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sldIdLst>
    <p:sldId id="411" r:id="rId3"/>
    <p:sldId id="412" r:id="rId4"/>
    <p:sldId id="433" r:id="rId5"/>
    <p:sldId id="434" r:id="rId6"/>
    <p:sldId id="414" r:id="rId7"/>
    <p:sldId id="413" r:id="rId8"/>
    <p:sldId id="415" r:id="rId9"/>
    <p:sldId id="417" r:id="rId10"/>
    <p:sldId id="416" r:id="rId11"/>
    <p:sldId id="435" r:id="rId12"/>
    <p:sldId id="372" r:id="rId13"/>
    <p:sldId id="437" r:id="rId14"/>
    <p:sldId id="438" r:id="rId15"/>
    <p:sldId id="371" r:id="rId16"/>
    <p:sldId id="439" r:id="rId17"/>
    <p:sldId id="337" r:id="rId18"/>
    <p:sldId id="342" r:id="rId19"/>
    <p:sldId id="409" r:id="rId20"/>
  </p:sldIdLst>
  <p:sldSz cx="18288000" cy="10287000"/>
  <p:notesSz cx="18288000" cy="10287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426" autoAdjust="0"/>
    <p:restoredTop sz="94660"/>
  </p:normalViewPr>
  <p:slideViewPr>
    <p:cSldViewPr>
      <p:cViewPr varScale="1">
        <p:scale>
          <a:sx n="49" d="100"/>
          <a:sy n="49" d="100"/>
        </p:scale>
        <p:origin x="29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57299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07413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188304" y="0"/>
            <a:ext cx="5100320" cy="10274300"/>
          </a:xfrm>
          <a:custGeom>
            <a:avLst/>
            <a:gdLst/>
            <a:ahLst/>
            <a:cxnLst/>
            <a:rect l="l" t="t" r="r" b="b"/>
            <a:pathLst>
              <a:path w="5100319" h="10274300">
                <a:moveTo>
                  <a:pt x="5099695" y="10274300"/>
                </a:moveTo>
                <a:lnTo>
                  <a:pt x="2285966" y="10274300"/>
                </a:lnTo>
                <a:lnTo>
                  <a:pt x="2247545" y="10147300"/>
                </a:lnTo>
                <a:lnTo>
                  <a:pt x="2133859" y="10147300"/>
                </a:lnTo>
                <a:lnTo>
                  <a:pt x="2096496" y="10020300"/>
                </a:lnTo>
                <a:lnTo>
                  <a:pt x="2022578" y="10020300"/>
                </a:lnTo>
                <a:lnTo>
                  <a:pt x="1986027" y="9893300"/>
                </a:lnTo>
                <a:lnTo>
                  <a:pt x="1878024" y="9893300"/>
                </a:lnTo>
                <a:lnTo>
                  <a:pt x="1842579" y="9766300"/>
                </a:lnTo>
                <a:lnTo>
                  <a:pt x="1772534" y="9766300"/>
                </a:lnTo>
                <a:lnTo>
                  <a:pt x="1737937" y="9639300"/>
                </a:lnTo>
                <a:lnTo>
                  <a:pt x="1635868" y="9639300"/>
                </a:lnTo>
                <a:lnTo>
                  <a:pt x="1602426" y="9512300"/>
                </a:lnTo>
                <a:lnTo>
                  <a:pt x="1536420" y="9512300"/>
                </a:lnTo>
                <a:lnTo>
                  <a:pt x="1503861" y="9385300"/>
                </a:lnTo>
                <a:lnTo>
                  <a:pt x="1439639" y="9385300"/>
                </a:lnTo>
                <a:lnTo>
                  <a:pt x="1407979" y="9258300"/>
                </a:lnTo>
                <a:lnTo>
                  <a:pt x="1345570" y="9258300"/>
                </a:lnTo>
                <a:lnTo>
                  <a:pt x="1314825" y="9131300"/>
                </a:lnTo>
                <a:lnTo>
                  <a:pt x="1254261" y="9131300"/>
                </a:lnTo>
                <a:lnTo>
                  <a:pt x="1224446" y="9004300"/>
                </a:lnTo>
                <a:lnTo>
                  <a:pt x="1165757" y="9004300"/>
                </a:lnTo>
                <a:lnTo>
                  <a:pt x="1136887" y="8877300"/>
                </a:lnTo>
                <a:lnTo>
                  <a:pt x="1080105" y="8877300"/>
                </a:lnTo>
                <a:lnTo>
                  <a:pt x="1052196" y="8750300"/>
                </a:lnTo>
                <a:lnTo>
                  <a:pt x="997351" y="8750300"/>
                </a:lnTo>
                <a:lnTo>
                  <a:pt x="970418" y="8623300"/>
                </a:lnTo>
                <a:lnTo>
                  <a:pt x="917541" y="8623300"/>
                </a:lnTo>
                <a:lnTo>
                  <a:pt x="891600" y="8496300"/>
                </a:lnTo>
                <a:lnTo>
                  <a:pt x="840721" y="8496300"/>
                </a:lnTo>
                <a:lnTo>
                  <a:pt x="815787" y="8369300"/>
                </a:lnTo>
                <a:lnTo>
                  <a:pt x="766938" y="8369300"/>
                </a:lnTo>
                <a:lnTo>
                  <a:pt x="743027" y="8242300"/>
                </a:lnTo>
                <a:lnTo>
                  <a:pt x="719459" y="8242300"/>
                </a:lnTo>
                <a:lnTo>
                  <a:pt x="696238" y="8115300"/>
                </a:lnTo>
                <a:lnTo>
                  <a:pt x="650840" y="8115300"/>
                </a:lnTo>
                <a:lnTo>
                  <a:pt x="628667" y="7988300"/>
                </a:lnTo>
                <a:lnTo>
                  <a:pt x="585381" y="7988300"/>
                </a:lnTo>
                <a:lnTo>
                  <a:pt x="564272" y="7861300"/>
                </a:lnTo>
                <a:lnTo>
                  <a:pt x="543521" y="7861300"/>
                </a:lnTo>
                <a:lnTo>
                  <a:pt x="523129" y="7734300"/>
                </a:lnTo>
                <a:lnTo>
                  <a:pt x="483431" y="7734300"/>
                </a:lnTo>
                <a:lnTo>
                  <a:pt x="464129" y="7607300"/>
                </a:lnTo>
                <a:lnTo>
                  <a:pt x="426625" y="7607300"/>
                </a:lnTo>
                <a:lnTo>
                  <a:pt x="408428" y="7480300"/>
                </a:lnTo>
                <a:lnTo>
                  <a:pt x="390602" y="7480300"/>
                </a:lnTo>
                <a:lnTo>
                  <a:pt x="373149" y="7353300"/>
                </a:lnTo>
                <a:lnTo>
                  <a:pt x="339371" y="7353300"/>
                </a:lnTo>
                <a:lnTo>
                  <a:pt x="323049" y="7226300"/>
                </a:lnTo>
                <a:lnTo>
                  <a:pt x="307107" y="7226300"/>
                </a:lnTo>
                <a:lnTo>
                  <a:pt x="291547" y="7099300"/>
                </a:lnTo>
                <a:lnTo>
                  <a:pt x="261580" y="7099300"/>
                </a:lnTo>
                <a:lnTo>
                  <a:pt x="247176" y="6972300"/>
                </a:lnTo>
                <a:lnTo>
                  <a:pt x="233161" y="6972300"/>
                </a:lnTo>
                <a:lnTo>
                  <a:pt x="219536" y="6845300"/>
                </a:lnTo>
                <a:lnTo>
                  <a:pt x="193466" y="6845300"/>
                </a:lnTo>
                <a:lnTo>
                  <a:pt x="181023" y="6718300"/>
                </a:lnTo>
                <a:lnTo>
                  <a:pt x="168978" y="6718300"/>
                </a:lnTo>
                <a:lnTo>
                  <a:pt x="157332" y="6591300"/>
                </a:lnTo>
                <a:lnTo>
                  <a:pt x="135243" y="6591300"/>
                </a:lnTo>
                <a:lnTo>
                  <a:pt x="124805" y="6464300"/>
                </a:lnTo>
                <a:lnTo>
                  <a:pt x="114772" y="6464300"/>
                </a:lnTo>
                <a:lnTo>
                  <a:pt x="105147" y="6337300"/>
                </a:lnTo>
                <a:lnTo>
                  <a:pt x="87127" y="6337300"/>
                </a:lnTo>
                <a:lnTo>
                  <a:pt x="78735" y="6210300"/>
                </a:lnTo>
                <a:lnTo>
                  <a:pt x="70757" y="6210300"/>
                </a:lnTo>
                <a:lnTo>
                  <a:pt x="63196" y="6083300"/>
                </a:lnTo>
                <a:lnTo>
                  <a:pt x="56053" y="6083300"/>
                </a:lnTo>
                <a:lnTo>
                  <a:pt x="49330" y="5956300"/>
                </a:lnTo>
                <a:lnTo>
                  <a:pt x="37148" y="5956300"/>
                </a:lnTo>
                <a:lnTo>
                  <a:pt x="31694" y="5829300"/>
                </a:lnTo>
                <a:lnTo>
                  <a:pt x="26666" y="5829300"/>
                </a:lnTo>
                <a:lnTo>
                  <a:pt x="22067" y="5702300"/>
                </a:lnTo>
                <a:lnTo>
                  <a:pt x="14159" y="5702300"/>
                </a:lnTo>
                <a:lnTo>
                  <a:pt x="10854" y="5575300"/>
                </a:lnTo>
                <a:lnTo>
                  <a:pt x="7985" y="5575300"/>
                </a:lnTo>
                <a:lnTo>
                  <a:pt x="5552" y="5448300"/>
                </a:lnTo>
                <a:lnTo>
                  <a:pt x="3558" y="5448300"/>
                </a:lnTo>
                <a:lnTo>
                  <a:pt x="2004" y="5321300"/>
                </a:lnTo>
                <a:lnTo>
                  <a:pt x="223" y="5321300"/>
                </a:lnTo>
                <a:lnTo>
                  <a:pt x="0" y="5194300"/>
                </a:lnTo>
                <a:lnTo>
                  <a:pt x="223" y="5194300"/>
                </a:lnTo>
                <a:lnTo>
                  <a:pt x="891" y="5067300"/>
                </a:lnTo>
                <a:lnTo>
                  <a:pt x="2004" y="5067300"/>
                </a:lnTo>
                <a:lnTo>
                  <a:pt x="3558" y="4940300"/>
                </a:lnTo>
                <a:lnTo>
                  <a:pt x="5552" y="4940300"/>
                </a:lnTo>
                <a:lnTo>
                  <a:pt x="7985" y="4813300"/>
                </a:lnTo>
                <a:lnTo>
                  <a:pt x="14159" y="4813300"/>
                </a:lnTo>
                <a:lnTo>
                  <a:pt x="17897" y="4686300"/>
                </a:lnTo>
                <a:lnTo>
                  <a:pt x="22067" y="4686300"/>
                </a:lnTo>
                <a:lnTo>
                  <a:pt x="26666" y="4559300"/>
                </a:lnTo>
                <a:lnTo>
                  <a:pt x="37148" y="4559300"/>
                </a:lnTo>
                <a:lnTo>
                  <a:pt x="43028" y="4432300"/>
                </a:lnTo>
                <a:lnTo>
                  <a:pt x="49330" y="4432300"/>
                </a:lnTo>
                <a:lnTo>
                  <a:pt x="56053" y="4305300"/>
                </a:lnTo>
                <a:lnTo>
                  <a:pt x="63196" y="4305300"/>
                </a:lnTo>
                <a:lnTo>
                  <a:pt x="70757" y="4178300"/>
                </a:lnTo>
                <a:lnTo>
                  <a:pt x="87127" y="4178300"/>
                </a:lnTo>
                <a:lnTo>
                  <a:pt x="95931" y="4051300"/>
                </a:lnTo>
                <a:lnTo>
                  <a:pt x="105147" y="4051300"/>
                </a:lnTo>
                <a:lnTo>
                  <a:pt x="114772" y="3924300"/>
                </a:lnTo>
                <a:lnTo>
                  <a:pt x="135243" y="3924300"/>
                </a:lnTo>
                <a:lnTo>
                  <a:pt x="146086" y="3797300"/>
                </a:lnTo>
                <a:lnTo>
                  <a:pt x="157332" y="3797300"/>
                </a:lnTo>
                <a:lnTo>
                  <a:pt x="168978" y="3670300"/>
                </a:lnTo>
                <a:lnTo>
                  <a:pt x="181023" y="3670300"/>
                </a:lnTo>
                <a:lnTo>
                  <a:pt x="193466" y="3543300"/>
                </a:lnTo>
                <a:lnTo>
                  <a:pt x="219536" y="3543300"/>
                </a:lnTo>
                <a:lnTo>
                  <a:pt x="233161" y="3416300"/>
                </a:lnTo>
                <a:lnTo>
                  <a:pt x="247176" y="3416300"/>
                </a:lnTo>
                <a:lnTo>
                  <a:pt x="261580" y="3289300"/>
                </a:lnTo>
                <a:lnTo>
                  <a:pt x="291547" y="3289300"/>
                </a:lnTo>
                <a:lnTo>
                  <a:pt x="307107" y="3162300"/>
                </a:lnTo>
                <a:lnTo>
                  <a:pt x="339371" y="3162300"/>
                </a:lnTo>
                <a:lnTo>
                  <a:pt x="356072" y="3035300"/>
                </a:lnTo>
                <a:lnTo>
                  <a:pt x="373149" y="3035300"/>
                </a:lnTo>
                <a:lnTo>
                  <a:pt x="390602" y="2908300"/>
                </a:lnTo>
                <a:lnTo>
                  <a:pt x="426625" y="2908300"/>
                </a:lnTo>
                <a:lnTo>
                  <a:pt x="445193" y="2781300"/>
                </a:lnTo>
                <a:lnTo>
                  <a:pt x="464129" y="2781300"/>
                </a:lnTo>
                <a:lnTo>
                  <a:pt x="483431" y="2654300"/>
                </a:lnTo>
                <a:lnTo>
                  <a:pt x="523129" y="2654300"/>
                </a:lnTo>
                <a:lnTo>
                  <a:pt x="543521" y="2527300"/>
                </a:lnTo>
                <a:lnTo>
                  <a:pt x="585381" y="2527300"/>
                </a:lnTo>
                <a:lnTo>
                  <a:pt x="606847" y="2400300"/>
                </a:lnTo>
                <a:lnTo>
                  <a:pt x="628667" y="2400300"/>
                </a:lnTo>
                <a:lnTo>
                  <a:pt x="650840" y="2273300"/>
                </a:lnTo>
                <a:lnTo>
                  <a:pt x="696238" y="2273300"/>
                </a:lnTo>
                <a:lnTo>
                  <a:pt x="719459" y="2146300"/>
                </a:lnTo>
                <a:lnTo>
                  <a:pt x="766938" y="2146300"/>
                </a:lnTo>
                <a:lnTo>
                  <a:pt x="791192" y="2019300"/>
                </a:lnTo>
                <a:lnTo>
                  <a:pt x="840721" y="2019300"/>
                </a:lnTo>
                <a:lnTo>
                  <a:pt x="865992" y="1892300"/>
                </a:lnTo>
                <a:lnTo>
                  <a:pt x="917541" y="1892300"/>
                </a:lnTo>
                <a:lnTo>
                  <a:pt x="943814" y="1765300"/>
                </a:lnTo>
                <a:lnTo>
                  <a:pt x="970418" y="1765300"/>
                </a:lnTo>
                <a:lnTo>
                  <a:pt x="997351" y="1638300"/>
                </a:lnTo>
                <a:lnTo>
                  <a:pt x="1052196" y="1638300"/>
                </a:lnTo>
                <a:lnTo>
                  <a:pt x="1080105" y="1511300"/>
                </a:lnTo>
                <a:lnTo>
                  <a:pt x="1136887" y="1511300"/>
                </a:lnTo>
                <a:lnTo>
                  <a:pt x="1165757" y="1384300"/>
                </a:lnTo>
                <a:lnTo>
                  <a:pt x="1224446" y="1384300"/>
                </a:lnTo>
                <a:lnTo>
                  <a:pt x="1254261" y="1257300"/>
                </a:lnTo>
                <a:lnTo>
                  <a:pt x="1314825" y="1257300"/>
                </a:lnTo>
                <a:lnTo>
                  <a:pt x="1345570" y="1130300"/>
                </a:lnTo>
                <a:lnTo>
                  <a:pt x="1439639" y="1130300"/>
                </a:lnTo>
                <a:lnTo>
                  <a:pt x="1471600" y="1003300"/>
                </a:lnTo>
                <a:lnTo>
                  <a:pt x="1536420" y="1003300"/>
                </a:lnTo>
                <a:lnTo>
                  <a:pt x="1569276" y="876300"/>
                </a:lnTo>
                <a:lnTo>
                  <a:pt x="1635868" y="876300"/>
                </a:lnTo>
                <a:lnTo>
                  <a:pt x="1669602" y="749300"/>
                </a:lnTo>
                <a:lnTo>
                  <a:pt x="1737937" y="749300"/>
                </a:lnTo>
                <a:lnTo>
                  <a:pt x="1772534" y="622300"/>
                </a:lnTo>
                <a:lnTo>
                  <a:pt x="1878024" y="622300"/>
                </a:lnTo>
                <a:lnTo>
                  <a:pt x="1913748" y="495300"/>
                </a:lnTo>
                <a:lnTo>
                  <a:pt x="1986027" y="495300"/>
                </a:lnTo>
                <a:lnTo>
                  <a:pt x="2022578" y="368300"/>
                </a:lnTo>
                <a:lnTo>
                  <a:pt x="2133859" y="368300"/>
                </a:lnTo>
                <a:lnTo>
                  <a:pt x="2171489" y="241300"/>
                </a:lnTo>
                <a:lnTo>
                  <a:pt x="2285966" y="241300"/>
                </a:lnTo>
                <a:lnTo>
                  <a:pt x="2324648" y="114300"/>
                </a:lnTo>
                <a:lnTo>
                  <a:pt x="2442238" y="114300"/>
                </a:lnTo>
                <a:lnTo>
                  <a:pt x="2478619" y="0"/>
                </a:lnTo>
                <a:lnTo>
                  <a:pt x="5099695" y="0"/>
                </a:lnTo>
                <a:lnTo>
                  <a:pt x="5099695" y="1027430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450004" y="0"/>
            <a:ext cx="7838440" cy="8974455"/>
          </a:xfrm>
          <a:custGeom>
            <a:avLst/>
            <a:gdLst/>
            <a:ahLst/>
            <a:cxnLst/>
            <a:rect l="l" t="t" r="r" b="b"/>
            <a:pathLst>
              <a:path w="7838440" h="8974455">
                <a:moveTo>
                  <a:pt x="7837995" y="3035"/>
                </a:moveTo>
                <a:lnTo>
                  <a:pt x="3414992" y="3035"/>
                </a:lnTo>
                <a:lnTo>
                  <a:pt x="3417163" y="0"/>
                </a:lnTo>
                <a:lnTo>
                  <a:pt x="3274695" y="2921"/>
                </a:lnTo>
                <a:lnTo>
                  <a:pt x="459066" y="3951351"/>
                </a:lnTo>
                <a:lnTo>
                  <a:pt x="437375" y="4003649"/>
                </a:lnTo>
                <a:lnTo>
                  <a:pt x="421894" y="4047236"/>
                </a:lnTo>
                <a:lnTo>
                  <a:pt x="370903" y="4118737"/>
                </a:lnTo>
                <a:lnTo>
                  <a:pt x="350062" y="4169829"/>
                </a:lnTo>
                <a:lnTo>
                  <a:pt x="335457" y="4212196"/>
                </a:lnTo>
                <a:lnTo>
                  <a:pt x="310718" y="4246892"/>
                </a:lnTo>
                <a:lnTo>
                  <a:pt x="290525" y="4297070"/>
                </a:lnTo>
                <a:lnTo>
                  <a:pt x="276555" y="4338536"/>
                </a:lnTo>
                <a:lnTo>
                  <a:pt x="252463" y="4372318"/>
                </a:lnTo>
                <a:lnTo>
                  <a:pt x="232918" y="4421594"/>
                </a:lnTo>
                <a:lnTo>
                  <a:pt x="219595" y="4462157"/>
                </a:lnTo>
                <a:lnTo>
                  <a:pt x="200482" y="4510837"/>
                </a:lnTo>
                <a:lnTo>
                  <a:pt x="174891" y="4590466"/>
                </a:lnTo>
                <a:lnTo>
                  <a:pt x="156425" y="4638243"/>
                </a:lnTo>
                <a:lnTo>
                  <a:pt x="144157" y="4677321"/>
                </a:lnTo>
                <a:lnTo>
                  <a:pt x="136448" y="4731880"/>
                </a:lnTo>
                <a:lnTo>
                  <a:pt x="124612" y="4770361"/>
                </a:lnTo>
                <a:lnTo>
                  <a:pt x="106972" y="4816957"/>
                </a:lnTo>
                <a:lnTo>
                  <a:pt x="95554" y="4854841"/>
                </a:lnTo>
                <a:lnTo>
                  <a:pt x="88684" y="4908220"/>
                </a:lnTo>
                <a:lnTo>
                  <a:pt x="77685" y="4945519"/>
                </a:lnTo>
                <a:lnTo>
                  <a:pt x="71234" y="4998313"/>
                </a:lnTo>
                <a:lnTo>
                  <a:pt x="60655" y="5035029"/>
                </a:lnTo>
                <a:lnTo>
                  <a:pt x="54622" y="5087239"/>
                </a:lnTo>
                <a:lnTo>
                  <a:pt x="44462" y="5123358"/>
                </a:lnTo>
                <a:lnTo>
                  <a:pt x="38849" y="5174983"/>
                </a:lnTo>
                <a:lnTo>
                  <a:pt x="29095" y="5210530"/>
                </a:lnTo>
                <a:lnTo>
                  <a:pt x="23888" y="5261572"/>
                </a:lnTo>
                <a:lnTo>
                  <a:pt x="24904" y="5303913"/>
                </a:lnTo>
                <a:lnTo>
                  <a:pt x="20116" y="5354371"/>
                </a:lnTo>
                <a:lnTo>
                  <a:pt x="11188" y="5388749"/>
                </a:lnTo>
                <a:lnTo>
                  <a:pt x="6819" y="5438648"/>
                </a:lnTo>
                <a:lnTo>
                  <a:pt x="8648" y="5479821"/>
                </a:lnTo>
                <a:lnTo>
                  <a:pt x="914" y="5578157"/>
                </a:lnTo>
                <a:lnTo>
                  <a:pt x="3365" y="5618480"/>
                </a:lnTo>
                <a:lnTo>
                  <a:pt x="0" y="5666930"/>
                </a:lnTo>
                <a:lnTo>
                  <a:pt x="2857" y="5706681"/>
                </a:lnTo>
                <a:lnTo>
                  <a:pt x="10248" y="5761926"/>
                </a:lnTo>
                <a:lnTo>
                  <a:pt x="10972" y="5848426"/>
                </a:lnTo>
                <a:lnTo>
                  <a:pt x="14630" y="5887034"/>
                </a:lnTo>
                <a:lnTo>
                  <a:pt x="12496" y="5933783"/>
                </a:lnTo>
                <a:lnTo>
                  <a:pt x="16560" y="5971832"/>
                </a:lnTo>
                <a:lnTo>
                  <a:pt x="25158" y="6025388"/>
                </a:lnTo>
                <a:lnTo>
                  <a:pt x="29629" y="6062865"/>
                </a:lnTo>
                <a:lnTo>
                  <a:pt x="38633" y="6115863"/>
                </a:lnTo>
                <a:lnTo>
                  <a:pt x="43497" y="6152781"/>
                </a:lnTo>
                <a:lnTo>
                  <a:pt x="52908" y="6205220"/>
                </a:lnTo>
                <a:lnTo>
                  <a:pt x="58166" y="6241580"/>
                </a:lnTo>
                <a:lnTo>
                  <a:pt x="67970" y="6293459"/>
                </a:lnTo>
                <a:lnTo>
                  <a:pt x="73634" y="6329261"/>
                </a:lnTo>
                <a:lnTo>
                  <a:pt x="83832" y="6380581"/>
                </a:lnTo>
                <a:lnTo>
                  <a:pt x="89890" y="6415837"/>
                </a:lnTo>
                <a:lnTo>
                  <a:pt x="100482" y="6466599"/>
                </a:lnTo>
                <a:lnTo>
                  <a:pt x="117284" y="6508674"/>
                </a:lnTo>
                <a:lnTo>
                  <a:pt x="123926" y="6543091"/>
                </a:lnTo>
                <a:lnTo>
                  <a:pt x="135115" y="6593040"/>
                </a:lnTo>
                <a:lnTo>
                  <a:pt x="152501" y="6634277"/>
                </a:lnTo>
                <a:lnTo>
                  <a:pt x="164071" y="6683667"/>
                </a:lnTo>
                <a:lnTo>
                  <a:pt x="181838" y="6724370"/>
                </a:lnTo>
                <a:lnTo>
                  <a:pt x="199809" y="6764795"/>
                </a:lnTo>
                <a:lnTo>
                  <a:pt x="211963" y="6813372"/>
                </a:lnTo>
                <a:lnTo>
                  <a:pt x="230327" y="6853250"/>
                </a:lnTo>
                <a:lnTo>
                  <a:pt x="238531" y="6885483"/>
                </a:lnTo>
                <a:lnTo>
                  <a:pt x="261607" y="6940613"/>
                </a:lnTo>
                <a:lnTo>
                  <a:pt x="280543" y="6979679"/>
                </a:lnTo>
                <a:lnTo>
                  <a:pt x="299681" y="7018477"/>
                </a:lnTo>
                <a:lnTo>
                  <a:pt x="318998" y="7057009"/>
                </a:lnTo>
                <a:lnTo>
                  <a:pt x="338505" y="7095274"/>
                </a:lnTo>
                <a:lnTo>
                  <a:pt x="352209" y="7141680"/>
                </a:lnTo>
                <a:lnTo>
                  <a:pt x="372110" y="7179399"/>
                </a:lnTo>
                <a:lnTo>
                  <a:pt x="392188" y="7216851"/>
                </a:lnTo>
                <a:lnTo>
                  <a:pt x="412470" y="7254049"/>
                </a:lnTo>
                <a:lnTo>
                  <a:pt x="443268" y="7298347"/>
                </a:lnTo>
                <a:lnTo>
                  <a:pt x="463931" y="7334999"/>
                </a:lnTo>
                <a:lnTo>
                  <a:pt x="484771" y="7371385"/>
                </a:lnTo>
                <a:lnTo>
                  <a:pt x="510146" y="7423302"/>
                </a:lnTo>
                <a:lnTo>
                  <a:pt x="531368" y="7459167"/>
                </a:lnTo>
                <a:lnTo>
                  <a:pt x="552767" y="7494765"/>
                </a:lnTo>
                <a:lnTo>
                  <a:pt x="584708" y="7537475"/>
                </a:lnTo>
                <a:lnTo>
                  <a:pt x="612495" y="7564133"/>
                </a:lnTo>
                <a:lnTo>
                  <a:pt x="634466" y="7598943"/>
                </a:lnTo>
                <a:lnTo>
                  <a:pt x="666965" y="7640866"/>
                </a:lnTo>
                <a:lnTo>
                  <a:pt x="689317" y="7675143"/>
                </a:lnTo>
                <a:lnTo>
                  <a:pt x="722185" y="7716545"/>
                </a:lnTo>
                <a:lnTo>
                  <a:pt x="744905" y="7750315"/>
                </a:lnTo>
                <a:lnTo>
                  <a:pt x="778141" y="7791196"/>
                </a:lnTo>
                <a:lnTo>
                  <a:pt x="807237" y="7816024"/>
                </a:lnTo>
                <a:lnTo>
                  <a:pt x="840841" y="7856385"/>
                </a:lnTo>
                <a:lnTo>
                  <a:pt x="864298" y="7889113"/>
                </a:lnTo>
                <a:lnTo>
                  <a:pt x="898283" y="7928953"/>
                </a:lnTo>
                <a:lnTo>
                  <a:pt x="928103" y="7952753"/>
                </a:lnTo>
                <a:lnTo>
                  <a:pt x="962456" y="7992084"/>
                </a:lnTo>
                <a:lnTo>
                  <a:pt x="996975" y="8031162"/>
                </a:lnTo>
                <a:lnTo>
                  <a:pt x="1027353" y="8054187"/>
                </a:lnTo>
                <a:lnTo>
                  <a:pt x="1062240" y="8092757"/>
                </a:lnTo>
                <a:lnTo>
                  <a:pt x="1103325" y="8122653"/>
                </a:lnTo>
                <a:lnTo>
                  <a:pt x="1138580" y="8160702"/>
                </a:lnTo>
                <a:lnTo>
                  <a:pt x="1169682" y="8182711"/>
                </a:lnTo>
                <a:lnTo>
                  <a:pt x="1211300" y="8211845"/>
                </a:lnTo>
                <a:lnTo>
                  <a:pt x="1237742" y="8240382"/>
                </a:lnTo>
                <a:lnTo>
                  <a:pt x="1299794" y="8284616"/>
                </a:lnTo>
                <a:lnTo>
                  <a:pt x="1320888" y="8298777"/>
                </a:lnTo>
                <a:lnTo>
                  <a:pt x="1320469" y="8299374"/>
                </a:lnTo>
                <a:lnTo>
                  <a:pt x="1496250" y="8424723"/>
                </a:lnTo>
                <a:lnTo>
                  <a:pt x="1560525" y="8465833"/>
                </a:lnTo>
                <a:lnTo>
                  <a:pt x="1765922" y="8593391"/>
                </a:lnTo>
                <a:lnTo>
                  <a:pt x="1804962" y="8604275"/>
                </a:lnTo>
                <a:lnTo>
                  <a:pt x="1891919" y="8657323"/>
                </a:lnTo>
                <a:lnTo>
                  <a:pt x="1931162" y="8667928"/>
                </a:lnTo>
                <a:lnTo>
                  <a:pt x="1974799" y="8694217"/>
                </a:lnTo>
                <a:lnTo>
                  <a:pt x="2014156" y="8704643"/>
                </a:lnTo>
                <a:lnTo>
                  <a:pt x="2057920" y="8730780"/>
                </a:lnTo>
                <a:lnTo>
                  <a:pt x="2147265" y="8758593"/>
                </a:lnTo>
                <a:lnTo>
                  <a:pt x="2191194" y="8784501"/>
                </a:lnTo>
                <a:lnTo>
                  <a:pt x="2620454" y="8904376"/>
                </a:lnTo>
                <a:lnTo>
                  <a:pt x="2666466" y="8905469"/>
                </a:lnTo>
                <a:lnTo>
                  <a:pt x="2756916" y="8931758"/>
                </a:lnTo>
                <a:lnTo>
                  <a:pt x="3267710" y="8932481"/>
                </a:lnTo>
                <a:lnTo>
                  <a:pt x="2896628" y="8932697"/>
                </a:lnTo>
                <a:lnTo>
                  <a:pt x="2803004" y="8932748"/>
                </a:lnTo>
                <a:lnTo>
                  <a:pt x="2853448" y="8949499"/>
                </a:lnTo>
                <a:lnTo>
                  <a:pt x="2908185" y="8949347"/>
                </a:lnTo>
                <a:lnTo>
                  <a:pt x="2939707" y="8959774"/>
                </a:lnTo>
                <a:lnTo>
                  <a:pt x="3427311" y="8960193"/>
                </a:lnTo>
                <a:lnTo>
                  <a:pt x="3032023" y="8961564"/>
                </a:lnTo>
                <a:lnTo>
                  <a:pt x="3072193" y="8970861"/>
                </a:lnTo>
                <a:lnTo>
                  <a:pt x="3615753" y="8974188"/>
                </a:lnTo>
                <a:lnTo>
                  <a:pt x="3654691" y="8960396"/>
                </a:lnTo>
                <a:lnTo>
                  <a:pt x="3703561" y="8960434"/>
                </a:lnTo>
                <a:lnTo>
                  <a:pt x="3741712" y="8946959"/>
                </a:lnTo>
                <a:lnTo>
                  <a:pt x="3791254" y="8946820"/>
                </a:lnTo>
                <a:lnTo>
                  <a:pt x="3829710" y="8933294"/>
                </a:lnTo>
                <a:lnTo>
                  <a:pt x="3878846" y="8933370"/>
                </a:lnTo>
                <a:lnTo>
                  <a:pt x="3920426" y="8918804"/>
                </a:lnTo>
                <a:lnTo>
                  <a:pt x="3966299" y="8920099"/>
                </a:lnTo>
                <a:lnTo>
                  <a:pt x="4101020" y="8884285"/>
                </a:lnTo>
                <a:lnTo>
                  <a:pt x="4146740" y="8885796"/>
                </a:lnTo>
                <a:lnTo>
                  <a:pt x="4188066" y="8871585"/>
                </a:lnTo>
                <a:lnTo>
                  <a:pt x="3909149" y="8871941"/>
                </a:lnTo>
                <a:lnTo>
                  <a:pt x="3915626" y="8870086"/>
                </a:lnTo>
                <a:lnTo>
                  <a:pt x="4188066" y="8871585"/>
                </a:lnTo>
                <a:lnTo>
                  <a:pt x="4404284" y="8808999"/>
                </a:lnTo>
                <a:lnTo>
                  <a:pt x="4440948" y="8779446"/>
                </a:lnTo>
                <a:lnTo>
                  <a:pt x="4573930" y="8746096"/>
                </a:lnTo>
                <a:lnTo>
                  <a:pt x="4610341" y="8716912"/>
                </a:lnTo>
                <a:lnTo>
                  <a:pt x="4651006" y="8703615"/>
                </a:lnTo>
                <a:lnTo>
                  <a:pt x="4697615" y="8682012"/>
                </a:lnTo>
                <a:lnTo>
                  <a:pt x="4738141" y="8668931"/>
                </a:lnTo>
                <a:lnTo>
                  <a:pt x="4774260" y="8640153"/>
                </a:lnTo>
                <a:lnTo>
                  <a:pt x="4814621" y="8627300"/>
                </a:lnTo>
                <a:lnTo>
                  <a:pt x="4860925" y="8606130"/>
                </a:lnTo>
                <a:lnTo>
                  <a:pt x="4901120" y="8593493"/>
                </a:lnTo>
                <a:lnTo>
                  <a:pt x="5018544" y="8516328"/>
                </a:lnTo>
                <a:lnTo>
                  <a:pt x="5058397" y="8504199"/>
                </a:lnTo>
                <a:lnTo>
                  <a:pt x="5174691" y="8428609"/>
                </a:lnTo>
                <a:lnTo>
                  <a:pt x="5279733" y="8346922"/>
                </a:lnTo>
                <a:lnTo>
                  <a:pt x="5324881" y="8327364"/>
                </a:lnTo>
                <a:lnTo>
                  <a:pt x="5355234" y="8284794"/>
                </a:lnTo>
                <a:lnTo>
                  <a:pt x="5424284" y="8231721"/>
                </a:lnTo>
                <a:lnTo>
                  <a:pt x="5468963" y="8212798"/>
                </a:lnTo>
                <a:lnTo>
                  <a:pt x="5498858" y="8170875"/>
                </a:lnTo>
                <a:lnTo>
                  <a:pt x="5532971" y="8144916"/>
                </a:lnTo>
                <a:lnTo>
                  <a:pt x="5572963" y="8110715"/>
                </a:lnTo>
                <a:lnTo>
                  <a:pt x="5606821" y="8085099"/>
                </a:lnTo>
                <a:lnTo>
                  <a:pt x="5636222" y="8043875"/>
                </a:lnTo>
                <a:lnTo>
                  <a:pt x="5669826" y="8018627"/>
                </a:lnTo>
                <a:lnTo>
                  <a:pt x="5698960" y="7977772"/>
                </a:lnTo>
                <a:lnTo>
                  <a:pt x="5732297" y="7952892"/>
                </a:lnTo>
                <a:lnTo>
                  <a:pt x="5771502" y="7919796"/>
                </a:lnTo>
                <a:lnTo>
                  <a:pt x="5828817" y="7839418"/>
                </a:lnTo>
                <a:lnTo>
                  <a:pt x="5861596" y="7815326"/>
                </a:lnTo>
                <a:lnTo>
                  <a:pt x="7828000" y="5057787"/>
                </a:lnTo>
                <a:lnTo>
                  <a:pt x="7829512" y="4979492"/>
                </a:lnTo>
                <a:lnTo>
                  <a:pt x="7837995" y="4967592"/>
                </a:lnTo>
                <a:lnTo>
                  <a:pt x="7837995" y="3035"/>
                </a:lnTo>
                <a:close/>
              </a:path>
            </a:pathLst>
          </a:custGeom>
          <a:solidFill>
            <a:srgbClr val="F1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7104" y="2945917"/>
            <a:ext cx="5246369" cy="52450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5/21/2025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6534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5/21/2025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3236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57299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07413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5/21/2025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6346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188304" y="0"/>
            <a:ext cx="5100320" cy="10274300"/>
          </a:xfrm>
          <a:custGeom>
            <a:avLst/>
            <a:gdLst/>
            <a:ahLst/>
            <a:cxnLst/>
            <a:rect l="l" t="t" r="r" b="b"/>
            <a:pathLst>
              <a:path w="5100319" h="10274300">
                <a:moveTo>
                  <a:pt x="5099695" y="10274300"/>
                </a:moveTo>
                <a:lnTo>
                  <a:pt x="2285966" y="10274300"/>
                </a:lnTo>
                <a:lnTo>
                  <a:pt x="2247545" y="10147300"/>
                </a:lnTo>
                <a:lnTo>
                  <a:pt x="2133859" y="10147300"/>
                </a:lnTo>
                <a:lnTo>
                  <a:pt x="2096496" y="10020300"/>
                </a:lnTo>
                <a:lnTo>
                  <a:pt x="2022578" y="10020300"/>
                </a:lnTo>
                <a:lnTo>
                  <a:pt x="1986027" y="9893300"/>
                </a:lnTo>
                <a:lnTo>
                  <a:pt x="1878024" y="9893300"/>
                </a:lnTo>
                <a:lnTo>
                  <a:pt x="1842579" y="9766300"/>
                </a:lnTo>
                <a:lnTo>
                  <a:pt x="1772534" y="9766300"/>
                </a:lnTo>
                <a:lnTo>
                  <a:pt x="1737937" y="9639300"/>
                </a:lnTo>
                <a:lnTo>
                  <a:pt x="1635868" y="9639300"/>
                </a:lnTo>
                <a:lnTo>
                  <a:pt x="1602426" y="9512300"/>
                </a:lnTo>
                <a:lnTo>
                  <a:pt x="1536420" y="9512300"/>
                </a:lnTo>
                <a:lnTo>
                  <a:pt x="1503861" y="9385300"/>
                </a:lnTo>
                <a:lnTo>
                  <a:pt x="1439639" y="9385300"/>
                </a:lnTo>
                <a:lnTo>
                  <a:pt x="1407979" y="9258300"/>
                </a:lnTo>
                <a:lnTo>
                  <a:pt x="1345570" y="9258300"/>
                </a:lnTo>
                <a:lnTo>
                  <a:pt x="1314825" y="9131300"/>
                </a:lnTo>
                <a:lnTo>
                  <a:pt x="1254261" y="9131300"/>
                </a:lnTo>
                <a:lnTo>
                  <a:pt x="1224446" y="9004300"/>
                </a:lnTo>
                <a:lnTo>
                  <a:pt x="1165757" y="9004300"/>
                </a:lnTo>
                <a:lnTo>
                  <a:pt x="1136887" y="8877300"/>
                </a:lnTo>
                <a:lnTo>
                  <a:pt x="1080105" y="8877300"/>
                </a:lnTo>
                <a:lnTo>
                  <a:pt x="1052196" y="8750300"/>
                </a:lnTo>
                <a:lnTo>
                  <a:pt x="997351" y="8750300"/>
                </a:lnTo>
                <a:lnTo>
                  <a:pt x="970418" y="8623300"/>
                </a:lnTo>
                <a:lnTo>
                  <a:pt x="917541" y="8623300"/>
                </a:lnTo>
                <a:lnTo>
                  <a:pt x="891600" y="8496300"/>
                </a:lnTo>
                <a:lnTo>
                  <a:pt x="840721" y="8496300"/>
                </a:lnTo>
                <a:lnTo>
                  <a:pt x="815787" y="8369300"/>
                </a:lnTo>
                <a:lnTo>
                  <a:pt x="766938" y="8369300"/>
                </a:lnTo>
                <a:lnTo>
                  <a:pt x="743027" y="8242300"/>
                </a:lnTo>
                <a:lnTo>
                  <a:pt x="719459" y="8242300"/>
                </a:lnTo>
                <a:lnTo>
                  <a:pt x="696238" y="8115300"/>
                </a:lnTo>
                <a:lnTo>
                  <a:pt x="650840" y="8115300"/>
                </a:lnTo>
                <a:lnTo>
                  <a:pt x="628667" y="7988300"/>
                </a:lnTo>
                <a:lnTo>
                  <a:pt x="585381" y="7988300"/>
                </a:lnTo>
                <a:lnTo>
                  <a:pt x="564272" y="7861300"/>
                </a:lnTo>
                <a:lnTo>
                  <a:pt x="543521" y="7861300"/>
                </a:lnTo>
                <a:lnTo>
                  <a:pt x="523129" y="7734300"/>
                </a:lnTo>
                <a:lnTo>
                  <a:pt x="483431" y="7734300"/>
                </a:lnTo>
                <a:lnTo>
                  <a:pt x="464129" y="7607300"/>
                </a:lnTo>
                <a:lnTo>
                  <a:pt x="426625" y="7607300"/>
                </a:lnTo>
                <a:lnTo>
                  <a:pt x="408428" y="7480300"/>
                </a:lnTo>
                <a:lnTo>
                  <a:pt x="390602" y="7480300"/>
                </a:lnTo>
                <a:lnTo>
                  <a:pt x="373149" y="7353300"/>
                </a:lnTo>
                <a:lnTo>
                  <a:pt x="339371" y="7353300"/>
                </a:lnTo>
                <a:lnTo>
                  <a:pt x="323049" y="7226300"/>
                </a:lnTo>
                <a:lnTo>
                  <a:pt x="307107" y="7226300"/>
                </a:lnTo>
                <a:lnTo>
                  <a:pt x="291547" y="7099300"/>
                </a:lnTo>
                <a:lnTo>
                  <a:pt x="261580" y="7099300"/>
                </a:lnTo>
                <a:lnTo>
                  <a:pt x="247176" y="6972300"/>
                </a:lnTo>
                <a:lnTo>
                  <a:pt x="233161" y="6972300"/>
                </a:lnTo>
                <a:lnTo>
                  <a:pt x="219536" y="6845300"/>
                </a:lnTo>
                <a:lnTo>
                  <a:pt x="193466" y="6845300"/>
                </a:lnTo>
                <a:lnTo>
                  <a:pt x="181023" y="6718300"/>
                </a:lnTo>
                <a:lnTo>
                  <a:pt x="168978" y="6718300"/>
                </a:lnTo>
                <a:lnTo>
                  <a:pt x="157332" y="6591300"/>
                </a:lnTo>
                <a:lnTo>
                  <a:pt x="135243" y="6591300"/>
                </a:lnTo>
                <a:lnTo>
                  <a:pt x="124805" y="6464300"/>
                </a:lnTo>
                <a:lnTo>
                  <a:pt x="114772" y="6464300"/>
                </a:lnTo>
                <a:lnTo>
                  <a:pt x="105147" y="6337300"/>
                </a:lnTo>
                <a:lnTo>
                  <a:pt x="87127" y="6337300"/>
                </a:lnTo>
                <a:lnTo>
                  <a:pt x="78735" y="6210300"/>
                </a:lnTo>
                <a:lnTo>
                  <a:pt x="70757" y="6210300"/>
                </a:lnTo>
                <a:lnTo>
                  <a:pt x="63196" y="6083300"/>
                </a:lnTo>
                <a:lnTo>
                  <a:pt x="56053" y="6083300"/>
                </a:lnTo>
                <a:lnTo>
                  <a:pt x="49330" y="5956300"/>
                </a:lnTo>
                <a:lnTo>
                  <a:pt x="37148" y="5956300"/>
                </a:lnTo>
                <a:lnTo>
                  <a:pt x="31694" y="5829300"/>
                </a:lnTo>
                <a:lnTo>
                  <a:pt x="26666" y="5829300"/>
                </a:lnTo>
                <a:lnTo>
                  <a:pt x="22067" y="5702300"/>
                </a:lnTo>
                <a:lnTo>
                  <a:pt x="14159" y="5702300"/>
                </a:lnTo>
                <a:lnTo>
                  <a:pt x="10854" y="5575300"/>
                </a:lnTo>
                <a:lnTo>
                  <a:pt x="7985" y="5575300"/>
                </a:lnTo>
                <a:lnTo>
                  <a:pt x="5552" y="5448300"/>
                </a:lnTo>
                <a:lnTo>
                  <a:pt x="3558" y="5448300"/>
                </a:lnTo>
                <a:lnTo>
                  <a:pt x="2004" y="5321300"/>
                </a:lnTo>
                <a:lnTo>
                  <a:pt x="223" y="5321300"/>
                </a:lnTo>
                <a:lnTo>
                  <a:pt x="0" y="5194300"/>
                </a:lnTo>
                <a:lnTo>
                  <a:pt x="223" y="5194300"/>
                </a:lnTo>
                <a:lnTo>
                  <a:pt x="891" y="5067300"/>
                </a:lnTo>
                <a:lnTo>
                  <a:pt x="2004" y="5067300"/>
                </a:lnTo>
                <a:lnTo>
                  <a:pt x="3558" y="4940300"/>
                </a:lnTo>
                <a:lnTo>
                  <a:pt x="5552" y="4940300"/>
                </a:lnTo>
                <a:lnTo>
                  <a:pt x="7985" y="4813300"/>
                </a:lnTo>
                <a:lnTo>
                  <a:pt x="14159" y="4813300"/>
                </a:lnTo>
                <a:lnTo>
                  <a:pt x="17897" y="4686300"/>
                </a:lnTo>
                <a:lnTo>
                  <a:pt x="22067" y="4686300"/>
                </a:lnTo>
                <a:lnTo>
                  <a:pt x="26666" y="4559300"/>
                </a:lnTo>
                <a:lnTo>
                  <a:pt x="37148" y="4559300"/>
                </a:lnTo>
                <a:lnTo>
                  <a:pt x="43028" y="4432300"/>
                </a:lnTo>
                <a:lnTo>
                  <a:pt x="49330" y="4432300"/>
                </a:lnTo>
                <a:lnTo>
                  <a:pt x="56053" y="4305300"/>
                </a:lnTo>
                <a:lnTo>
                  <a:pt x="63196" y="4305300"/>
                </a:lnTo>
                <a:lnTo>
                  <a:pt x="70757" y="4178300"/>
                </a:lnTo>
                <a:lnTo>
                  <a:pt x="87127" y="4178300"/>
                </a:lnTo>
                <a:lnTo>
                  <a:pt x="95931" y="4051300"/>
                </a:lnTo>
                <a:lnTo>
                  <a:pt x="105147" y="4051300"/>
                </a:lnTo>
                <a:lnTo>
                  <a:pt x="114772" y="3924300"/>
                </a:lnTo>
                <a:lnTo>
                  <a:pt x="135243" y="3924300"/>
                </a:lnTo>
                <a:lnTo>
                  <a:pt x="146086" y="3797300"/>
                </a:lnTo>
                <a:lnTo>
                  <a:pt x="157332" y="3797300"/>
                </a:lnTo>
                <a:lnTo>
                  <a:pt x="168978" y="3670300"/>
                </a:lnTo>
                <a:lnTo>
                  <a:pt x="181023" y="3670300"/>
                </a:lnTo>
                <a:lnTo>
                  <a:pt x="193466" y="3543300"/>
                </a:lnTo>
                <a:lnTo>
                  <a:pt x="219536" y="3543300"/>
                </a:lnTo>
                <a:lnTo>
                  <a:pt x="233161" y="3416300"/>
                </a:lnTo>
                <a:lnTo>
                  <a:pt x="247176" y="3416300"/>
                </a:lnTo>
                <a:lnTo>
                  <a:pt x="261580" y="3289300"/>
                </a:lnTo>
                <a:lnTo>
                  <a:pt x="291547" y="3289300"/>
                </a:lnTo>
                <a:lnTo>
                  <a:pt x="307107" y="3162300"/>
                </a:lnTo>
                <a:lnTo>
                  <a:pt x="339371" y="3162300"/>
                </a:lnTo>
                <a:lnTo>
                  <a:pt x="356072" y="3035300"/>
                </a:lnTo>
                <a:lnTo>
                  <a:pt x="373149" y="3035300"/>
                </a:lnTo>
                <a:lnTo>
                  <a:pt x="390602" y="2908300"/>
                </a:lnTo>
                <a:lnTo>
                  <a:pt x="426625" y="2908300"/>
                </a:lnTo>
                <a:lnTo>
                  <a:pt x="445193" y="2781300"/>
                </a:lnTo>
                <a:lnTo>
                  <a:pt x="464129" y="2781300"/>
                </a:lnTo>
                <a:lnTo>
                  <a:pt x="483431" y="2654300"/>
                </a:lnTo>
                <a:lnTo>
                  <a:pt x="523129" y="2654300"/>
                </a:lnTo>
                <a:lnTo>
                  <a:pt x="543521" y="2527300"/>
                </a:lnTo>
                <a:lnTo>
                  <a:pt x="585381" y="2527300"/>
                </a:lnTo>
                <a:lnTo>
                  <a:pt x="606847" y="2400300"/>
                </a:lnTo>
                <a:lnTo>
                  <a:pt x="628667" y="2400300"/>
                </a:lnTo>
                <a:lnTo>
                  <a:pt x="650840" y="2273300"/>
                </a:lnTo>
                <a:lnTo>
                  <a:pt x="696238" y="2273300"/>
                </a:lnTo>
                <a:lnTo>
                  <a:pt x="719459" y="2146300"/>
                </a:lnTo>
                <a:lnTo>
                  <a:pt x="766938" y="2146300"/>
                </a:lnTo>
                <a:lnTo>
                  <a:pt x="791192" y="2019300"/>
                </a:lnTo>
                <a:lnTo>
                  <a:pt x="840721" y="2019300"/>
                </a:lnTo>
                <a:lnTo>
                  <a:pt x="865992" y="1892300"/>
                </a:lnTo>
                <a:lnTo>
                  <a:pt x="917541" y="1892300"/>
                </a:lnTo>
                <a:lnTo>
                  <a:pt x="943814" y="1765300"/>
                </a:lnTo>
                <a:lnTo>
                  <a:pt x="970418" y="1765300"/>
                </a:lnTo>
                <a:lnTo>
                  <a:pt x="997351" y="1638300"/>
                </a:lnTo>
                <a:lnTo>
                  <a:pt x="1052196" y="1638300"/>
                </a:lnTo>
                <a:lnTo>
                  <a:pt x="1080105" y="1511300"/>
                </a:lnTo>
                <a:lnTo>
                  <a:pt x="1136887" y="1511300"/>
                </a:lnTo>
                <a:lnTo>
                  <a:pt x="1165757" y="1384300"/>
                </a:lnTo>
                <a:lnTo>
                  <a:pt x="1224446" y="1384300"/>
                </a:lnTo>
                <a:lnTo>
                  <a:pt x="1254261" y="1257300"/>
                </a:lnTo>
                <a:lnTo>
                  <a:pt x="1314825" y="1257300"/>
                </a:lnTo>
                <a:lnTo>
                  <a:pt x="1345570" y="1130300"/>
                </a:lnTo>
                <a:lnTo>
                  <a:pt x="1439639" y="1130300"/>
                </a:lnTo>
                <a:lnTo>
                  <a:pt x="1471600" y="1003300"/>
                </a:lnTo>
                <a:lnTo>
                  <a:pt x="1536420" y="1003300"/>
                </a:lnTo>
                <a:lnTo>
                  <a:pt x="1569276" y="876300"/>
                </a:lnTo>
                <a:lnTo>
                  <a:pt x="1635868" y="876300"/>
                </a:lnTo>
                <a:lnTo>
                  <a:pt x="1669602" y="749300"/>
                </a:lnTo>
                <a:lnTo>
                  <a:pt x="1737937" y="749300"/>
                </a:lnTo>
                <a:lnTo>
                  <a:pt x="1772534" y="622300"/>
                </a:lnTo>
                <a:lnTo>
                  <a:pt x="1878024" y="622300"/>
                </a:lnTo>
                <a:lnTo>
                  <a:pt x="1913748" y="495300"/>
                </a:lnTo>
                <a:lnTo>
                  <a:pt x="1986027" y="495300"/>
                </a:lnTo>
                <a:lnTo>
                  <a:pt x="2022578" y="368300"/>
                </a:lnTo>
                <a:lnTo>
                  <a:pt x="2133859" y="368300"/>
                </a:lnTo>
                <a:lnTo>
                  <a:pt x="2171489" y="241300"/>
                </a:lnTo>
                <a:lnTo>
                  <a:pt x="2285966" y="241300"/>
                </a:lnTo>
                <a:lnTo>
                  <a:pt x="2324648" y="114300"/>
                </a:lnTo>
                <a:lnTo>
                  <a:pt x="2442238" y="114300"/>
                </a:lnTo>
                <a:lnTo>
                  <a:pt x="2478619" y="0"/>
                </a:lnTo>
                <a:lnTo>
                  <a:pt x="5099695" y="0"/>
                </a:lnTo>
                <a:lnTo>
                  <a:pt x="5099695" y="1027430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0450004" y="0"/>
            <a:ext cx="7838440" cy="8974455"/>
          </a:xfrm>
          <a:custGeom>
            <a:avLst/>
            <a:gdLst/>
            <a:ahLst/>
            <a:cxnLst/>
            <a:rect l="l" t="t" r="r" b="b"/>
            <a:pathLst>
              <a:path w="7838440" h="8974455">
                <a:moveTo>
                  <a:pt x="7837995" y="3035"/>
                </a:moveTo>
                <a:lnTo>
                  <a:pt x="3414992" y="3035"/>
                </a:lnTo>
                <a:lnTo>
                  <a:pt x="3417163" y="0"/>
                </a:lnTo>
                <a:lnTo>
                  <a:pt x="3274695" y="2921"/>
                </a:lnTo>
                <a:lnTo>
                  <a:pt x="459066" y="3951351"/>
                </a:lnTo>
                <a:lnTo>
                  <a:pt x="437375" y="4003649"/>
                </a:lnTo>
                <a:lnTo>
                  <a:pt x="421894" y="4047236"/>
                </a:lnTo>
                <a:lnTo>
                  <a:pt x="370903" y="4118737"/>
                </a:lnTo>
                <a:lnTo>
                  <a:pt x="350062" y="4169829"/>
                </a:lnTo>
                <a:lnTo>
                  <a:pt x="335457" y="4212196"/>
                </a:lnTo>
                <a:lnTo>
                  <a:pt x="310718" y="4246892"/>
                </a:lnTo>
                <a:lnTo>
                  <a:pt x="290525" y="4297070"/>
                </a:lnTo>
                <a:lnTo>
                  <a:pt x="276555" y="4338536"/>
                </a:lnTo>
                <a:lnTo>
                  <a:pt x="252463" y="4372318"/>
                </a:lnTo>
                <a:lnTo>
                  <a:pt x="232918" y="4421594"/>
                </a:lnTo>
                <a:lnTo>
                  <a:pt x="219595" y="4462157"/>
                </a:lnTo>
                <a:lnTo>
                  <a:pt x="200482" y="4510837"/>
                </a:lnTo>
                <a:lnTo>
                  <a:pt x="174891" y="4590466"/>
                </a:lnTo>
                <a:lnTo>
                  <a:pt x="156425" y="4638243"/>
                </a:lnTo>
                <a:lnTo>
                  <a:pt x="144157" y="4677321"/>
                </a:lnTo>
                <a:lnTo>
                  <a:pt x="136448" y="4731880"/>
                </a:lnTo>
                <a:lnTo>
                  <a:pt x="124612" y="4770361"/>
                </a:lnTo>
                <a:lnTo>
                  <a:pt x="106972" y="4816957"/>
                </a:lnTo>
                <a:lnTo>
                  <a:pt x="95554" y="4854841"/>
                </a:lnTo>
                <a:lnTo>
                  <a:pt x="88684" y="4908220"/>
                </a:lnTo>
                <a:lnTo>
                  <a:pt x="77685" y="4945519"/>
                </a:lnTo>
                <a:lnTo>
                  <a:pt x="71234" y="4998313"/>
                </a:lnTo>
                <a:lnTo>
                  <a:pt x="60655" y="5035029"/>
                </a:lnTo>
                <a:lnTo>
                  <a:pt x="54622" y="5087239"/>
                </a:lnTo>
                <a:lnTo>
                  <a:pt x="44462" y="5123358"/>
                </a:lnTo>
                <a:lnTo>
                  <a:pt x="38849" y="5174983"/>
                </a:lnTo>
                <a:lnTo>
                  <a:pt x="29095" y="5210530"/>
                </a:lnTo>
                <a:lnTo>
                  <a:pt x="23888" y="5261572"/>
                </a:lnTo>
                <a:lnTo>
                  <a:pt x="24904" y="5303913"/>
                </a:lnTo>
                <a:lnTo>
                  <a:pt x="20116" y="5354371"/>
                </a:lnTo>
                <a:lnTo>
                  <a:pt x="11188" y="5388749"/>
                </a:lnTo>
                <a:lnTo>
                  <a:pt x="6819" y="5438648"/>
                </a:lnTo>
                <a:lnTo>
                  <a:pt x="8648" y="5479821"/>
                </a:lnTo>
                <a:lnTo>
                  <a:pt x="914" y="5578157"/>
                </a:lnTo>
                <a:lnTo>
                  <a:pt x="3365" y="5618480"/>
                </a:lnTo>
                <a:lnTo>
                  <a:pt x="0" y="5666930"/>
                </a:lnTo>
                <a:lnTo>
                  <a:pt x="2857" y="5706681"/>
                </a:lnTo>
                <a:lnTo>
                  <a:pt x="10248" y="5761926"/>
                </a:lnTo>
                <a:lnTo>
                  <a:pt x="10972" y="5848426"/>
                </a:lnTo>
                <a:lnTo>
                  <a:pt x="14630" y="5887034"/>
                </a:lnTo>
                <a:lnTo>
                  <a:pt x="12496" y="5933783"/>
                </a:lnTo>
                <a:lnTo>
                  <a:pt x="16560" y="5971832"/>
                </a:lnTo>
                <a:lnTo>
                  <a:pt x="25158" y="6025388"/>
                </a:lnTo>
                <a:lnTo>
                  <a:pt x="29629" y="6062865"/>
                </a:lnTo>
                <a:lnTo>
                  <a:pt x="38633" y="6115863"/>
                </a:lnTo>
                <a:lnTo>
                  <a:pt x="43497" y="6152781"/>
                </a:lnTo>
                <a:lnTo>
                  <a:pt x="52908" y="6205220"/>
                </a:lnTo>
                <a:lnTo>
                  <a:pt x="58166" y="6241580"/>
                </a:lnTo>
                <a:lnTo>
                  <a:pt x="67970" y="6293459"/>
                </a:lnTo>
                <a:lnTo>
                  <a:pt x="73634" y="6329261"/>
                </a:lnTo>
                <a:lnTo>
                  <a:pt x="83832" y="6380581"/>
                </a:lnTo>
                <a:lnTo>
                  <a:pt x="89890" y="6415837"/>
                </a:lnTo>
                <a:lnTo>
                  <a:pt x="100482" y="6466599"/>
                </a:lnTo>
                <a:lnTo>
                  <a:pt x="117284" y="6508674"/>
                </a:lnTo>
                <a:lnTo>
                  <a:pt x="123926" y="6543091"/>
                </a:lnTo>
                <a:lnTo>
                  <a:pt x="135115" y="6593040"/>
                </a:lnTo>
                <a:lnTo>
                  <a:pt x="152501" y="6634277"/>
                </a:lnTo>
                <a:lnTo>
                  <a:pt x="164071" y="6683667"/>
                </a:lnTo>
                <a:lnTo>
                  <a:pt x="181838" y="6724370"/>
                </a:lnTo>
                <a:lnTo>
                  <a:pt x="199809" y="6764795"/>
                </a:lnTo>
                <a:lnTo>
                  <a:pt x="211963" y="6813372"/>
                </a:lnTo>
                <a:lnTo>
                  <a:pt x="230327" y="6853250"/>
                </a:lnTo>
                <a:lnTo>
                  <a:pt x="238531" y="6885483"/>
                </a:lnTo>
                <a:lnTo>
                  <a:pt x="261607" y="6940613"/>
                </a:lnTo>
                <a:lnTo>
                  <a:pt x="280543" y="6979679"/>
                </a:lnTo>
                <a:lnTo>
                  <a:pt x="299681" y="7018477"/>
                </a:lnTo>
                <a:lnTo>
                  <a:pt x="318998" y="7057009"/>
                </a:lnTo>
                <a:lnTo>
                  <a:pt x="338505" y="7095274"/>
                </a:lnTo>
                <a:lnTo>
                  <a:pt x="352209" y="7141680"/>
                </a:lnTo>
                <a:lnTo>
                  <a:pt x="372110" y="7179399"/>
                </a:lnTo>
                <a:lnTo>
                  <a:pt x="392188" y="7216851"/>
                </a:lnTo>
                <a:lnTo>
                  <a:pt x="412470" y="7254049"/>
                </a:lnTo>
                <a:lnTo>
                  <a:pt x="443268" y="7298347"/>
                </a:lnTo>
                <a:lnTo>
                  <a:pt x="463931" y="7334999"/>
                </a:lnTo>
                <a:lnTo>
                  <a:pt x="484771" y="7371385"/>
                </a:lnTo>
                <a:lnTo>
                  <a:pt x="510146" y="7423302"/>
                </a:lnTo>
                <a:lnTo>
                  <a:pt x="531368" y="7459167"/>
                </a:lnTo>
                <a:lnTo>
                  <a:pt x="552767" y="7494765"/>
                </a:lnTo>
                <a:lnTo>
                  <a:pt x="584708" y="7537475"/>
                </a:lnTo>
                <a:lnTo>
                  <a:pt x="612495" y="7564133"/>
                </a:lnTo>
                <a:lnTo>
                  <a:pt x="634466" y="7598943"/>
                </a:lnTo>
                <a:lnTo>
                  <a:pt x="666965" y="7640866"/>
                </a:lnTo>
                <a:lnTo>
                  <a:pt x="689317" y="7675143"/>
                </a:lnTo>
                <a:lnTo>
                  <a:pt x="722185" y="7716545"/>
                </a:lnTo>
                <a:lnTo>
                  <a:pt x="744905" y="7750315"/>
                </a:lnTo>
                <a:lnTo>
                  <a:pt x="778141" y="7791196"/>
                </a:lnTo>
                <a:lnTo>
                  <a:pt x="807237" y="7816024"/>
                </a:lnTo>
                <a:lnTo>
                  <a:pt x="840841" y="7856385"/>
                </a:lnTo>
                <a:lnTo>
                  <a:pt x="864298" y="7889113"/>
                </a:lnTo>
                <a:lnTo>
                  <a:pt x="898283" y="7928953"/>
                </a:lnTo>
                <a:lnTo>
                  <a:pt x="928103" y="7952753"/>
                </a:lnTo>
                <a:lnTo>
                  <a:pt x="962456" y="7992084"/>
                </a:lnTo>
                <a:lnTo>
                  <a:pt x="996975" y="8031162"/>
                </a:lnTo>
                <a:lnTo>
                  <a:pt x="1027353" y="8054187"/>
                </a:lnTo>
                <a:lnTo>
                  <a:pt x="1062240" y="8092757"/>
                </a:lnTo>
                <a:lnTo>
                  <a:pt x="1103325" y="8122653"/>
                </a:lnTo>
                <a:lnTo>
                  <a:pt x="1138580" y="8160702"/>
                </a:lnTo>
                <a:lnTo>
                  <a:pt x="1169682" y="8182711"/>
                </a:lnTo>
                <a:lnTo>
                  <a:pt x="1211300" y="8211845"/>
                </a:lnTo>
                <a:lnTo>
                  <a:pt x="1237742" y="8240382"/>
                </a:lnTo>
                <a:lnTo>
                  <a:pt x="1299794" y="8284616"/>
                </a:lnTo>
                <a:lnTo>
                  <a:pt x="1320888" y="8298777"/>
                </a:lnTo>
                <a:lnTo>
                  <a:pt x="1320469" y="8299374"/>
                </a:lnTo>
                <a:lnTo>
                  <a:pt x="1496250" y="8424723"/>
                </a:lnTo>
                <a:lnTo>
                  <a:pt x="1560525" y="8465833"/>
                </a:lnTo>
                <a:lnTo>
                  <a:pt x="1765922" y="8593391"/>
                </a:lnTo>
                <a:lnTo>
                  <a:pt x="1804962" y="8604275"/>
                </a:lnTo>
                <a:lnTo>
                  <a:pt x="1891919" y="8657323"/>
                </a:lnTo>
                <a:lnTo>
                  <a:pt x="1931162" y="8667928"/>
                </a:lnTo>
                <a:lnTo>
                  <a:pt x="1974799" y="8694217"/>
                </a:lnTo>
                <a:lnTo>
                  <a:pt x="2014156" y="8704643"/>
                </a:lnTo>
                <a:lnTo>
                  <a:pt x="2057920" y="8730780"/>
                </a:lnTo>
                <a:lnTo>
                  <a:pt x="2147265" y="8758593"/>
                </a:lnTo>
                <a:lnTo>
                  <a:pt x="2191194" y="8784501"/>
                </a:lnTo>
                <a:lnTo>
                  <a:pt x="2620454" y="8904376"/>
                </a:lnTo>
                <a:lnTo>
                  <a:pt x="2666466" y="8905469"/>
                </a:lnTo>
                <a:lnTo>
                  <a:pt x="2756916" y="8931758"/>
                </a:lnTo>
                <a:lnTo>
                  <a:pt x="3267710" y="8932481"/>
                </a:lnTo>
                <a:lnTo>
                  <a:pt x="2896628" y="8932697"/>
                </a:lnTo>
                <a:lnTo>
                  <a:pt x="2803004" y="8932748"/>
                </a:lnTo>
                <a:lnTo>
                  <a:pt x="2853448" y="8949499"/>
                </a:lnTo>
                <a:lnTo>
                  <a:pt x="2908185" y="8949347"/>
                </a:lnTo>
                <a:lnTo>
                  <a:pt x="2939707" y="8959774"/>
                </a:lnTo>
                <a:lnTo>
                  <a:pt x="3427311" y="8960193"/>
                </a:lnTo>
                <a:lnTo>
                  <a:pt x="3032023" y="8961564"/>
                </a:lnTo>
                <a:lnTo>
                  <a:pt x="3072193" y="8970861"/>
                </a:lnTo>
                <a:lnTo>
                  <a:pt x="3615753" y="8974188"/>
                </a:lnTo>
                <a:lnTo>
                  <a:pt x="3654691" y="8960396"/>
                </a:lnTo>
                <a:lnTo>
                  <a:pt x="3703561" y="8960434"/>
                </a:lnTo>
                <a:lnTo>
                  <a:pt x="3741712" y="8946959"/>
                </a:lnTo>
                <a:lnTo>
                  <a:pt x="3791254" y="8946820"/>
                </a:lnTo>
                <a:lnTo>
                  <a:pt x="3829710" y="8933294"/>
                </a:lnTo>
                <a:lnTo>
                  <a:pt x="3878846" y="8933370"/>
                </a:lnTo>
                <a:lnTo>
                  <a:pt x="3920426" y="8918804"/>
                </a:lnTo>
                <a:lnTo>
                  <a:pt x="3966299" y="8920099"/>
                </a:lnTo>
                <a:lnTo>
                  <a:pt x="4101020" y="8884285"/>
                </a:lnTo>
                <a:lnTo>
                  <a:pt x="4146740" y="8885796"/>
                </a:lnTo>
                <a:lnTo>
                  <a:pt x="4188066" y="8871585"/>
                </a:lnTo>
                <a:lnTo>
                  <a:pt x="3909149" y="8871941"/>
                </a:lnTo>
                <a:lnTo>
                  <a:pt x="3915626" y="8870086"/>
                </a:lnTo>
                <a:lnTo>
                  <a:pt x="4188066" y="8871585"/>
                </a:lnTo>
                <a:lnTo>
                  <a:pt x="4404284" y="8808999"/>
                </a:lnTo>
                <a:lnTo>
                  <a:pt x="4440948" y="8779446"/>
                </a:lnTo>
                <a:lnTo>
                  <a:pt x="4573930" y="8746096"/>
                </a:lnTo>
                <a:lnTo>
                  <a:pt x="4610341" y="8716912"/>
                </a:lnTo>
                <a:lnTo>
                  <a:pt x="4651006" y="8703615"/>
                </a:lnTo>
                <a:lnTo>
                  <a:pt x="4697615" y="8682012"/>
                </a:lnTo>
                <a:lnTo>
                  <a:pt x="4738141" y="8668931"/>
                </a:lnTo>
                <a:lnTo>
                  <a:pt x="4774260" y="8640153"/>
                </a:lnTo>
                <a:lnTo>
                  <a:pt x="4814621" y="8627300"/>
                </a:lnTo>
                <a:lnTo>
                  <a:pt x="4860925" y="8606130"/>
                </a:lnTo>
                <a:lnTo>
                  <a:pt x="4901120" y="8593493"/>
                </a:lnTo>
                <a:lnTo>
                  <a:pt x="5018544" y="8516328"/>
                </a:lnTo>
                <a:lnTo>
                  <a:pt x="5058397" y="8504199"/>
                </a:lnTo>
                <a:lnTo>
                  <a:pt x="5174691" y="8428609"/>
                </a:lnTo>
                <a:lnTo>
                  <a:pt x="5279733" y="8346922"/>
                </a:lnTo>
                <a:lnTo>
                  <a:pt x="5324881" y="8327364"/>
                </a:lnTo>
                <a:lnTo>
                  <a:pt x="5355234" y="8284794"/>
                </a:lnTo>
                <a:lnTo>
                  <a:pt x="5424284" y="8231721"/>
                </a:lnTo>
                <a:lnTo>
                  <a:pt x="5468963" y="8212798"/>
                </a:lnTo>
                <a:lnTo>
                  <a:pt x="5498858" y="8170875"/>
                </a:lnTo>
                <a:lnTo>
                  <a:pt x="5532971" y="8144916"/>
                </a:lnTo>
                <a:lnTo>
                  <a:pt x="5572963" y="8110715"/>
                </a:lnTo>
                <a:lnTo>
                  <a:pt x="5606821" y="8085099"/>
                </a:lnTo>
                <a:lnTo>
                  <a:pt x="5636222" y="8043875"/>
                </a:lnTo>
                <a:lnTo>
                  <a:pt x="5669826" y="8018627"/>
                </a:lnTo>
                <a:lnTo>
                  <a:pt x="5698960" y="7977772"/>
                </a:lnTo>
                <a:lnTo>
                  <a:pt x="5732297" y="7952892"/>
                </a:lnTo>
                <a:lnTo>
                  <a:pt x="5771502" y="7919796"/>
                </a:lnTo>
                <a:lnTo>
                  <a:pt x="5828817" y="7839418"/>
                </a:lnTo>
                <a:lnTo>
                  <a:pt x="5861596" y="7815326"/>
                </a:lnTo>
                <a:lnTo>
                  <a:pt x="7828000" y="5057787"/>
                </a:lnTo>
                <a:lnTo>
                  <a:pt x="7829512" y="4979492"/>
                </a:lnTo>
                <a:lnTo>
                  <a:pt x="7837995" y="4967592"/>
                </a:lnTo>
                <a:lnTo>
                  <a:pt x="7837995" y="3035"/>
                </a:lnTo>
                <a:close/>
              </a:path>
            </a:pathLst>
          </a:custGeom>
          <a:solidFill>
            <a:srgbClr val="F1EDE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7104" y="2945917"/>
            <a:ext cx="5246369" cy="52450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5/21/2025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47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5/21/2025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9089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8334" y="594096"/>
            <a:ext cx="16991330" cy="1797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61384" y="4038600"/>
            <a:ext cx="13565231" cy="500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8334" y="594096"/>
            <a:ext cx="16991330" cy="1797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61384" y="4038600"/>
            <a:ext cx="13565231" cy="500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5/21/2025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347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0" y="3390900"/>
            <a:ext cx="8584565" cy="1941557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635"/>
              </a:spcBef>
            </a:pPr>
            <a:r>
              <a:rPr lang="sr-Latn-RS" sz="44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POPULACIJ</a:t>
            </a:r>
            <a:r>
              <a:rPr lang="en-GB" sz="44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E </a:t>
            </a:r>
            <a:r>
              <a:rPr lang="sr-Latn-RS" sz="44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U </a:t>
            </a:r>
            <a:r>
              <a:rPr lang="sr-Latn-RS" sz="4400" b="1" dirty="0">
                <a:solidFill>
                  <a:srgbClr val="00B0F0"/>
                </a:solidFill>
                <a:latin typeface="Trebuchet MS" panose="020B0603020202020204" pitchFamily="34" charset="0"/>
              </a:rPr>
              <a:t>ANKETNIM ISTRAŽIVANJIMA</a:t>
            </a:r>
            <a:br>
              <a:rPr lang="sr-Latn-RS" sz="4400" b="1" dirty="0">
                <a:solidFill>
                  <a:srgbClr val="00B0F0"/>
                </a:solidFill>
                <a:latin typeface="Trebuchet MS" panose="020B0603020202020204" pitchFamily="34" charset="0"/>
              </a:rPr>
            </a:br>
            <a:endParaRPr sz="27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700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24000" y="2148363"/>
            <a:ext cx="14630400" cy="50167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 ČEMU ĆEMO GOVORITI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Razlika između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teorijske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ciljne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i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dostupne populacije</a:t>
            </a:r>
            <a:endParaRPr kumimoji="0" lang="sr-Latn-RS" alt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Šta su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retke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i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skrivene populacije</a:t>
            </a:r>
            <a:endParaRPr kumimoji="0" lang="sr-Latn-RS" alt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Kako ove populacije utiču na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uzorak i uzorkovanje</a:t>
            </a:r>
            <a:endParaRPr kumimoji="0" lang="sr-Latn-RS" alt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Zašto je precizna definicija populacije ključna za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validnost istraživanja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CILJ PREZENTACIJE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Razumevanje pravilnog definisanja populacije i izbora</a:t>
            </a:r>
            <a:r>
              <a:rPr kumimoji="0" lang="sr-Latn-RS" altLang="sr-Latn-RS" sz="3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odgovarajućeg uzorka.</a:t>
            </a:r>
            <a:r>
              <a:rPr kumimoji="0" lang="sr-Latn-RS" altLang="sr-Latn-R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endParaRPr kumimoji="0" lang="sr-Latn-RS" altLang="sr-Latn-R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197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57400" y="1181100"/>
            <a:ext cx="12725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RS" sz="3200" dirty="0">
              <a:latin typeface="Trebuchet MS" panose="020B0603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495300"/>
            <a:ext cx="17221200" cy="9196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 POPULACIJA U ANKETNIM ISTRAŽIVANJIMA</a:t>
            </a:r>
          </a:p>
          <a:p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lvl="0">
              <a:defRPr/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1.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(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TEORIJSKA) POPULACIJA: </a:t>
            </a:r>
            <a:r>
              <a:rPr lang="sr-Latn-RS" sz="32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Populacija je skup elemenata (članova, jedinica) o kojima želimo da </a:t>
            </a:r>
            <a:r>
              <a:rPr lang="sr-Latn-RS" sz="3200" dirty="0" smtClean="0">
                <a:latin typeface="Trebuchet MS" panose="020B0603020202020204" pitchFamily="34" charset="0"/>
              </a:rPr>
              <a:t>zaključujemo na osnovu rezultata anketnog istraživanja. </a:t>
            </a:r>
            <a:r>
              <a:rPr lang="it-IT" sz="3200" dirty="0" smtClean="0">
                <a:latin typeface="Trebuchet MS" panose="020B0603020202020204" pitchFamily="34" charset="0"/>
              </a:rPr>
              <a:t>Naziva </a:t>
            </a:r>
            <a:r>
              <a:rPr lang="it-IT" sz="3200" dirty="0">
                <a:latin typeface="Trebuchet MS" panose="020B0603020202020204" pitchFamily="34" charset="0"/>
              </a:rPr>
              <a:t>se još i </a:t>
            </a:r>
            <a:r>
              <a:rPr lang="it-IT" sz="3200" i="1" dirty="0">
                <a:latin typeface="Trebuchet MS" panose="020B0603020202020204" pitchFamily="34" charset="0"/>
              </a:rPr>
              <a:t>osnovni skup </a:t>
            </a:r>
            <a:r>
              <a:rPr lang="it-IT" sz="3200" dirty="0">
                <a:latin typeface="Trebuchet MS" panose="020B0603020202020204" pitchFamily="34" charset="0"/>
              </a:rPr>
              <a:t>ili </a:t>
            </a:r>
            <a:r>
              <a:rPr lang="it-IT" sz="3200" i="1" dirty="0" smtClean="0">
                <a:latin typeface="Trebuchet MS" panose="020B0603020202020204" pitchFamily="34" charset="0"/>
              </a:rPr>
              <a:t>statističk</a:t>
            </a:r>
            <a:r>
              <a:rPr lang="sr-Latn-RS" sz="3200" i="1" dirty="0" smtClean="0">
                <a:latin typeface="Trebuchet MS" panose="020B0603020202020204" pitchFamily="34" charset="0"/>
              </a:rPr>
              <a:t>i skup.</a:t>
            </a:r>
            <a:r>
              <a:rPr lang="it-IT" sz="3200" i="1" dirty="0" smtClean="0">
                <a:latin typeface="Trebuchet MS" panose="020B0603020202020204" pitchFamily="34" charset="0"/>
              </a:rPr>
              <a:t> </a:t>
            </a:r>
            <a:endParaRPr lang="sr-Latn-RS" sz="3200" i="1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U </a:t>
            </a:r>
            <a:r>
              <a:rPr lang="sr-Latn-RS" sz="3200" dirty="0">
                <a:latin typeface="Trebuchet MS" panose="020B0603020202020204" pitchFamily="34" charset="0"/>
              </a:rPr>
              <a:t>anketnim istraživanjima </a:t>
            </a:r>
            <a:r>
              <a:rPr lang="sr-Latn-RS" sz="3200" dirty="0" smtClean="0">
                <a:latin typeface="Trebuchet MS" panose="020B0603020202020204" pitchFamily="34" charset="0"/>
              </a:rPr>
              <a:t>elemenata populaciju mogu se razlikovati u zavisnosti od </a:t>
            </a:r>
            <a:r>
              <a:rPr lang="sr-Latn-RS" sz="3200" dirty="0">
                <a:latin typeface="Trebuchet MS" panose="020B0603020202020204" pitchFamily="34" charset="0"/>
              </a:rPr>
              <a:t>ciljeva istraživanja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solidFill>
                  <a:srgbClr val="000000"/>
                </a:solidFill>
                <a:latin typeface="Trebuchet MS" panose="020B0603020202020204" pitchFamily="34" charset="0"/>
              </a:rPr>
              <a:t>Jedno anketno istraživanje može imati za cilj  ispitivanje više različitih vrsta elemenata-</a:t>
            </a:r>
            <a:r>
              <a:rPr lang="sr-Latn-RS" sz="3200" dirty="0">
                <a:latin typeface="Trebuchet MS" panose="020B0603020202020204" pitchFamily="34" charset="0"/>
              </a:rPr>
              <a:t>npr. ispitivanje iskustava turista i ponude hotela istovremeno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U </a:t>
            </a:r>
            <a:r>
              <a:rPr lang="sr-Latn-RS" sz="3200" dirty="0">
                <a:latin typeface="Trebuchet MS" panose="020B0603020202020204" pitchFamily="34" charset="0"/>
              </a:rPr>
              <a:t>jednom istraživanju moguće je kombinovati više tipova jedinica – npr. ispitivati kako gosti (pojedinci) ocenjuju uslugu hotela (objekti) u određenoj destinaciji (geografska celina</a:t>
            </a:r>
            <a:r>
              <a:rPr lang="sr-Latn-RS" sz="3200" dirty="0" smtClean="0">
                <a:latin typeface="Trebuchet MS" panose="020B0603020202020204" pitchFamily="34" charset="0"/>
              </a:rPr>
              <a:t>).</a:t>
            </a:r>
          </a:p>
          <a:p>
            <a:pPr lvl="0">
              <a:defRPr/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PROBLEM: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Ne može se u potpunosti pristupiti svim elementima populacije (ne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postoji  </a:t>
            </a:r>
          </a:p>
          <a:p>
            <a:pPr lvl="0"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              kompletan spisak, stalno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se menja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)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„</a:t>
            </a:r>
            <a:r>
              <a:rPr lang="sr-Latn-RS" sz="3200" i="1" dirty="0">
                <a:solidFill>
                  <a:prstClr val="black"/>
                </a:solidFill>
                <a:latin typeface="Trebuchet MS" panose="020B0603020202020204" pitchFamily="34" charset="0"/>
              </a:rPr>
              <a:t>Svi turisti koji su ikada posetili Srbiju“</a:t>
            </a:r>
            <a:r>
              <a:rPr lang="sr-Latn-RS" sz="32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bez obzira na vreme, mesto boravka ili dužinu boravka</a:t>
            </a:r>
            <a:r>
              <a:rPr lang="sr-Latn-RS" sz="3200" i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Primer (jedno istraživane, a različite populacije)</a:t>
            </a:r>
            <a:r>
              <a:rPr lang="sr-Latn-RS" sz="3200" b="1" i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:</a:t>
            </a:r>
            <a:r>
              <a:rPr lang="sr-Latn-RS" sz="3200" i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sr-Latn-RS" sz="3200" i="1" dirty="0">
                <a:solidFill>
                  <a:prstClr val="black"/>
                </a:solidFill>
                <a:latin typeface="Trebuchet MS" panose="020B0603020202020204" pitchFamily="34" charset="0"/>
              </a:rPr>
              <a:t>Istraživanje zapošljivosti diplomiranih studenata </a:t>
            </a:r>
            <a:r>
              <a:rPr lang="sr-Latn-RS" sz="3200" i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→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populacija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mogu biti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i studenti, i fakulteti, i </a:t>
            </a: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univerziteti </a:t>
            </a:r>
            <a:endParaRPr lang="sr-Latn-RS" sz="3200" i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10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4145" y="287119"/>
            <a:ext cx="128088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6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VRSTE JEDINICA (ELEMENATA) ISTRAŽIVANJA U TURIZMU</a:t>
            </a:r>
            <a:endParaRPr lang="sr-Latn-RS" sz="36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511279"/>
              </p:ext>
            </p:extLst>
          </p:nvPr>
        </p:nvGraphicFramePr>
        <p:xfrm>
          <a:off x="609600" y="933450"/>
          <a:ext cx="17145000" cy="884968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6457207">
                  <a:extLst>
                    <a:ext uri="{9D8B030D-6E8A-4147-A177-3AD203B41FA5}">
                      <a16:colId xmlns:a16="http://schemas.microsoft.com/office/drawing/2014/main" val="897082254"/>
                    </a:ext>
                  </a:extLst>
                </a:gridCol>
                <a:gridCol w="10687793">
                  <a:extLst>
                    <a:ext uri="{9D8B030D-6E8A-4147-A177-3AD203B41FA5}">
                      <a16:colId xmlns:a16="http://schemas.microsoft.com/office/drawing/2014/main" val="731407655"/>
                    </a:ext>
                  </a:extLst>
                </a:gridCol>
              </a:tblGrid>
              <a:tr h="3914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VRSTA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JEDINICA</a:t>
                      </a:r>
                      <a:r>
                        <a:rPr lang="sr-Latn-RS" sz="2800" baseline="0" dirty="0" smtClean="0">
                          <a:effectLst/>
                          <a:latin typeface="Trebuchet MS" panose="020B0603020202020204" pitchFamily="34" charset="0"/>
                        </a:rPr>
                        <a:t> ISTRAŽIVANJA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PRIMERI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3775049"/>
                  </a:ext>
                </a:extLst>
              </a:tr>
              <a:tr h="5871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POJEDINCI</a:t>
                      </a:r>
                      <a:r>
                        <a:rPr lang="sr-Latn-RS" sz="2800" baseline="0" dirty="0" smtClean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(TURISTI)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Istražuje se njihovo ponašanje, motivacija, zadovoljstvo.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- Posetioci određenog grada ili destinacije </a:t>
                      </a:r>
                      <a:b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</a:b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- Gosti hotela </a:t>
                      </a:r>
                      <a:b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</a:b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- Učesnici organizovanih putovanja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419957"/>
                  </a:ext>
                </a:extLst>
              </a:tr>
              <a:tr h="5871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INSTITUCIJE I </a:t>
                      </a: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OBJEKTI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Istražuje se njihova ponuda, popunjenost, kvalitet usluge,</a:t>
                      </a:r>
                      <a:r>
                        <a:rPr lang="sr-Latn-RS" sz="2800" b="1" baseline="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sr-Latn-RS" sz="2800" b="1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kako planiraju ponudu, koji su trendovi u prodaji aranžmana.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- Hoteli i drugi smeštajni kapaciteti </a:t>
                      </a:r>
                      <a:b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</a:b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- Turističke agencije </a:t>
                      </a:r>
                      <a:b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</a:b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- Kulturne i prirodne atrakcije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32362361"/>
                  </a:ext>
                </a:extLst>
              </a:tr>
              <a:tr h="3914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GEOGRAFSKE </a:t>
                      </a: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CELINE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800" b="1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Istražuje se broj posetilaca, ostvareni prihodi, održivost.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- Turističke destinacije, </a:t>
                      </a: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regije (npr. Zlatibor, </a:t>
                      </a: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Niška banja, </a:t>
                      </a: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Jadranska </a:t>
                      </a: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obala, Bled) </a:t>
                      </a: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/>
                      </a:r>
                      <a:b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</a:b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- Gradovi ili opštine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3509984"/>
                  </a:ext>
                </a:extLst>
              </a:tr>
              <a:tr h="5871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DOGAĐAJI </a:t>
                      </a: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I </a:t>
                      </a: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AKTIVNOSTI</a:t>
                      </a:r>
                    </a:p>
                    <a:p>
                      <a:pPr algn="ctr"/>
                      <a:r>
                        <a:rPr lang="sr-Latn-RS" sz="2800" dirty="0" smtClean="0">
                          <a:latin typeface="Trebuchet MS" panose="020B0603020202020204" pitchFamily="34" charset="0"/>
                        </a:rPr>
                        <a:t>Fokus istraživanja stavlja </a:t>
                      </a:r>
                      <a:r>
                        <a:rPr lang="sr-Latn-RS" sz="2800" b="1" dirty="0" smtClean="0">
                          <a:latin typeface="Trebuchet MS" panose="020B0603020202020204" pitchFamily="34" charset="0"/>
                        </a:rPr>
                        <a:t>na sam događaj:</a:t>
                      </a:r>
                      <a:r>
                        <a:rPr lang="sr-Latn-RS" sz="2800" dirty="0" smtClean="0">
                          <a:latin typeface="Trebuchet MS" panose="020B0603020202020204" pitchFamily="34" charset="0"/>
                        </a:rPr>
                        <a:t> kako se organizuje, koliko ljudi privlači, kakav je njegov ekonomski ili društveni uticaj itd.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- </a:t>
                      </a: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Predstavljaju </a:t>
                      </a:r>
                      <a:r>
                        <a:rPr lang="sr-Latn-RS" sz="2800" b="1" dirty="0" smtClean="0">
                          <a:latin typeface="Trebuchet MS" panose="020B0603020202020204" pitchFamily="34" charset="0"/>
                        </a:rPr>
                        <a:t>organizovane ili spontano planirane turističke sadržaje</a:t>
                      </a:r>
                      <a:r>
                        <a:rPr lang="sr-Latn-RS" sz="2800" dirty="0" smtClean="0">
                          <a:latin typeface="Trebuchet MS" panose="020B0603020202020204" pitchFamily="34" charset="0"/>
                        </a:rPr>
                        <a:t> koji privlače posetioce i utiču na razvoj destinacije, kao na primer:t</a:t>
                      </a: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urističke </a:t>
                      </a: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manifestacije (npr. festivali, </a:t>
                      </a: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sajmovi),</a:t>
                      </a:r>
                      <a:r>
                        <a:rPr lang="sr-Latn-RS" sz="2800" baseline="0" dirty="0" smtClean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zleti,</a:t>
                      </a:r>
                      <a:r>
                        <a:rPr lang="sr-Latn-RS" sz="2800" baseline="0" dirty="0" smtClean="0">
                          <a:effectLst/>
                          <a:latin typeface="Trebuchet MS" panose="020B0603020202020204" pitchFamily="34" charset="0"/>
                        </a:rPr>
                        <a:t> p</a:t>
                      </a: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osete </a:t>
                      </a: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</a:rPr>
                        <a:t>muzejima i znamenitostima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2892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31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6800" y="571500"/>
            <a:ext cx="15697200" cy="7993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POPULACIJA U ANKETNIM ISTRAŽIVANJIMA </a:t>
            </a:r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lvl="0"/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2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. CILJNA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POPULACIJA: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Ciljna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populacija je konkretna grupa unutar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šire (teorijske)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populacije, definisana prostorno, vremenski i tematski, na koju se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želi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generalizovati zaključak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sr-Latn-RS" sz="3200" dirty="0" smtClean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Skup svih jedinica koje su predmet istraživanja – onih na koje želite da generalizujete rezultate</a:t>
            </a:r>
            <a:r>
              <a:rPr lang="sr-Latn-RS" alt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alt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i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Ciljna populacija se najčešće </a:t>
            </a:r>
            <a:r>
              <a:rPr lang="sr-Latn-RS" altLang="sr-Latn-RS" sz="3200" i="1" dirty="0">
                <a:solidFill>
                  <a:prstClr val="black"/>
                </a:solidFill>
                <a:latin typeface="Trebuchet MS" panose="020B0603020202020204" pitchFamily="34" charset="0"/>
              </a:rPr>
              <a:t>definisana prema </a:t>
            </a:r>
            <a:r>
              <a:rPr lang="sr-Latn-RS" altLang="sr-Latn-RS" sz="3200" i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cilju istraživanja.</a:t>
            </a:r>
          </a:p>
          <a:p>
            <a:pPr marL="457200" lvl="0" indent="-457200"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Pre početka planiranja </a:t>
            </a:r>
            <a:r>
              <a:rPr lang="sr-Latn-RS" sz="3200" dirty="0" smtClean="0">
                <a:latin typeface="Trebuchet MS" panose="020B0603020202020204" pitchFamily="34" charset="0"/>
              </a:rPr>
              <a:t>anketnog istraživanja, </a:t>
            </a:r>
            <a:r>
              <a:rPr lang="sr-Latn-RS" sz="3200" dirty="0">
                <a:latin typeface="Trebuchet MS" panose="020B0603020202020204" pitchFamily="34" charset="0"/>
              </a:rPr>
              <a:t>potrebno je okvirno definisati ciljnu populaciju i informacije koje želimo prikupiti, kako bismo procenili da li je anketno istraživanje odgovarajući metod za </a:t>
            </a:r>
            <a:r>
              <a:rPr lang="sr-Latn-RS" sz="3200" dirty="0" smtClean="0">
                <a:latin typeface="Trebuchet MS" panose="020B0603020202020204" pitchFamily="34" charset="0"/>
              </a:rPr>
              <a:t>zadati </a:t>
            </a:r>
            <a:r>
              <a:rPr lang="sr-Latn-RS" sz="3200" dirty="0">
                <a:latin typeface="Trebuchet MS" panose="020B0603020202020204" pitchFamily="34" charset="0"/>
              </a:rPr>
              <a:t>problem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i="1" dirty="0">
                <a:solidFill>
                  <a:prstClr val="black"/>
                </a:solidFill>
                <a:latin typeface="Trebuchet MS" panose="020B0603020202020204" pitchFamily="34" charset="0"/>
              </a:rPr>
              <a:t>„Svi strani turisti koji su posetili Srbiju tokom 2024. godine</a:t>
            </a:r>
            <a:r>
              <a:rPr lang="sr-Latn-RS" sz="3200" i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10276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791969"/>
            <a:ext cx="16306800" cy="8588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POPULACIJA U ANKETNIM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ISTRAŽIVANJIMA</a:t>
            </a:r>
          </a:p>
          <a:p>
            <a:pPr lvl="0">
              <a:lnSpc>
                <a:spcPct val="150000"/>
              </a:lnSpc>
              <a:defRPr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 </a:t>
            </a:r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lvl="0">
              <a:defRPr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3. DOSTUPNA POPULACIJA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(= OKVIR UZORKOVANJA):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Dostupna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populacija je deo ciljne populacije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koji je stvarno dostupan istraživaču za uzorkovanje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tj. oni članovi ciljne populacije koji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mogu biti kontaktirani i uključeni u istraživanje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>
              <a:defRPr/>
            </a:pPr>
            <a:endParaRPr lang="sr-Latn-RS" sz="3200" dirty="0" smtClean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Deo ciljne populacije kojem imamo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realan pristup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— na primer, preko baze podataka, liste posetilaca, pristanka za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anketu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„</a:t>
            </a:r>
            <a:r>
              <a:rPr lang="sr-Latn-RS" sz="3200" i="1" dirty="0">
                <a:latin typeface="Trebuchet MS" panose="020B0603020202020204" pitchFamily="34" charset="0"/>
              </a:rPr>
              <a:t>Svi strani turisti koji su posetili Srbiju tokom 2024. godine i odseli u </a:t>
            </a:r>
            <a:r>
              <a:rPr lang="sr-Latn-RS" sz="3200" i="1" dirty="0" smtClean="0">
                <a:latin typeface="Trebuchet MS" panose="020B0603020202020204" pitchFamily="34" charset="0"/>
              </a:rPr>
              <a:t>hotelima.“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ZAKLJUČAK: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POPULACIJA (TEORIJSKA)</a:t>
            </a:r>
            <a:r>
              <a:rPr lang="sr-Latn-RS" sz="3200" dirty="0" smtClean="0">
                <a:latin typeface="Trebuchet MS" panose="020B0603020202020204" pitchFamily="34" charset="0"/>
              </a:rPr>
              <a:t> – </a:t>
            </a:r>
            <a:r>
              <a:rPr lang="sr-Latn-RS" sz="2800" dirty="0">
                <a:latin typeface="Trebuchet MS" panose="020B0603020202020204" pitchFamily="34" charset="0"/>
              </a:rPr>
              <a:t>najširi </a:t>
            </a:r>
            <a:r>
              <a:rPr lang="sr-Latn-RS" sz="2800" dirty="0" smtClean="0">
                <a:latin typeface="Trebuchet MS" panose="020B0603020202020204" pitchFamily="34" charset="0"/>
              </a:rPr>
              <a:t>okvir definisanja </a:t>
            </a:r>
            <a:r>
              <a:rPr lang="sr-Latn-RS" sz="2800" dirty="0">
                <a:latin typeface="Trebuchet MS" panose="020B0603020202020204" pitchFamily="34" charset="0"/>
              </a:rPr>
              <a:t>(šta nas sve teorijski </a:t>
            </a:r>
            <a:r>
              <a:rPr lang="sr-Latn-RS" sz="2800" dirty="0" smtClean="0">
                <a:latin typeface="Trebuchet MS" panose="020B0603020202020204" pitchFamily="34" charset="0"/>
              </a:rPr>
              <a:t>zanima)</a:t>
            </a:r>
            <a:r>
              <a:rPr 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endParaRPr lang="sr-Latn-RS" sz="2800" dirty="0">
              <a:latin typeface="Trebuchet MS" panose="020B0603020202020204" pitchFamily="34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CILJNA POPULACIJA</a:t>
            </a: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– </a:t>
            </a:r>
            <a:r>
              <a:rPr lang="sr-Latn-RS" sz="2800" dirty="0">
                <a:latin typeface="Trebuchet MS" panose="020B0603020202020204" pitchFamily="34" charset="0"/>
              </a:rPr>
              <a:t>precizno definisana grupa kojoj postavljamo </a:t>
            </a:r>
            <a:r>
              <a:rPr lang="sr-Latn-RS" sz="2800" dirty="0" smtClean="0">
                <a:latin typeface="Trebuchet MS" panose="020B0603020202020204" pitchFamily="34" charset="0"/>
              </a:rPr>
              <a:t>pitanje (anketiramo je)</a:t>
            </a:r>
            <a:endParaRPr lang="sr-Latn-RS" sz="2800" dirty="0">
              <a:latin typeface="Trebuchet MS" panose="020B0603020202020204" pitchFamily="34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DOSTUPNA POPULACIJA</a:t>
            </a: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– </a:t>
            </a:r>
            <a:r>
              <a:rPr lang="sr-Latn-RS" sz="2800" dirty="0">
                <a:latin typeface="Trebuchet MS" panose="020B0603020202020204" pitchFamily="34" charset="0"/>
              </a:rPr>
              <a:t>ono s čim </a:t>
            </a:r>
            <a:r>
              <a:rPr lang="sr-Latn-RS" sz="2800" i="1" dirty="0">
                <a:latin typeface="Trebuchet MS" panose="020B0603020202020204" pitchFamily="34" charset="0"/>
              </a:rPr>
              <a:t>realno</a:t>
            </a:r>
            <a:r>
              <a:rPr lang="sr-Latn-RS" sz="2800" dirty="0">
                <a:latin typeface="Trebuchet MS" panose="020B0603020202020204" pitchFamily="34" charset="0"/>
              </a:rPr>
              <a:t> raspolažemo za sprovođenje </a:t>
            </a:r>
            <a:r>
              <a:rPr lang="sr-Latn-RS" sz="2800" dirty="0" smtClean="0">
                <a:latin typeface="Trebuchet MS" panose="020B0603020202020204" pitchFamily="34" charset="0"/>
              </a:rPr>
              <a:t>istraživanja</a:t>
            </a:r>
          </a:p>
        </p:txBody>
      </p:sp>
    </p:spTree>
    <p:extLst>
      <p:ext uri="{BB962C8B-B14F-4D97-AF65-F5344CB8AC3E}">
        <p14:creationId xmlns:p14="http://schemas.microsoft.com/office/powerpoint/2010/main" val="311688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800100"/>
            <a:ext cx="16916400" cy="9080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ZAŠTO JE VAŽNO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RAZLIKOVATI</a:t>
            </a:r>
            <a:r>
              <a:rPr 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TEORIJSKU I CILJNU POPULACIJU ?</a:t>
            </a:r>
          </a:p>
          <a:p>
            <a:endParaRPr lang="sr-Latn-RS" sz="2800" b="1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POPULACIJA (TEORIJSKA)</a:t>
            </a:r>
            <a:endParaRPr lang="sr-Latn-RS" sz="28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Širi pojam: svi entiteti o kojima bi se teoretski moglo nešto zaključivati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Može biti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neodređena, vremenski i prostorno neograničena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 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"Svi turisti koji posećuju Srbiju"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CILJNA POPULACIJA</a:t>
            </a:r>
            <a:endParaRPr lang="sr-Latn-RS" sz="2800" b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Konkretna 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podgrupa (teorijske)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populacije koja je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fokus istraživanja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Mora biti jasno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definisana u prostoru i vremenu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Mora biti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pristupačna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(dostupna za uzorkovanje)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 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"Svi strani turisti koji su boravili u Beogradu najmanje </a:t>
            </a:r>
            <a:r>
              <a:rPr lang="sr-Latn-RS" sz="2800" i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pet dana 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tokom </a:t>
            </a:r>
            <a:r>
              <a:rPr lang="sr-Latn-RS" sz="2800" i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2024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godine"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ZAŠTO JE VAŽNO </a:t>
            </a: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RAZLIKOVATI ?</a:t>
            </a:r>
            <a:endParaRPr lang="sr-Latn-RS" sz="2800" b="1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Precizno definisana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ciljna populacija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omogućava: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Validno uzorkovanje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Tačnije rezultate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Mogućnost generalizacije zaključaka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Zaključak: Sve ciljne populacije su populacije, ali nisu sve populacije ciljna populacija!</a:t>
            </a:r>
            <a:endParaRPr lang="sr-Latn-RS" sz="2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21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43647" y="6765631"/>
            <a:ext cx="150535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sr-Latn-RS" altLang="sr-Latn-R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9586" y="8430693"/>
            <a:ext cx="143418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854422"/>
            <a:ext cx="15921690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ZAŠTO JE </a:t>
            </a:r>
            <a:r>
              <a:rPr kumimoji="0" lang="pl-PL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VAŽNO RAZLIKOVATI CILJNU </a:t>
            </a: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 </a:t>
            </a:r>
            <a:r>
              <a:rPr kumimoji="0" lang="pl-PL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DOSTUPNU POPULACIJU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1. NIJE SVIMA MOGUĆE PRISTUPITI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Neki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članovi ciljne populacije nisu dostupni istraživaču</a:t>
            </a:r>
            <a:b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(npr. neregistrovani turisti, osobe bez interneta, ljudi van baze podataka</a:t>
            </a:r>
            <a:r>
              <a:rPr kumimoji="0" lang="sr-Latn-RS" sz="3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r-Latn-RS" sz="3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2. UZORAK SE BIRA IZ DOSTUPNE POPULACIJE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Ako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dostupna populacija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ne pokriva celu ciljnu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</a:t>
            </a:r>
            <a:b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➡ rezultati mogu biti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pristrasni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➡ generalizacije nisu validne za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čitavu ciljnu populaciju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3. POSLEDICE PO ISTRAŽIVANJE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Zaključci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mogu biti pogrešni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ako se razlika ne prepozna i ne koriguje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Generalizacija treba da se odnosi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samo na dostupnu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populaciju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DOSTUPNA POPULACIJA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= REALNOST ISTRAŽIVANJA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CILJNA POPULACIJA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= IDEAL KOME SE TEŽI </a:t>
            </a:r>
            <a:endParaRPr kumimoji="0" lang="sr-Latn-RS" altLang="sr-Latn-RS" sz="3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8239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723900"/>
            <a:ext cx="17221200" cy="9022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ZAŠTO JE VAŽNO RAZLIKOVATI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TEORIJSKU, 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CILJNU I DOSTUPNU POPULACIJU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?</a:t>
            </a:r>
          </a:p>
          <a:p>
            <a:endParaRPr lang="sr-Latn-RS" sz="2800" b="1" dirty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ZBOG TAČNOSTI I RELEVANTNOSTI ISTRAŽIVANJA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Precizna definicija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ciljne populacije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omogućava da se istraživanje usmeri na pravu grupu ljudi, organizacija ili događaja.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 ciljna populacija nije jasno određena, rezultati mogu biti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neupotrebljivi ili pogrešno interpretirani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ZBOG REALNIH MOGUĆNOSTI SPROVOĐENJA ISTRAŽIVANJA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Dostupna populacija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ono s čim istraživač </a:t>
            </a:r>
            <a:r>
              <a:rPr lang="sr-Latn-RS" sz="28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stvarno, realno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raspolaže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 se ne uzme u obzir, može se planirati istraživanje koje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nije izvodljivo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(npr. ako nemamo kontakt podatke, ne možemo sprovesti anketu).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ZBOG PRAVILNE GENERALIZACIJE REZULTATA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Zaključci mogu biti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validni samo za ciljnu populaciju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ne za celokupnu teorijsku populaciju.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 se podaci prikupe samo iz dostupne populacije, treba jasno naznačiti na koga se rezultati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mogu i ne mogu odnositi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ZAKLJUČAK: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Razlikovanje ova tri pojma omogućava pravilno planiranje, sprovođenje i tumačenje rezultata </a:t>
            </a:r>
            <a:r>
              <a:rPr lang="sr-Latn-RS" sz="28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istraživanja.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Bez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toga, istraživanje može biti metodološki neispravno i dovesti do pogrešnih zaključaka.</a:t>
            </a:r>
            <a:endParaRPr lang="sr-Latn-RS" sz="2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38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840200" y="0"/>
            <a:ext cx="1439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sr-Latn-RS" altLang="sr-Latn-R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33001"/>
            <a:ext cx="1623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3387" y="433001"/>
            <a:ext cx="16950390" cy="9555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POPULACIJA U ANKETNIM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ISTRAŽIVANJIMA </a:t>
            </a: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RETKA POPULACIJA?</a:t>
            </a:r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Termin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retka populacija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 istraživanjima može imati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više značenja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 svako od njih se odnosi na posebnu situaciju kada je teško doći do ispitanika. Evo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kako se to može razumeti: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1️ Mala apsolutna brojnost: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su populacije koje realno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imaju malo </a:t>
            </a:r>
            <a:r>
              <a:rPr lang="sr-Latn-RS" sz="28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članova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r-Latn-RS" sz="28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Turisti koji posećuju udaljena, teško dostupna sela u planinama. Njih je jednostavno –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malo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2️. Male subpopulacije: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Radi se o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malim grupama unutar veće populacije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koje nas posebno zanimaju jer imaju neko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specifično </a:t>
            </a:r>
            <a:r>
              <a:rPr lang="sr-Latn-RS" sz="28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obeležje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r-Latn-RS" sz="28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Od svih turista, nas zanimaju samo oni koji putuju sa invaliditetom. Oni su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mala grupa unutar velike populacije turista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3️. Skrivene populacije: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su populacije koje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nisu nužno male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ali ih je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teško pronaći ili identifikovati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Turisti koji koriste neprijavljeni (sivi) smeštaj. Ima ih dosta, ali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 prijavljuju se zvanično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pa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izgledaju kao da ih je malo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4️. Prostorno koncentrisane populacije: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 populacije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nisu male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ali su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skupljene na malom broju mesta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pa je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malo jedinica uzorkovanja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koje ih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obuhvataju. </a:t>
            </a:r>
            <a:r>
              <a:rPr lang="sr-Latn-RS" sz="28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Kineski turisti koji posećuju samo određene delove Beograda. Ima ih mnogo, ali su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prostorno ograničeni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 nekoliko lokacija.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Zašto je ovo važno?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Ako ne razumemo s kakvom "retkom" populacijom imamo posla,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nećemo moći pravilno da ih uključimo u istraživanje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To znači da su potrebne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posebne metode uzorkovanja i prikupljanja podataka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2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996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35400" y="0"/>
            <a:ext cx="17443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507714"/>
            <a:ext cx="17449800" cy="944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POPULACIJA U ANKETNIM ISTRAŽIVANJIMA </a:t>
            </a:r>
          </a:p>
          <a:p>
            <a:pPr lvl="0"/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5. SKRIVENA POPULACIJA</a:t>
            </a:r>
          </a:p>
          <a:p>
            <a:r>
              <a:rPr lang="sr-Latn-RS" sz="3200" dirty="0" smtClean="0">
                <a:latin typeface="Trebuchet MS" panose="020B0603020202020204" pitchFamily="34" charset="0"/>
              </a:rPr>
              <a:t>Populacije </a:t>
            </a:r>
            <a:r>
              <a:rPr lang="sr-Latn-RS" sz="3200" b="1" dirty="0" smtClean="0">
                <a:latin typeface="Trebuchet MS" panose="020B0603020202020204" pitchFamily="34" charset="0"/>
              </a:rPr>
              <a:t>za koje ne postoji spisak</a:t>
            </a:r>
            <a:r>
              <a:rPr lang="sr-Latn-RS" sz="3200" dirty="0" smtClean="0">
                <a:latin typeface="Trebuchet MS" panose="020B0603020202020204" pitchFamily="34" charset="0"/>
              </a:rPr>
              <a:t> i koje su </a:t>
            </a:r>
            <a:r>
              <a:rPr lang="sr-Latn-RS" sz="3200" b="1" dirty="0" smtClean="0">
                <a:latin typeface="Trebuchet MS" panose="020B0603020202020204" pitchFamily="34" charset="0"/>
              </a:rPr>
              <a:t>teško dostupne</a:t>
            </a:r>
            <a:r>
              <a:rPr lang="sr-Latn-RS" sz="3200" dirty="0" smtClean="0">
                <a:latin typeface="Trebuchet MS" panose="020B0603020202020204" pitchFamily="34" charset="0"/>
              </a:rPr>
              <a:t> zbog anonimnosti, društvene stigme ili pravnog statusa.</a:t>
            </a:r>
          </a:p>
          <a:p>
            <a:endParaRPr lang="sr-Latn-RS" sz="3200" dirty="0" smtClean="0"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GLAVNE KARAKTERISTIKE: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</a:rPr>
              <a:t>Niski nivo kooperativnosti-</a:t>
            </a:r>
            <a:r>
              <a:rPr lang="sr-Latn-RS" sz="3200" dirty="0" smtClean="0">
                <a:latin typeface="Trebuchet MS" panose="020B0603020202020204" pitchFamily="34" charset="0"/>
              </a:rPr>
              <a:t>članovi skrivenih </a:t>
            </a:r>
            <a:r>
              <a:rPr lang="sr-Latn-RS" sz="3200" dirty="0">
                <a:latin typeface="Trebuchet MS" panose="020B0603020202020204" pitchFamily="34" charset="0"/>
              </a:rPr>
              <a:t>populacija manje su kooperativni, češće odbijaju odgovaranje i manje su iskreni kako ne bi inkriminisali sebe.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</a:rPr>
              <a:t>Ne </a:t>
            </a:r>
            <a:r>
              <a:rPr lang="sr-Latn-RS" sz="3200" b="1" dirty="0">
                <a:latin typeface="Trebuchet MS" panose="020B0603020202020204" pitchFamily="34" charset="0"/>
              </a:rPr>
              <a:t>postoje zvanične baze podataka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</a:rPr>
              <a:t>Klasične </a:t>
            </a:r>
            <a:r>
              <a:rPr lang="sr-Latn-RS" sz="3200" b="1" dirty="0">
                <a:latin typeface="Trebuchet MS" panose="020B0603020202020204" pitchFamily="34" charset="0"/>
              </a:rPr>
              <a:t>metode </a:t>
            </a:r>
            <a:r>
              <a:rPr lang="sr-Latn-RS" sz="3200" b="1" dirty="0" smtClean="0">
                <a:latin typeface="Trebuchet MS" panose="020B0603020202020204" pitchFamily="34" charset="0"/>
              </a:rPr>
              <a:t>uzorkovanja </a:t>
            </a:r>
            <a:r>
              <a:rPr lang="sr-Latn-RS" sz="3200" b="1" dirty="0">
                <a:latin typeface="Trebuchet MS" panose="020B0603020202020204" pitchFamily="34" charset="0"/>
              </a:rPr>
              <a:t>nisu </a:t>
            </a:r>
            <a:r>
              <a:rPr lang="sr-Latn-RS" sz="3200" b="1" dirty="0" smtClean="0">
                <a:latin typeface="Trebuchet MS" panose="020B0603020202020204" pitchFamily="34" charset="0"/>
              </a:rPr>
              <a:t>efikasne.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altLang="sr-Latn-RS" sz="3200" dirty="0">
                <a:latin typeface="Trebuchet MS" panose="020B0603020202020204" pitchFamily="34" charset="0"/>
              </a:rPr>
              <a:t>Za skrivene populacije </a:t>
            </a:r>
            <a:r>
              <a:rPr lang="sr-Latn-RS" altLang="sr-Latn-RS" sz="3200" dirty="0" smtClean="0">
                <a:latin typeface="Trebuchet MS" panose="020B0603020202020204" pitchFamily="34" charset="0"/>
              </a:rPr>
              <a:t>su ključne nekonvencionalne </a:t>
            </a:r>
            <a:r>
              <a:rPr lang="sr-Latn-RS" altLang="sr-Latn-RS" sz="3200" b="1" dirty="0" smtClean="0">
                <a:latin typeface="Trebuchet MS" panose="020B0603020202020204" pitchFamily="34" charset="0"/>
              </a:rPr>
              <a:t>metode </a:t>
            </a:r>
            <a:r>
              <a:rPr lang="sr-Latn-RS" altLang="sr-Latn-RS" sz="3200" b="1" dirty="0">
                <a:latin typeface="Trebuchet MS" panose="020B0603020202020204" pitchFamily="34" charset="0"/>
              </a:rPr>
              <a:t>uzorkovanja</a:t>
            </a:r>
            <a:r>
              <a:rPr lang="sr-Latn-RS" altLang="sr-Latn-RS" sz="3200" dirty="0">
                <a:latin typeface="Trebuchet MS" panose="020B0603020202020204" pitchFamily="34" charset="0"/>
              </a:rPr>
              <a:t> – fokus nije na veličini uzorka, već na </a:t>
            </a:r>
            <a:r>
              <a:rPr lang="sr-Latn-RS" altLang="sr-Latn-RS" sz="3200" b="1" dirty="0">
                <a:latin typeface="Trebuchet MS" panose="020B0603020202020204" pitchFamily="34" charset="0"/>
              </a:rPr>
              <a:t>pristupu i </a:t>
            </a:r>
            <a:r>
              <a:rPr lang="sr-Latn-RS" altLang="sr-Latn-RS" sz="3200" b="1" dirty="0" smtClean="0">
                <a:latin typeface="Trebuchet MS" panose="020B0603020202020204" pitchFamily="34" charset="0"/>
              </a:rPr>
              <a:t>razumevanju samog fenomena</a:t>
            </a:r>
          </a:p>
          <a:p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Primeri: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Turisti koji koriste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nelegalan smeštaj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 (bez registracije)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Putnici koji se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bave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ilegalnim aktivnostima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Radnici na crno u turističkim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zonama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Zato </a:t>
            </a:r>
            <a:r>
              <a:rPr lang="sr-Latn-RS" sz="3200" dirty="0">
                <a:latin typeface="Trebuchet MS" panose="020B0603020202020204" pitchFamily="34" charset="0"/>
              </a:rPr>
              <a:t>klasične </a:t>
            </a:r>
            <a:r>
              <a:rPr lang="sr-Latn-RS" sz="3200" dirty="0" smtClean="0">
                <a:latin typeface="Trebuchet MS" panose="020B0603020202020204" pitchFamily="34" charset="0"/>
              </a:rPr>
              <a:t>metode uztorkovanja </a:t>
            </a:r>
            <a:r>
              <a:rPr lang="sr-Latn-RS" sz="3200" dirty="0">
                <a:latin typeface="Trebuchet MS" panose="020B0603020202020204" pitchFamily="34" charset="0"/>
              </a:rPr>
              <a:t>(npr. oversampling) </a:t>
            </a:r>
            <a:r>
              <a:rPr lang="sr-Latn-RS" sz="3200" b="1" dirty="0">
                <a:latin typeface="Trebuchet MS" panose="020B0603020202020204" pitchFamily="34" charset="0"/>
              </a:rPr>
              <a:t>ne funkcionišu dobro</a:t>
            </a:r>
            <a:r>
              <a:rPr lang="sr-Latn-RS" sz="3200" dirty="0">
                <a:latin typeface="Trebuchet MS" panose="020B0603020202020204" pitchFamily="34" charset="0"/>
              </a:rPr>
              <a:t>.</a:t>
            </a:r>
          </a:p>
          <a:p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" y="43935"/>
            <a:ext cx="17221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9262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35400" y="0"/>
            <a:ext cx="17443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" y="43935"/>
            <a:ext cx="17221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507714"/>
            <a:ext cx="8534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49662" y="1024276"/>
            <a:ext cx="108782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KLJUČNE RAZLIKE – RETKE/SKRIVENE POPULACIJE</a:t>
            </a:r>
            <a:endParaRPr kumimoji="0" lang="sr-Latn-R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1149660" y="2461052"/>
          <a:ext cx="16071540" cy="57402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7180">
                  <a:extLst>
                    <a:ext uri="{9D8B030D-6E8A-4147-A177-3AD203B41FA5}">
                      <a16:colId xmlns:a16="http://schemas.microsoft.com/office/drawing/2014/main" val="387377846"/>
                    </a:ext>
                  </a:extLst>
                </a:gridCol>
                <a:gridCol w="5357180">
                  <a:extLst>
                    <a:ext uri="{9D8B030D-6E8A-4147-A177-3AD203B41FA5}">
                      <a16:colId xmlns:a16="http://schemas.microsoft.com/office/drawing/2014/main" val="2600961850"/>
                    </a:ext>
                  </a:extLst>
                </a:gridCol>
                <a:gridCol w="5357180">
                  <a:extLst>
                    <a:ext uri="{9D8B030D-6E8A-4147-A177-3AD203B41FA5}">
                      <a16:colId xmlns:a16="http://schemas.microsoft.com/office/drawing/2014/main" val="3149476202"/>
                    </a:ext>
                  </a:extLst>
                </a:gridCol>
              </a:tblGrid>
              <a:tr h="349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  <a:latin typeface="Trebuchet MS" panose="020B0603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OSOBINA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  <a:latin typeface="Trebuchet MS" panose="020B0603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RETKA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 POPULACIJA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 smtClean="0">
                        <a:effectLst/>
                        <a:latin typeface="Trebuchet MS" panose="020B0603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SKRIVENA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POPULACIJA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4244714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PROPORCIJA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</a:rPr>
                        <a:t>Mala</a:t>
                      </a:r>
                      <a:endParaRPr lang="sr-Latn-RS" sz="3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</a:rPr>
                        <a:t>Može biti i velika</a:t>
                      </a:r>
                      <a:endParaRPr lang="sr-Latn-RS" sz="3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6105190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PRISTUPAČNOST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</a:rPr>
                        <a:t>Pristupačna</a:t>
                      </a:r>
                      <a:endParaRPr lang="sr-Latn-RS" sz="3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</a:rPr>
                        <a:t>Nepristupačna</a:t>
                      </a:r>
                      <a:endParaRPr lang="sr-Latn-RS" sz="3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7019039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RIZIK PO ČLANA POPULACIJE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</a:rPr>
                        <a:t>Nema</a:t>
                      </a:r>
                      <a:endParaRPr lang="sr-Latn-RS" sz="3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</a:rPr>
                        <a:t>Postoji (stigmatizacija, inkriminacija)</a:t>
                      </a:r>
                      <a:endParaRPr lang="sr-Latn-RS" sz="3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5142495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OKVIR UZORKOVANJA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</a:rPr>
                        <a:t>Obično postoji</a:t>
                      </a:r>
                      <a:endParaRPr lang="sr-Latn-RS" sz="3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</a:rPr>
                        <a:t>Obično ne postoji</a:t>
                      </a:r>
                      <a:endParaRPr lang="sr-Latn-RS" sz="3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8407886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PRIMER 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Turisti na specifičnim dijetama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Turisti koji krše vizni režim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0538471"/>
                  </a:ext>
                </a:extLst>
              </a:tr>
            </a:tbl>
          </a:graphicData>
        </a:graphic>
      </p:graphicFrame>
      <p:sp>
        <p:nvSpPr>
          <p:cNvPr id="17" name="Rectangle 3"/>
          <p:cNvSpPr>
            <a:spLocks noChangeArrowheads="1"/>
          </p:cNvSpPr>
          <p:nvPr/>
        </p:nvSpPr>
        <p:spPr bwMode="auto">
          <a:xfrm flipV="1">
            <a:off x="1712878" y="5524501"/>
            <a:ext cx="2003429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8572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485825"/>
            <a:ext cx="17145000" cy="95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METODE IZBORA JEDINICA UZORKA KOD RETKIH I SKRIVENIH POPULACIJA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1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1. Prosti slučajan uzorak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Svaka jedinica ima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istu verovatnoću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izbora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2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Nije </a:t>
            </a:r>
            <a:r>
              <a:rPr kumimoji="0" lang="sr-Latn-R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efikasan za retke populacije 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–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mala verovatnoća da budu uključene u </a:t>
            </a: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uzorak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 obzirom na to da su retke i skrivene populacije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teško dostupne ili malobrojne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klasične metode 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izbora jedinica u uzorak 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(npr. prosti slučajan uzorak) često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nisu dovoljne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 Zato se primenjuju metodološka rešenja poput: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1. Uvećanje ukupnog </a:t>
            </a:r>
            <a:r>
              <a:rPr kumimoji="0" lang="sr-Latn-RS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uzorka</a:t>
            </a:r>
            <a:r>
              <a:rPr kumimoji="0" lang="sr-Latn-RS" sz="2800" b="1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Više 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ispitanika = veće šanse da „uhvatimo“ retke ili skrivene grupe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Skupo i vremenski zahtevno, ali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univerzalno rešenje</a:t>
            </a:r>
            <a:endParaRPr kumimoji="0" lang="sr-Latn-R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2. </a:t>
            </a:r>
            <a:r>
              <a:rPr kumimoji="0" lang="sr-Latn-RS" sz="2800" b="0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Nadreprezentacija retke grupe 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(engl. oversampling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):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Namerno 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uključivanje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većeg broja članova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ciljne (retke) 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populacije. </a:t>
            </a: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Dodavanje većeg broja turista sa invaliditetom u uzorak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Potrebno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ponderisanje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prilikom analize da bi se rezultati pravilno tumačili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3</a:t>
            </a:r>
            <a:r>
              <a:rPr kumimoji="0" lang="sr-Latn-RS" sz="2800" b="1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️. Egzaktni statistički </a:t>
            </a:r>
            <a:r>
              <a:rPr kumimoji="0" lang="sr-Latn-RS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testovi (</a:t>
            </a:r>
            <a:r>
              <a:rPr kumimoji="0" lang="sr-Latn-R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Bootstrapping i Fisher-ov test)-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Kada 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 broj pripadnika populacije u uzorku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suviše mali za klasične statističke analize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koriste se posebne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statističke metode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kao što su: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Bootstrapping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(ponovljeno uzorkovanje radi bolje procene)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Egzaktni testovi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(za rad sa malim uzorcima, npr. Fisher-ov test)</a:t>
            </a:r>
            <a:r>
              <a:rPr kumimoji="0" lang="sr-Latn-R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Kada 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 broj ispitanika mali, koristi se: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Važno!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„Što je populacija ređa ili skrivenija, to više pažnje zahtevaju i izbor metoda i tumačenje rezultata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.“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1849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11430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356056"/>
            <a:ext cx="1508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POREĐENJA RETKIH I SKRIVENIH POPULACIJA</a:t>
            </a:r>
            <a:endParaRPr kumimoji="0" lang="sr-Latn-RS" sz="3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667425"/>
              </p:ext>
            </p:extLst>
          </p:nvPr>
        </p:nvGraphicFramePr>
        <p:xfrm>
          <a:off x="609600" y="1789330"/>
          <a:ext cx="16840200" cy="7827011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5613400">
                  <a:extLst>
                    <a:ext uri="{9D8B030D-6E8A-4147-A177-3AD203B41FA5}">
                      <a16:colId xmlns:a16="http://schemas.microsoft.com/office/drawing/2014/main" val="1007208552"/>
                    </a:ext>
                  </a:extLst>
                </a:gridCol>
                <a:gridCol w="5613400">
                  <a:extLst>
                    <a:ext uri="{9D8B030D-6E8A-4147-A177-3AD203B41FA5}">
                      <a16:colId xmlns:a16="http://schemas.microsoft.com/office/drawing/2014/main" val="371628855"/>
                    </a:ext>
                  </a:extLst>
                </a:gridCol>
                <a:gridCol w="5613400">
                  <a:extLst>
                    <a:ext uri="{9D8B030D-6E8A-4147-A177-3AD203B41FA5}">
                      <a16:colId xmlns:a16="http://schemas.microsoft.com/office/drawing/2014/main" val="18163509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OSOBINA / PRISTUP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RETKE POPULACIJE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SKRIVENE POPULACIJE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28620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VELIČINA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>
                          <a:effectLst/>
                          <a:latin typeface="Trebuchet MS" panose="020B0603020202020204" pitchFamily="34" charset="0"/>
                        </a:rPr>
                        <a:t>Mala podgrupa unutar veće populacije</a:t>
                      </a:r>
                      <a:endParaRPr lang="sr-Latn-RS" sz="24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Takođe mala, ali dodatno nevidljiva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55823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 VIDLJIVOST / IDENTIFIKACIJA JEDINICA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Prepoznatljive, poznate istraživaču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Teško identifikovati, članovi se često ne otkrivaju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78589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 POSTOJANJE SPISKA / BAZE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>
                          <a:effectLst/>
                          <a:latin typeface="Trebuchet MS" panose="020B0603020202020204" pitchFamily="34" charset="0"/>
                        </a:rPr>
                        <a:t>Moguće (npr. registar, hotelske prijave)</a:t>
                      </a:r>
                      <a:endParaRPr lang="sr-Latn-RS" sz="24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Ne postoji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46415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MOGUĆNOST STANDARDNOG UZORKOVANJA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✅ Da – kroz stratifikaciju, oversampling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❌ Teško – zahteva alternativne metode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74810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UVEĆANJE UZORKA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✅ Efikasno za povećanje šanse da budu obuhvaćeni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Može pomoći, ali nije dovoljno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2171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NADREPREZENTACIJA (OVERSAMPLING)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✅ Da – koristi se za ciljano uključivanje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>
                          <a:effectLst/>
                          <a:latin typeface="Trebuchet MS" panose="020B0603020202020204" pitchFamily="34" charset="0"/>
                        </a:rPr>
                        <a:t>❌ Teško izvodljivo bez jasne baze</a:t>
                      </a:r>
                      <a:endParaRPr lang="sr-Latn-RS" sz="24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92463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 PONDERISANJE U ANALIZI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✅ Neophodno za korekciju reprezentativnosti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❌ Nije moguće bez pouzdane procene veličine populacije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57124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 EGZAKTNI STATISTIČKI TESTOVI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✅ Da – za rad sa malim uzorcima (npr. bootstrapping)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Ako se podaci prikupe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35443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PREPORUČENE TEHNIKE UZORKOVANJA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Stratifikovano uzorkovanje, nadreprezentacija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Snežno grudvanje, respondent-driven sampling, etnografija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03406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 PRIMER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Turisti sa invaliditetom, seniori eko-turisti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Turisti u neregistrovanom smeštaju, turisti angažovani u sivoj zoni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5909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7397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370815"/>
            <a:ext cx="184731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19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404051"/>
            <a:ext cx="16687800" cy="945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METODOLOŠKA REŠENJA U ISTRAŽIVANJIMA SKRIVENIH I RETKIH POPULACIJA</a:t>
            </a:r>
          </a:p>
          <a:p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KAKO DEFINISATI POPULACIJU U ISTRAŽIVANJU?</a:t>
            </a:r>
          </a:p>
          <a:p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 populacija bila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istraživački upotrebljiva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mora biti: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KONAČNA: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Brojivo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ograničena (npr. 5.000 turista, a ne "svi turisti ikada")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PROSTORNO DEFINISANA:</a:t>
            </a:r>
            <a:r>
              <a:rPr lang="sr-Latn-RS" sz="3200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Gde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nalazi? (npr.Zlatibor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Vrnjačka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Banja )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VREMENSKI DEFINISANA</a:t>
            </a: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Kada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posmatra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(npr.jul–avgust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2024, sezona 2025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.)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Primeri pravilno definisanih populacija</a:t>
            </a:r>
            <a:r>
              <a:rPr 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</a:p>
          <a:p>
            <a:endParaRPr lang="sr-Latn-RS" sz="3200" b="1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„Svi strani turisti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koji su boravili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Zlatiboru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periodu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 1. jula do 31. avgusta 2024.”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„Svi domaći turisti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koji su posetili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manifestacije u Vrnjačkoj Banji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tokom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jula 2025</a:t>
            </a: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ZAŠTO JE VAŽNO JASNO DEFINISATI POPULACIJU ?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/>
            </a:pPr>
            <a:r>
              <a:rPr lang="sr-Latn-RS" alt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Bez </a:t>
            </a: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jasne definicije populacije </a:t>
            </a: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ne možemo praviti validne zaključke</a:t>
            </a: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/>
            </a:pP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Ako ne razlikujemo ciljnu i dostupnu populaciju, može doći do </a:t>
            </a: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grešaka u generalizaciji</a:t>
            </a:r>
            <a:r>
              <a:rPr lang="sr-Latn-RS" alt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350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0600" y="571500"/>
            <a:ext cx="15621000" cy="9000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ZAŠTO JE VAŽNO JASNO DEFINISATI POPULACIJU 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r-Latn-RS" sz="3200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 </a:t>
            </a: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generalizacija dobijenih rezultata istraživanja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bila validna, mora biti ispunjeno: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Populacija mora biti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konačna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(prebrojiva)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Istraživač mora imati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pristup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toj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populaciji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Populacija treba da bude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jasno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definisana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METODOLOŠKI ZAHTEVI ANKETNOG ISTRAŽIVANJA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</a:rPr>
              <a:t>Metodologija </a:t>
            </a:r>
            <a:r>
              <a:rPr lang="sr-Latn-RS" sz="3200" b="1" dirty="0">
                <a:latin typeface="Trebuchet MS" panose="020B0603020202020204" pitchFamily="34" charset="0"/>
              </a:rPr>
              <a:t>anketnih istraživanja</a:t>
            </a:r>
            <a:r>
              <a:rPr lang="sr-Latn-RS" sz="3200" dirty="0">
                <a:latin typeface="Trebuchet MS" panose="020B0603020202020204" pitchFamily="34" charset="0"/>
              </a:rPr>
              <a:t> zahteva:</a:t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✔ Reprezentativnost</a:t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✔ Validnost</a:t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✔ Pouzdanost</a:t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➡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ZATO JE EKSPLICITNA DEFINICIJA POPULACIJE OBAVEZNA!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950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057016" y="608201"/>
            <a:ext cx="15773400" cy="895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rebuchet MS" panose="020B0603020202020204" pitchFamily="34" charset="0"/>
              </a:rPr>
              <a:t>KLJUČNA PITANJA PRI DEFINISANJU POPULACIJE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Postavite sebi sledeća pitanja: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/>
            </a:r>
            <a:b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</a:b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➡ Ko je tačno obuhvaćen?</a:t>
            </a:r>
            <a:b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</a:b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➡ Da li je okvir uzorkovanja usklađen sa populacijom?</a:t>
            </a:r>
            <a:b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</a:b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➡ Da li se uzorak odnosi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isključivo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na članove definisane populacije?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Latn-RS" altLang="sr-Latn-RS" sz="3200" dirty="0">
              <a:latin typeface="Trebuchet MS" panose="020B0603020202020204" pitchFamily="34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ZAKLJUČAK</a:t>
            </a:r>
          </a:p>
          <a:p>
            <a:pPr marL="457200" lvl="0" indent="-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sr-Latn-RS" altLang="sr-Latn-RS" sz="3200" b="1" dirty="0" smtClean="0">
                <a:latin typeface="Trebuchet MS" panose="020B0603020202020204" pitchFamily="34" charset="0"/>
              </a:rPr>
              <a:t>Jasna </a:t>
            </a:r>
            <a:r>
              <a:rPr lang="sr-Latn-RS" altLang="sr-Latn-RS" sz="3200" b="1" dirty="0">
                <a:latin typeface="Trebuchet MS" panose="020B0603020202020204" pitchFamily="34" charset="0"/>
              </a:rPr>
              <a:t>definicija populacije je osnov za kvalitetno istraživanje!</a:t>
            </a:r>
            <a:r>
              <a:rPr lang="sr-Latn-RS" altLang="sr-Latn-RS" sz="3200" dirty="0">
                <a:latin typeface="Trebuchet MS" panose="020B0603020202020204" pitchFamily="34" charset="0"/>
              </a:rPr>
              <a:t/>
            </a:r>
            <a:br>
              <a:rPr lang="sr-Latn-RS" altLang="sr-Latn-RS" sz="3200" dirty="0">
                <a:latin typeface="Trebuchet MS" panose="020B0603020202020204" pitchFamily="34" charset="0"/>
              </a:rPr>
            </a:br>
            <a:r>
              <a:rPr lang="sr-Latn-RS" altLang="sr-Latn-RS" sz="3200" dirty="0">
                <a:latin typeface="Trebuchet MS" panose="020B0603020202020204" pitchFamily="34" charset="0"/>
              </a:rPr>
              <a:t>Bez nje:</a:t>
            </a:r>
            <a:br>
              <a:rPr lang="sr-Latn-RS" altLang="sr-Latn-RS" sz="3200" dirty="0">
                <a:latin typeface="Trebuchet MS" panose="020B0603020202020204" pitchFamily="34" charset="0"/>
              </a:rPr>
            </a:br>
            <a:r>
              <a:rPr lang="sr-Latn-RS" altLang="sr-Latn-RS" sz="3200" dirty="0">
                <a:latin typeface="Trebuchet MS" panose="020B0603020202020204" pitchFamily="34" charset="0"/>
              </a:rPr>
              <a:t>➡</a:t>
            </a:r>
            <a:r>
              <a:rPr lang="sr-Latn-RS" altLang="sr-Latn-RS" sz="3200" dirty="0" smtClean="0">
                <a:latin typeface="Trebuchet MS" panose="020B0603020202020204" pitchFamily="34" charset="0"/>
              </a:rPr>
              <a:t> Nema </a:t>
            </a:r>
            <a:r>
              <a:rPr lang="sr-Latn-RS" altLang="sr-Latn-RS" sz="3200" dirty="0">
                <a:latin typeface="Trebuchet MS" panose="020B0603020202020204" pitchFamily="34" charset="0"/>
              </a:rPr>
              <a:t>validnosti</a:t>
            </a:r>
            <a:br>
              <a:rPr lang="sr-Latn-RS" altLang="sr-Latn-RS" sz="3200" dirty="0">
                <a:latin typeface="Trebuchet MS" panose="020B0603020202020204" pitchFamily="34" charset="0"/>
              </a:rPr>
            </a:br>
            <a:r>
              <a:rPr lang="sr-Latn-RS" altLang="sr-Latn-RS" sz="3200" dirty="0">
                <a:latin typeface="Trebuchet MS" panose="020B0603020202020204" pitchFamily="34" charset="0"/>
              </a:rPr>
              <a:t>➡ </a:t>
            </a:r>
            <a:r>
              <a:rPr lang="sr-Latn-RS" altLang="sr-Latn-RS" sz="3200" dirty="0" smtClean="0">
                <a:latin typeface="Trebuchet MS" panose="020B0603020202020204" pitchFamily="34" charset="0"/>
              </a:rPr>
              <a:t>Nema </a:t>
            </a:r>
            <a:r>
              <a:rPr lang="sr-Latn-RS" altLang="sr-Latn-RS" sz="3200" dirty="0">
                <a:latin typeface="Trebuchet MS" panose="020B0603020202020204" pitchFamily="34" charset="0"/>
              </a:rPr>
              <a:t>tačnih generalizacija</a:t>
            </a:r>
            <a:br>
              <a:rPr lang="sr-Latn-RS" altLang="sr-Latn-RS" sz="3200" dirty="0">
                <a:latin typeface="Trebuchet MS" panose="020B0603020202020204" pitchFamily="34" charset="0"/>
              </a:rPr>
            </a:br>
            <a:r>
              <a:rPr lang="sr-Latn-RS" altLang="sr-Latn-RS" sz="3200" dirty="0">
                <a:latin typeface="Trebuchet MS" panose="020B0603020202020204" pitchFamily="34" charset="0"/>
              </a:rPr>
              <a:t>➡</a:t>
            </a:r>
            <a:r>
              <a:rPr lang="sr-Latn-RS" altLang="sr-Latn-RS" sz="3200" dirty="0" smtClean="0">
                <a:latin typeface="Trebuchet MS" panose="020B0603020202020204" pitchFamily="34" charset="0"/>
              </a:rPr>
              <a:t> Nema </a:t>
            </a:r>
            <a:r>
              <a:rPr lang="sr-Latn-RS" altLang="sr-Latn-RS" sz="3200" dirty="0">
                <a:latin typeface="Trebuchet MS" panose="020B0603020202020204" pitchFamily="34" charset="0"/>
              </a:rPr>
              <a:t>metodološke </a:t>
            </a:r>
            <a:r>
              <a:rPr lang="sr-Latn-RS" altLang="sr-Latn-RS" sz="3200" dirty="0" smtClean="0">
                <a:latin typeface="Trebuchet MS" panose="020B0603020202020204" pitchFamily="34" charset="0"/>
              </a:rPr>
              <a:t>doslednosti</a:t>
            </a:r>
            <a:endParaRPr lang="sr-Latn-RS" alt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629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1638300"/>
            <a:ext cx="16383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PITANJA ZA DISKUSIJU-Populacija</a:t>
            </a:r>
          </a:p>
          <a:p>
            <a:pPr lvl="0"/>
            <a:endParaRPr lang="sr-Latn-RS" sz="28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lvl="0">
              <a:buFont typeface="+mj-lt"/>
              <a:buAutoNum type="arabicPeriod"/>
            </a:pPr>
            <a:r>
              <a:rPr lang="sr-Latn-RS" sz="28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Zašto </a:t>
            </a: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je važno razlikovati populaciju od ciljne populacije u istraživanju?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buFont typeface="+mj-lt"/>
              <a:buAutoNum type="arabicPeriod"/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Šta se može desiti ako ne definišemo ciljnu populaciju dovoljno precizno?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buFont typeface="+mj-lt"/>
              <a:buAutoNum type="arabicPeriod"/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Kako bi objasnili razliku između "turista" i "turističke ciljne populacije</a:t>
            </a:r>
            <a:r>
              <a:rPr lang="sr-Latn-RS" sz="28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"?</a:t>
            </a:r>
            <a:endParaRPr lang="sr-Latn-RS" sz="28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buFont typeface="+mj-lt"/>
              <a:buAutoNum type="arabicPeriod" startAt="4"/>
            </a:pPr>
            <a:r>
              <a:rPr lang="sr-Latn-RS" sz="28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Kako </a:t>
            </a: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biste vi definisali ciljnu populaciju za istraživanje zadovoljstva turista u vašem gradu ili regiji?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buFont typeface="+mj-lt"/>
              <a:buAutoNum type="arabicPeriod" startAt="4"/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Koje bi bile posledice ako u istraživanje uključimo turiste koji nisu deo ciljne populacije (npr. jednodnevne izletnike ako nas zanimaju turisti sa noćenjem</a:t>
            </a:r>
            <a:r>
              <a:rPr lang="sr-Latn-RS" sz="28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)?</a:t>
            </a:r>
            <a:endParaRPr lang="sr-Latn-RS" sz="28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buFont typeface="+mj-lt"/>
              <a:buAutoNum type="arabicPeriod" startAt="6"/>
            </a:pPr>
            <a:r>
              <a:rPr lang="sr-Latn-RS" sz="28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Na </a:t>
            </a: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koji način prostorna i vremenska ograničenja utiču na preciznost ciljne populacije?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buFont typeface="+mj-lt"/>
              <a:buAutoNum type="arabicPeriod" startAt="6"/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Kako bismo postupili kada ne možemo pristupiti celokupnoj ciljnoj populaciji (npr. neregistrovani oblici smeštaja</a:t>
            </a:r>
            <a:r>
              <a:rPr lang="sr-Latn-RS" sz="28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)?</a:t>
            </a:r>
            <a:endParaRPr lang="sr-Latn-RS" sz="28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buFont typeface="+mj-lt"/>
              <a:buAutoNum type="arabicPeriod" startAt="8"/>
            </a:pPr>
            <a:r>
              <a:rPr lang="sr-Latn-RS" sz="28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Da </a:t>
            </a: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li mislite da bi pandemije, ratovi ili klimatske promene mogli promeniti strukturu ciljne populacije u turizmu? Kako?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buFont typeface="+mj-lt"/>
              <a:buAutoNum type="arabicPeriod" startAt="8"/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Kako biste prilagodili definiciju ciljne populacije za online istraživanje (npr. putem ankete preko QR koda)?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200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18952</TotalTime>
  <Words>2001</Words>
  <Application>Microsoft Office PowerPoint</Application>
  <PresentationFormat>Custom</PresentationFormat>
  <Paragraphs>241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Calibri</vt:lpstr>
      <vt:lpstr>Courier New</vt:lpstr>
      <vt:lpstr>Lucida Sans Unicode</vt:lpstr>
      <vt:lpstr>Symbol</vt:lpstr>
      <vt:lpstr>Times New Roman</vt:lpstr>
      <vt:lpstr>Trebuchet MS</vt:lpstr>
      <vt:lpstr>Verdana</vt:lpstr>
      <vt:lpstr>Wingdings</vt:lpstr>
      <vt:lpstr>Office Theme</vt:lpstr>
      <vt:lpstr>1_Office Theme</vt:lpstr>
      <vt:lpstr>POPULACIJE U ANKETNIM ISTRAŽIVANJIMA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Black and White Corporate Geometric Business Plan Business Presentation</dc:title>
  <dc:creator>Teodora Tosic</dc:creator>
  <cp:keywords>DAGUTGA4ku8,BAFr0oLcL60</cp:keywords>
  <cp:lastModifiedBy>Toshiba</cp:lastModifiedBy>
  <cp:revision>189</cp:revision>
  <dcterms:created xsi:type="dcterms:W3CDTF">2024-11-03T20:59:27Z</dcterms:created>
  <dcterms:modified xsi:type="dcterms:W3CDTF">2025-05-21T21:11:06Z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2024-10-22T00:00:00Z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</Properties>
</file>