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15" r:id="rId3"/>
    <p:sldId id="313" r:id="rId4"/>
    <p:sldId id="297" r:id="rId5"/>
    <p:sldId id="291" r:id="rId6"/>
    <p:sldId id="298" r:id="rId7"/>
    <p:sldId id="289" r:id="rId8"/>
    <p:sldId id="285" r:id="rId9"/>
    <p:sldId id="282" r:id="rId10"/>
    <p:sldId id="284" r:id="rId11"/>
    <p:sldId id="295" r:id="rId12"/>
    <p:sldId id="280" r:id="rId13"/>
    <p:sldId id="287" r:id="rId14"/>
    <p:sldId id="308" r:id="rId15"/>
    <p:sldId id="303" r:id="rId16"/>
    <p:sldId id="304" r:id="rId17"/>
    <p:sldId id="305" r:id="rId18"/>
    <p:sldId id="306" r:id="rId19"/>
    <p:sldId id="302" r:id="rId20"/>
    <p:sldId id="316" r:id="rId21"/>
    <p:sldId id="300" r:id="rId22"/>
    <p:sldId id="266" r:id="rId23"/>
    <p:sldId id="296" r:id="rId24"/>
    <p:sldId id="309" r:id="rId25"/>
    <p:sldId id="311" r:id="rId26"/>
    <p:sldId id="312" r:id="rId27"/>
    <p:sldId id="310" r:id="rId28"/>
  </p:sldIdLst>
  <p:sldSz cx="18288000" cy="10287000"/>
  <p:notesSz cx="18288000" cy="10287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47" d="100"/>
          <a:sy n="47" d="100"/>
        </p:scale>
        <p:origin x="660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3771900"/>
            <a:ext cx="8584565" cy="1833835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algn="ctr"/>
            <a:r>
              <a:rPr lang="sr-Latn-RS" sz="3600" b="1" dirty="0" smtClean="0">
                <a:latin typeface="Trebuchet MS" panose="020B0603020202020204" pitchFamily="34" charset="0"/>
              </a:rPr>
              <a:t>OKVIR UZORKOVANJA U ISTRAŽIVANJIMA</a:t>
            </a:r>
            <a:br>
              <a:rPr lang="sr-Latn-RS" sz="3600" b="1" dirty="0" smtClean="0">
                <a:latin typeface="Trebuchet MS" panose="020B0603020202020204" pitchFamily="34" charset="0"/>
              </a:rPr>
            </a:br>
            <a:endParaRPr lang="sr-Latn-RS" sz="3600" b="1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33600" y="1028700"/>
            <a:ext cx="13220115" cy="831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USLOVI ZA DOBRU REPREZENTATIVNOST UZORKA</a:t>
            </a:r>
          </a:p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 rezultati istraživanja bili pouzdani i primenljivi na celu populaciju, uzorak mora biti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reprezentativan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To se postiže kroz tri ključna uslova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rabicPeriod"/>
            </a:pPr>
            <a:r>
              <a:rPr lang="sr-Latn-RS" sz="3200" i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Adekvatan okvir uzorkovanja</a:t>
            </a: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sr-Latn-RS" sz="3200" i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Slučajni </a:t>
            </a:r>
            <a:r>
              <a:rPr lang="sr-Latn-RS" sz="3200" i="1" dirty="0">
                <a:solidFill>
                  <a:srgbClr val="00B0F0"/>
                </a:solidFill>
                <a:latin typeface="Trebuchet MS" panose="020B0603020202020204" pitchFamily="34" charset="0"/>
              </a:rPr>
              <a:t>odabir jedinica</a:t>
            </a:r>
            <a:endParaRPr lang="sr-Latn-RS" sz="3200" b="1" i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sr-Latn-RS" sz="3200" i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Stratifikacija </a:t>
            </a:r>
            <a:r>
              <a:rPr lang="sr-Latn-RS" sz="3200" i="1" dirty="0">
                <a:solidFill>
                  <a:srgbClr val="00B0F0"/>
                </a:solidFill>
                <a:latin typeface="Trebuchet MS" panose="020B0603020202020204" pitchFamily="34" charset="0"/>
              </a:rPr>
              <a:t>(stratifikovano uzorkovanje</a:t>
            </a:r>
            <a:r>
              <a:rPr lang="sr-Latn-RS" sz="3200" i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)</a:t>
            </a:r>
          </a:p>
          <a:p>
            <a:pPr>
              <a:lnSpc>
                <a:spcPct val="107000"/>
              </a:lnSpc>
              <a:spcBef>
                <a:spcPts val="200"/>
              </a:spcBef>
            </a:pPr>
            <a:endParaRPr lang="sr-Latn-RS" sz="3200" b="1" i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sr-Latn-RS" sz="3200" i="1" dirty="0">
                <a:latin typeface="Trebuchet MS" panose="020B0603020202020204" pitchFamily="34" charset="0"/>
              </a:rPr>
              <a:t>Ova tri principa predstavljaju osnovu kvalitetnog uzorkovanja, a prvi korak u tom procesu jeste upravo – izbor i procena okvira uzorkovanja.</a:t>
            </a:r>
            <a:endParaRPr lang="sr-Latn-RS" sz="3200" dirty="0">
              <a:latin typeface="Trebuchet MS" panose="020B060302020202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endParaRPr lang="sr-Latn-RS" sz="3200" b="1" i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endParaRPr lang="sr-Latn-RS" sz="3200" b="1" i="1" dirty="0" smtClean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096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52600" y="1333500"/>
            <a:ext cx="14325600" cy="8362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i="1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ADEKVATAN OKVIR UZORKOVANJA</a:t>
            </a:r>
            <a:endParaRPr lang="sr-Latn-RS" sz="3200" b="1" i="1" dirty="0" smtClean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obuhvatiti sve jedinice ciljne populacije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neke jedinice nedostaju → određene grupe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nikada ne mogu biti izabrane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Kvalitet okvira direktno utiče na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validnost uzorka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i="1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SLUČAJNI ODABIR JEDINICA</a:t>
            </a:r>
            <a:endParaRPr lang="sr-Latn-RS" sz="3200" b="1" i="1" dirty="0" smtClean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Smanjuje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rizik od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pristrasnosti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garantuje uvek da će sve važne podgrupe biti uključene</a:t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→ zbog toga se koristi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stratifikacija</a:t>
            </a:r>
          </a:p>
          <a:p>
            <a:r>
              <a:rPr lang="sr-Latn-RS" sz="3200" i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3. STRATIFIKACIJA (STRATIFIKOVANO UZORKOVANJE)</a:t>
            </a:r>
            <a:endParaRPr lang="sr-Latn-RS" sz="3200" b="1" i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/>
            <a:r>
              <a:rPr lang="sr-Latn-RS" sz="3200" dirty="0" smtClean="0">
                <a:latin typeface="Trebuchet MS" panose="020B0603020202020204" pitchFamily="34" charset="0"/>
              </a:rPr>
              <a:t>Populacija </a:t>
            </a:r>
            <a:r>
              <a:rPr lang="sr-Latn-RS" sz="3200" dirty="0">
                <a:latin typeface="Trebuchet MS" panose="020B0603020202020204" pitchFamily="34" charset="0"/>
              </a:rPr>
              <a:t>se deli na </a:t>
            </a:r>
            <a:r>
              <a:rPr lang="sr-Latn-RS" sz="3200" b="1" dirty="0">
                <a:latin typeface="Trebuchet MS" panose="020B0603020202020204" pitchFamily="34" charset="0"/>
              </a:rPr>
              <a:t> podgrupe (stratume)</a:t>
            </a:r>
            <a:r>
              <a:rPr lang="sr-Latn-RS" sz="3200" dirty="0">
                <a:latin typeface="Trebuchet MS" panose="020B0603020202020204" pitchFamily="34" charset="0"/>
              </a:rPr>
              <a:t> npr. pol, starost, region, tip škole...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Unutar svakog strata se vrši </a:t>
            </a:r>
            <a:r>
              <a:rPr lang="sr-Latn-RS" sz="3200" b="1" dirty="0">
                <a:latin typeface="Trebuchet MS" panose="020B0603020202020204" pitchFamily="34" charset="0"/>
              </a:rPr>
              <a:t>posebno uzorkovanje</a:t>
            </a:r>
            <a:endParaRPr lang="sr-Latn-RS" sz="3200" dirty="0">
              <a:latin typeface="Trebuchet MS" panose="020B0603020202020204" pitchFamily="34" charset="0"/>
            </a:endParaRP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Osigurava da su </a:t>
            </a:r>
            <a:r>
              <a:rPr lang="sr-Latn-RS" sz="3200" b="1" dirty="0">
                <a:latin typeface="Trebuchet MS" panose="020B0603020202020204" pitchFamily="34" charset="0"/>
              </a:rPr>
              <a:t>ključne grupe proporcionalno zastupljene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726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419100"/>
            <a:ext cx="163067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ŠTA JE OKVIR UZORKOVANJA?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Okvir uzorkovanja je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spisak, materijal ili procedura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koji služi za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identifikovanje i kontaktiranje jedinica istraživanja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Okvir uzorkovanja </a:t>
            </a:r>
            <a:r>
              <a:rPr lang="sr-Latn-RS" sz="3200" b="1" dirty="0" smtClean="0">
                <a:latin typeface="Trebuchet MS" panose="020B0603020202020204" pitchFamily="34" charset="0"/>
              </a:rPr>
              <a:t>pomaže da se </a:t>
            </a:r>
            <a:r>
              <a:rPr lang="sr-Latn-RS" sz="3200" b="1" dirty="0">
                <a:latin typeface="Trebuchet MS" panose="020B0603020202020204" pitchFamily="34" charset="0"/>
              </a:rPr>
              <a:t>iz populacije </a:t>
            </a:r>
            <a:r>
              <a:rPr lang="sr-Latn-RS" sz="3200" b="1" dirty="0" smtClean="0">
                <a:latin typeface="Trebuchet MS" panose="020B0603020202020204" pitchFamily="34" charset="0"/>
              </a:rPr>
              <a:t>izaberu jedinice koje će biti anketirane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CILJ: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Okvir </a:t>
            </a:r>
            <a:r>
              <a:rPr lang="sr-Latn-RS" sz="3200" dirty="0">
                <a:latin typeface="Trebuchet MS" panose="020B0603020202020204" pitchFamily="34" charset="0"/>
              </a:rPr>
              <a:t>uzorkovanja treba da </a:t>
            </a:r>
            <a:r>
              <a:rPr lang="sr-Latn-RS" sz="3200" b="1" dirty="0">
                <a:latin typeface="Trebuchet MS" panose="020B0603020202020204" pitchFamily="34" charset="0"/>
              </a:rPr>
              <a:t>što bolje obuhvati populaciju koju se istražuje</a:t>
            </a:r>
            <a:r>
              <a:rPr lang="sr-Latn-RS" sz="3200" dirty="0">
                <a:latin typeface="Trebuchet MS" panose="020B0603020202020204" pitchFamily="34" charset="0"/>
              </a:rPr>
              <a:t>, kako bi uzorak bio tačan i reprezentativan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ZAŠTO SE NE KORISTI TERMIN "SPISAK POPULACIJE"?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Jer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 praksi okvir ne mora imati oblik pravog spiska.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Okvir uzorkovanja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može biti lista, baza podataka, registar, čak i fizička lokacija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/>
              <a:t>Primer</a:t>
            </a:r>
            <a:r>
              <a:rPr lang="sr-Latn-RS" sz="3200" b="1" dirty="0"/>
              <a:t>:</a:t>
            </a:r>
            <a:r>
              <a:rPr lang="sr-Latn-RS" sz="3200" dirty="0"/>
              <a:t/>
            </a:r>
            <a:br>
              <a:rPr lang="sr-Latn-RS" sz="3200" dirty="0"/>
            </a:br>
            <a:r>
              <a:rPr lang="sr-Latn-RS" sz="3200" b="1" dirty="0">
                <a:latin typeface="Trebuchet MS" panose="020B0603020202020204" pitchFamily="34" charset="0"/>
              </a:rPr>
              <a:t>Istraživanje o zadovoljstvu turista uslugama smeštaja:</a:t>
            </a: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🔹 </a:t>
            </a:r>
            <a:r>
              <a:rPr lang="sr-Latn-RS" sz="3200" b="1" dirty="0">
                <a:latin typeface="Trebuchet MS" panose="020B0603020202020204" pitchFamily="34" charset="0"/>
              </a:rPr>
              <a:t>Jedinice uzorkovanja:</a:t>
            </a:r>
            <a:r>
              <a:rPr lang="sr-Latn-RS" sz="3200" dirty="0">
                <a:latin typeface="Trebuchet MS" panose="020B0603020202020204" pitchFamily="34" charset="0"/>
              </a:rPr>
              <a:t> hoteli i apartmani</a:t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🔹 </a:t>
            </a:r>
            <a:r>
              <a:rPr lang="sr-Latn-RS" sz="3200" b="1" dirty="0">
                <a:latin typeface="Trebuchet MS" panose="020B0603020202020204" pitchFamily="34" charset="0"/>
              </a:rPr>
              <a:t>Jedinice istraživanja:</a:t>
            </a:r>
            <a:r>
              <a:rPr lang="sr-Latn-RS" sz="3200" dirty="0">
                <a:latin typeface="Trebuchet MS" panose="020B0603020202020204" pitchFamily="34" charset="0"/>
              </a:rPr>
              <a:t> individualni turisti koji koriste </a:t>
            </a:r>
            <a:r>
              <a:rPr lang="sr-Latn-RS" sz="3200" dirty="0" smtClean="0">
                <a:latin typeface="Trebuchet MS" panose="020B0603020202020204" pitchFamily="34" charset="0"/>
              </a:rPr>
              <a:t>uslugu smeštaja</a:t>
            </a: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🔹 </a:t>
            </a:r>
            <a:r>
              <a:rPr lang="sr-Latn-RS" sz="3200" b="1" dirty="0">
                <a:latin typeface="Trebuchet MS" panose="020B0603020202020204" pitchFamily="34" charset="0"/>
              </a:rPr>
              <a:t>Okvir uzorkovanja:</a:t>
            </a:r>
            <a:r>
              <a:rPr lang="sr-Latn-RS" sz="3200" dirty="0">
                <a:latin typeface="Trebuchet MS" panose="020B0603020202020204" pitchFamily="34" charset="0"/>
              </a:rPr>
              <a:t> lista registrovanih smeštajnih objekata (turistička organizacija, Booking.com, lokalna uprava)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557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342900"/>
            <a:ext cx="16992600" cy="7945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RAZLIKA IZMEĐU POPULACIJE I OKVIRA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UZORKOVANJA</a:t>
            </a:r>
          </a:p>
          <a:p>
            <a:pPr lvl="0"/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POPULACIJA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Svi elementi koje želimo da proučavamo.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OKVIR UZORKOVANJA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Ono što je praktično dostupno za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formiranje uzorka. </a:t>
            </a:r>
            <a:r>
              <a:rPr lang="sr-Latn-RS" sz="3200" dirty="0">
                <a:latin typeface="Trebuchet MS" panose="020B0603020202020204" pitchFamily="34" charset="0"/>
              </a:rPr>
              <a:t>To je spisak, baza podataka ili procedura koji nam omogućava da izaberemo koga ćemo uključiti u istraživanje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Populacija </a:t>
            </a:r>
            <a:r>
              <a:rPr lang="sr-Latn-RS" sz="3200" dirty="0">
                <a:latin typeface="Trebuchet MS" panose="020B0603020202020204" pitchFamily="34" charset="0"/>
              </a:rPr>
              <a:t>je šira, ali okvir uzorkovanja je ono što nam je </a:t>
            </a:r>
            <a:r>
              <a:rPr lang="sr-Latn-RS" sz="3200" b="1" dirty="0">
                <a:latin typeface="Trebuchet MS" panose="020B0603020202020204" pitchFamily="34" charset="0"/>
              </a:rPr>
              <a:t>dostupno u praksi</a:t>
            </a:r>
            <a:r>
              <a:rPr lang="sr-Latn-RS" sz="3200" dirty="0">
                <a:latin typeface="Trebuchet MS" panose="020B0603020202020204" pitchFamily="34" charset="0"/>
              </a:rPr>
              <a:t>. Zato treba voditi računa koliko je okvir reprezentativan za celu populaciju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dirty="0">
                <a:latin typeface="Trebuchet MS" panose="020B0603020202020204" pitchFamily="34" charset="0"/>
              </a:rPr>
              <a:t>Primer: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>
                <a:latin typeface="Trebuchet MS" panose="020B0603020202020204" pitchFamily="34" charset="0"/>
              </a:rPr>
              <a:t>Populacija:</a:t>
            </a:r>
            <a:r>
              <a:rPr lang="sr-Latn-RS" sz="2800" dirty="0">
                <a:latin typeface="Trebuchet MS" panose="020B0603020202020204" pitchFamily="34" charset="0"/>
              </a:rPr>
              <a:t> svi turisti koji su posetili </a:t>
            </a:r>
            <a:r>
              <a:rPr lang="sr-Latn-RS" sz="2800" b="1" dirty="0">
                <a:latin typeface="Trebuchet MS" panose="020B0603020202020204" pitchFamily="34" charset="0"/>
              </a:rPr>
              <a:t>Kopaonik</a:t>
            </a:r>
            <a:r>
              <a:rPr lang="sr-Latn-RS" sz="2800" dirty="0">
                <a:latin typeface="Trebuchet MS" panose="020B0603020202020204" pitchFamily="34" charset="0"/>
              </a:rPr>
              <a:t> tokom cele </a:t>
            </a:r>
            <a:r>
              <a:rPr lang="sr-Latn-RS" sz="2800" b="1" dirty="0">
                <a:latin typeface="Trebuchet MS" panose="020B0603020202020204" pitchFamily="34" charset="0"/>
              </a:rPr>
              <a:t>2024. godine</a:t>
            </a:r>
            <a:r>
              <a:rPr lang="sr-Latn-RS" sz="2800" dirty="0">
                <a:latin typeface="Trebuchet MS" panose="020B0603020202020204" pitchFamily="34" charset="0"/>
              </a:rPr>
              <a:t>.</a:t>
            </a:r>
            <a:br>
              <a:rPr lang="sr-Latn-RS" sz="2800" dirty="0">
                <a:latin typeface="Trebuchet MS" panose="020B0603020202020204" pitchFamily="34" charset="0"/>
              </a:rPr>
            </a:br>
            <a:r>
              <a:rPr lang="sr-Latn-RS" sz="2800" dirty="0">
                <a:latin typeface="Trebuchet MS" panose="020B0603020202020204" pitchFamily="34" charset="0"/>
              </a:rPr>
              <a:t>To je ono što nas zanima – svi posetioci, bez obzira kad su došli i gde su boravili.</a:t>
            </a:r>
          </a:p>
          <a:p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>
                <a:latin typeface="Trebuchet MS" panose="020B0603020202020204" pitchFamily="34" charset="0"/>
              </a:rPr>
              <a:t>Okvir uzorkovanja:</a:t>
            </a:r>
            <a:r>
              <a:rPr lang="sr-Latn-RS" sz="2800" dirty="0">
                <a:latin typeface="Trebuchet MS" panose="020B0603020202020204" pitchFamily="34" charset="0"/>
              </a:rPr>
              <a:t> spisak gostiju iz hotelskog softvera, ali </a:t>
            </a:r>
            <a:r>
              <a:rPr lang="sr-Latn-RS" sz="2800" b="1" dirty="0">
                <a:latin typeface="Trebuchet MS" panose="020B0603020202020204" pitchFamily="34" charset="0"/>
              </a:rPr>
              <a:t>samo za januar 2024.</a:t>
            </a:r>
            <a:r>
              <a:rPr lang="sr-Latn-RS" sz="2800" dirty="0">
                <a:latin typeface="Trebuchet MS" panose="020B0603020202020204" pitchFamily="34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</a:rPr>
            </a:br>
            <a:r>
              <a:rPr lang="sr-Latn-RS" sz="2800" dirty="0">
                <a:latin typeface="Trebuchet MS" panose="020B0603020202020204" pitchFamily="34" charset="0"/>
              </a:rPr>
              <a:t>To je ono što zaista imamo – podaci samo za deo godine i samo za one koji su boravili u hotelima.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1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76400" y="1485900"/>
            <a:ext cx="147066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KVALITET OKVIRA UZORKOVANJA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DA BI OKVIR BIO DOBAR ZA UZORKOVANJE, POTREBNO JE: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Svaka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jedinica populacije mora imati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nenultu šansu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da bude izabrana.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pisak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mora biti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što potpuniji i ažurniji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Mora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sadržati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kontakt informacije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za svaku jedinicu (ime, adresa, telefon, e-mail...).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PROBLEMI: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Jedinice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koje ne možemo kontaktirati = kao da nisu na spisku.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Rezultat: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manja realizovana veličina uzorka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ZAKLJUČAK: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Dobar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okvir uzorkovanja = ključ za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validno i pouzdano istraživanje</a:t>
            </a:r>
            <a:r>
              <a:rPr kumimoji="0" lang="sr-Latn-R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0113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723900"/>
            <a:ext cx="1699260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POSTOJE DVA OSNOVNA TIPA OKVIRA UZORKOVANJA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:</a:t>
            </a:r>
            <a:endParaRPr lang="sr-Latn-R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sr-Latn-RS" sz="3200" b="1" dirty="0" smtClean="0">
                <a:solidFill>
                  <a:srgbClr val="00B0F0"/>
                </a:solidFill>
              </a:rPr>
              <a:t>SPISAK</a:t>
            </a:r>
            <a:endParaRPr lang="sr-Latn-RS" sz="3200" dirty="0" smtClean="0">
              <a:solidFill>
                <a:srgbClr val="00B0F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sr-Latn-RS" sz="3200" b="1" dirty="0" smtClean="0">
                <a:solidFill>
                  <a:srgbClr val="00B0F0"/>
                </a:solidFill>
              </a:rPr>
              <a:t>PROCEDURA</a:t>
            </a:r>
            <a:endParaRPr lang="sr-Latn-RS" sz="3200" dirty="0" smtClean="0">
              <a:solidFill>
                <a:srgbClr val="00B0F0"/>
              </a:solidFill>
            </a:endParaRP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1</a:t>
            </a:r>
            <a:r>
              <a:rPr lang="sr-Latn-RS" sz="3200" b="1" dirty="0">
                <a:latin typeface="Trebuchet MS" panose="020B0603020202020204" pitchFamily="34" charset="0"/>
              </a:rPr>
              <a:t>.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SPISAK (LISTA):</a:t>
            </a:r>
            <a:r>
              <a:rPr lang="sr-Latn-RS" sz="3200" dirty="0" smtClean="0">
                <a:latin typeface="Trebuchet MS" panose="020B0603020202020204" pitchFamily="34" charset="0"/>
              </a:rPr>
              <a:t>To </a:t>
            </a:r>
            <a:r>
              <a:rPr lang="sr-Latn-RS" sz="3200" dirty="0">
                <a:latin typeface="Trebuchet MS" panose="020B0603020202020204" pitchFamily="34" charset="0"/>
              </a:rPr>
              <a:t>je konkretna, fizička ili digitalna lista </a:t>
            </a:r>
            <a:r>
              <a:rPr lang="sr-Latn-RS" sz="3200" dirty="0" smtClean="0">
                <a:latin typeface="Trebuchet MS" panose="020B0603020202020204" pitchFamily="34" charset="0"/>
              </a:rPr>
              <a:t>jedinica (</a:t>
            </a:r>
            <a:r>
              <a:rPr lang="pl-PL" sz="3200" dirty="0">
                <a:latin typeface="Trebuchet MS" panose="020B0603020202020204" pitchFamily="34" charset="0"/>
              </a:rPr>
              <a:t>pojedinci, ustanove, organizacije, preduzeća i slično </a:t>
            </a:r>
            <a:r>
              <a:rPr lang="pl-PL" sz="3200" dirty="0" smtClean="0">
                <a:latin typeface="Trebuchet MS" panose="020B0603020202020204" pitchFamily="34" charset="0"/>
              </a:rPr>
              <a:t>)</a:t>
            </a:r>
            <a:r>
              <a:rPr lang="sr-Latn-RS" sz="3200" dirty="0" smtClean="0">
                <a:latin typeface="Trebuchet MS" panose="020B0603020202020204" pitchFamily="34" charset="0"/>
              </a:rPr>
              <a:t> koje se mogu </a:t>
            </a:r>
            <a:r>
              <a:rPr lang="sr-Latn-RS" sz="3200" dirty="0">
                <a:latin typeface="Trebuchet MS" panose="020B0603020202020204" pitchFamily="34" charset="0"/>
              </a:rPr>
              <a:t>kontaktirati.</a:t>
            </a:r>
          </a:p>
          <a:p>
            <a:r>
              <a:rPr lang="sr-Latn-RS" sz="3200" b="1" dirty="0">
                <a:latin typeface="Trebuchet MS" panose="020B0603020202020204" pitchFamily="34" charset="0"/>
              </a:rPr>
              <a:t>Primeri: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Spisak turista koji su rezervisali smeštaj u hotelu.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Baza članova </a:t>
            </a:r>
            <a:r>
              <a:rPr lang="sr-Latn-RS" sz="3200" dirty="0" smtClean="0">
                <a:latin typeface="Trebuchet MS" panose="020B0603020202020204" pitchFamily="34" charset="0"/>
              </a:rPr>
              <a:t>asocijacija turističkih agencija.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E-mail adrese ljudi koji su se prijavili za newsletter.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2</a:t>
            </a:r>
            <a:r>
              <a:rPr lang="sr-Latn-RS" sz="3200" b="1" dirty="0">
                <a:latin typeface="Trebuchet MS" panose="020B0603020202020204" pitchFamily="34" charset="0"/>
              </a:rPr>
              <a:t>.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PROCEDURA: </a:t>
            </a:r>
            <a:r>
              <a:rPr lang="sr-Latn-RS" sz="3200" dirty="0" smtClean="0">
                <a:latin typeface="Trebuchet MS" panose="020B0603020202020204" pitchFamily="34" charset="0"/>
              </a:rPr>
              <a:t>Kada ne postoji </a:t>
            </a:r>
            <a:r>
              <a:rPr lang="sr-Latn-RS" sz="3200" dirty="0">
                <a:latin typeface="Trebuchet MS" panose="020B0603020202020204" pitchFamily="34" charset="0"/>
              </a:rPr>
              <a:t>spisak, </a:t>
            </a:r>
            <a:r>
              <a:rPr lang="sr-Latn-RS" sz="3200" dirty="0" smtClean="0">
                <a:latin typeface="Trebuchet MS" panose="020B0603020202020204" pitchFamily="34" charset="0"/>
              </a:rPr>
              <a:t>koristi se </a:t>
            </a:r>
            <a:r>
              <a:rPr lang="sr-Latn-RS" sz="3200" dirty="0">
                <a:latin typeface="Trebuchet MS" panose="020B0603020202020204" pitchFamily="34" charset="0"/>
              </a:rPr>
              <a:t>pravilo </a:t>
            </a:r>
            <a:r>
              <a:rPr lang="sr-Latn-RS" sz="3200" dirty="0" smtClean="0">
                <a:latin typeface="Trebuchet MS" panose="020B0603020202020204" pitchFamily="34" charset="0"/>
              </a:rPr>
              <a:t>u vezi sa izborom jedinica u uzorak.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dirty="0">
                <a:latin typeface="Trebuchet MS" panose="020B0603020202020204" pitchFamily="34" charset="0"/>
              </a:rPr>
              <a:t>Primeri: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b="1" dirty="0">
                <a:latin typeface="Trebuchet MS" panose="020B0603020202020204" pitchFamily="34" charset="0"/>
              </a:rPr>
              <a:t>Slučajno biranje</a:t>
            </a:r>
            <a:r>
              <a:rPr lang="sr-Latn-RS" sz="3200" dirty="0">
                <a:latin typeface="Trebuchet MS" panose="020B0603020202020204" pitchFamily="34" charset="0"/>
              </a:rPr>
              <a:t> brojeva telefona (kao RDD).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b="1" dirty="0">
                <a:latin typeface="Trebuchet MS" panose="020B0603020202020204" pitchFamily="34" charset="0"/>
              </a:rPr>
              <a:t>Zonsko uzorkovanje</a:t>
            </a:r>
            <a:r>
              <a:rPr lang="sr-Latn-RS" sz="3200" dirty="0">
                <a:latin typeface="Trebuchet MS" panose="020B0603020202020204" pitchFamily="34" charset="0"/>
              </a:rPr>
              <a:t>, npr. biraš hotele iz različitih delova grada i anketiraš po jednog gosta iz svakog.</a:t>
            </a:r>
          </a:p>
        </p:txBody>
      </p:sp>
    </p:spTree>
    <p:extLst>
      <p:ext uri="{BB962C8B-B14F-4D97-AF65-F5344CB8AC3E}">
        <p14:creationId xmlns:p14="http://schemas.microsoft.com/office/powerpoint/2010/main" val="4255189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47800" y="647700"/>
            <a:ext cx="1562100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RANDOM DIGIT DIALING (RDD) KAO OKVIR UZORKOVANJA</a:t>
            </a: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 </a:t>
            </a:r>
            <a:endParaRPr lang="sr-Latn-RS" sz="3200" i="1" dirty="0" smtClean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ŠTA JE RDD?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To je </a:t>
            </a:r>
            <a:r>
              <a:rPr lang="sr-Latn-RS" sz="3200" i="1" dirty="0">
                <a:latin typeface="Trebuchet MS" panose="020B0603020202020204" pitchFamily="34" charset="0"/>
              </a:rPr>
              <a:t>okvir uzorkovanja </a:t>
            </a:r>
            <a:r>
              <a:rPr lang="sr-Latn-RS" sz="3200" dirty="0">
                <a:latin typeface="Trebuchet MS" panose="020B0603020202020204" pitchFamily="34" charset="0"/>
              </a:rPr>
              <a:t>za slučajno biranje telefonskih brojeva. </a:t>
            </a:r>
            <a:endParaRPr lang="sr-Latn-RS" sz="3200" b="1" i="1" dirty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KAKO FUNKCIONIŠE RDD (RANDOM DIGIT DIALING)?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Softver </a:t>
            </a:r>
            <a:r>
              <a:rPr lang="sr-Latn-RS" sz="3200" b="1" dirty="0">
                <a:latin typeface="Trebuchet MS" panose="020B0603020202020204" pitchFamily="34" charset="0"/>
              </a:rPr>
              <a:t>nasumično generiše telefonske brojeve</a:t>
            </a:r>
            <a:r>
              <a:rPr lang="sr-Latn-RS" sz="3200" dirty="0">
                <a:latin typeface="Trebuchet MS" panose="020B0603020202020204" pitchFamily="34" charset="0"/>
              </a:rPr>
              <a:t> unutar određenog pozivnog broja (npr. 021 za Novi Sad).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Brojevi se </a:t>
            </a:r>
            <a:r>
              <a:rPr lang="sr-Latn-RS" sz="3200" b="1" dirty="0">
                <a:latin typeface="Trebuchet MS" panose="020B0603020202020204" pitchFamily="34" charset="0"/>
              </a:rPr>
              <a:t>automatski biraju i pozivaju</a:t>
            </a:r>
            <a:r>
              <a:rPr lang="sr-Latn-RS" sz="3200" dirty="0">
                <a:latin typeface="Trebuchet MS" panose="020B0603020202020204" pitchFamily="34" charset="0"/>
              </a:rPr>
              <a:t>, bez korišćenja postojećeg imenika.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Zasniva se na </a:t>
            </a:r>
            <a:r>
              <a:rPr lang="sr-Latn-RS" sz="3200" b="1" dirty="0">
                <a:latin typeface="Trebuchet MS" panose="020B0603020202020204" pitchFamily="34" charset="0"/>
              </a:rPr>
              <a:t>pretpostavljenom (implicitnom) spisku svih mogućih telefonskih brojeva</a:t>
            </a:r>
            <a:r>
              <a:rPr lang="sr-Latn-RS" sz="3200" dirty="0">
                <a:latin typeface="Trebuchet MS" panose="020B0603020202020204" pitchFamily="34" charset="0"/>
              </a:rPr>
              <a:t> koje bi operater mogao dodeliti korisnicima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  <a:endParaRPr lang="sr-Latn-RS" sz="3200" dirty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PREDNOSTI:</a:t>
            </a:r>
          </a:p>
          <a:p>
            <a:pPr lvl="0"/>
            <a:r>
              <a:rPr lang="sr-Latn-RS" sz="3200" dirty="0" smtClean="0">
                <a:latin typeface="Trebuchet MS" panose="020B0603020202020204" pitchFamily="34" charset="0"/>
              </a:rPr>
              <a:t>Uključuje </a:t>
            </a:r>
            <a:r>
              <a:rPr lang="sr-Latn-RS" sz="3200" dirty="0">
                <a:latin typeface="Trebuchet MS" panose="020B0603020202020204" pitchFamily="34" charset="0"/>
              </a:rPr>
              <a:t>i one </a:t>
            </a:r>
            <a:r>
              <a:rPr lang="sr-Latn-RS" sz="3200" b="1" dirty="0">
                <a:latin typeface="Trebuchet MS" panose="020B0603020202020204" pitchFamily="34" charset="0"/>
              </a:rPr>
              <a:t>koji nisu u telefonskom imeniku</a:t>
            </a:r>
            <a:endParaRPr lang="sr-Latn-RS" sz="3200" dirty="0">
              <a:latin typeface="Trebuchet MS" panose="020B0603020202020204" pitchFamily="34" charset="0"/>
            </a:endParaRP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Širi </a:t>
            </a:r>
            <a:r>
              <a:rPr lang="sr-Latn-RS" sz="3200" b="1" dirty="0">
                <a:latin typeface="Trebuchet MS" panose="020B0603020202020204" pitchFamily="34" charset="0"/>
              </a:rPr>
              <a:t>obuhvat potencijalnih </a:t>
            </a:r>
            <a:r>
              <a:rPr lang="sr-Latn-RS" sz="3200" b="1" dirty="0" smtClean="0">
                <a:latin typeface="Trebuchet MS" panose="020B0603020202020204" pitchFamily="34" charset="0"/>
              </a:rPr>
              <a:t>ispitanika</a:t>
            </a: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NEDOSTACI:</a:t>
            </a:r>
          </a:p>
          <a:p>
            <a:pPr lvl="0"/>
            <a:r>
              <a:rPr lang="sr-Latn-RS" sz="3200" dirty="0" smtClean="0">
                <a:latin typeface="Trebuchet MS" panose="020B0603020202020204" pitchFamily="34" charset="0"/>
              </a:rPr>
              <a:t>U </a:t>
            </a:r>
            <a:r>
              <a:rPr lang="sr-Latn-RS" sz="3200" dirty="0">
                <a:latin typeface="Trebuchet MS" panose="020B0603020202020204" pitchFamily="34" charset="0"/>
              </a:rPr>
              <a:t>uzorak mogu </a:t>
            </a:r>
            <a:r>
              <a:rPr lang="sr-Latn-RS" sz="3200" dirty="0" smtClean="0">
                <a:latin typeface="Trebuchet MS" panose="020B0603020202020204" pitchFamily="34" charset="0"/>
              </a:rPr>
              <a:t>biti uključeni:nepostojeći brojevi, telefoni </a:t>
            </a:r>
            <a:r>
              <a:rPr lang="sr-Latn-RS" sz="3200" dirty="0">
                <a:latin typeface="Trebuchet MS" panose="020B0603020202020204" pitchFamily="34" charset="0"/>
              </a:rPr>
              <a:t>firmi (ako se ispituju </a:t>
            </a:r>
            <a:r>
              <a:rPr lang="sr-Latn-RS" sz="3200" dirty="0" smtClean="0">
                <a:latin typeface="Trebuchet MS" panose="020B0603020202020204" pitchFamily="34" charset="0"/>
              </a:rPr>
              <a:t>domaćinstva</a:t>
            </a: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i </a:t>
            </a:r>
            <a:r>
              <a:rPr lang="sr-Latn-RS" sz="3200" dirty="0">
                <a:latin typeface="Trebuchet MS" panose="020B0603020202020204" pitchFamily="34" charset="0"/>
              </a:rPr>
              <a:t>b</a:t>
            </a:r>
            <a:r>
              <a:rPr lang="sr-Latn-RS" sz="3200" dirty="0" smtClean="0">
                <a:latin typeface="Trebuchet MS" panose="020B0603020202020204" pitchFamily="34" charset="0"/>
              </a:rPr>
              <a:t>rojevi </a:t>
            </a:r>
            <a:r>
              <a:rPr lang="sr-Latn-RS" sz="3200" dirty="0">
                <a:latin typeface="Trebuchet MS" panose="020B0603020202020204" pitchFamily="34" charset="0"/>
              </a:rPr>
              <a:t>iz </a:t>
            </a:r>
            <a:r>
              <a:rPr lang="sr-Latn-RS" sz="3200" b="1" dirty="0">
                <a:latin typeface="Trebuchet MS" panose="020B0603020202020204" pitchFamily="34" charset="0"/>
              </a:rPr>
              <a:t>drugih geografskih područja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lvl="0"/>
            <a:r>
              <a:rPr lang="sr-Latn-RS" sz="3200" i="1" dirty="0">
                <a:latin typeface="Trebuchet MS" panose="020B0603020202020204" pitchFamily="34" charset="0"/>
              </a:rPr>
              <a:t>Osobe </a:t>
            </a:r>
            <a:r>
              <a:rPr lang="sr-Latn-RS" sz="3200" b="1" i="1" dirty="0">
                <a:latin typeface="Trebuchet MS" panose="020B0603020202020204" pitchFamily="34" charset="0"/>
              </a:rPr>
              <a:t>bez telefona</a:t>
            </a:r>
            <a:r>
              <a:rPr lang="sr-Latn-RS" sz="3200" i="1" dirty="0">
                <a:latin typeface="Trebuchet MS" panose="020B0603020202020204" pitchFamily="34" charset="0"/>
              </a:rPr>
              <a:t> = nulta šansa da budu </a:t>
            </a:r>
            <a:r>
              <a:rPr lang="sr-Latn-RS" sz="3200" i="1" dirty="0" smtClean="0">
                <a:latin typeface="Trebuchet MS" panose="020B0603020202020204" pitchFamily="34" charset="0"/>
              </a:rPr>
              <a:t>izabrane</a:t>
            </a:r>
            <a:endParaRPr lang="sr-Latn-RS" sz="3200" i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35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266700"/>
            <a:ext cx="17145000" cy="8187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Primer:K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orišćenje </a:t>
            </a: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RDD metode u istraživanju zadovoljstva turista u Novom Sadu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“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endParaRPr lang="sr-Latn-RS" sz="3200" dirty="0">
              <a:latin typeface="Trebuchet MS" panose="020B060302020202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Objašnjenje</a:t>
            </a:r>
          </a:p>
          <a:p>
            <a:pPr algn="just"/>
            <a:r>
              <a:rPr lang="sr-Latn-RS" sz="2800" dirty="0" smtClean="0">
                <a:latin typeface="Trebuchet MS" panose="020B0603020202020204" pitchFamily="34" charset="0"/>
              </a:rPr>
              <a:t>Kada </a:t>
            </a:r>
            <a:r>
              <a:rPr lang="sr-Latn-RS" sz="2800" dirty="0">
                <a:latin typeface="Trebuchet MS" panose="020B0603020202020204" pitchFamily="34" charset="0"/>
              </a:rPr>
              <a:t>se koristi </a:t>
            </a:r>
            <a:r>
              <a:rPr lang="sr-Latn-RS" sz="2800" b="1" dirty="0">
                <a:latin typeface="Trebuchet MS" panose="020B0603020202020204" pitchFamily="34" charset="0"/>
              </a:rPr>
              <a:t>RDD (Random Digit Dialing)</a:t>
            </a:r>
            <a:r>
              <a:rPr lang="sr-Latn-RS" sz="2800" dirty="0">
                <a:latin typeface="Trebuchet MS" panose="020B0603020202020204" pitchFamily="34" charset="0"/>
              </a:rPr>
              <a:t> metoda za pozivanje telefonskih brojeva, istraživači nasumično generišu brojeve u okviru određenog </a:t>
            </a:r>
            <a:r>
              <a:rPr lang="sr-Latn-RS" sz="2800" b="1" dirty="0">
                <a:latin typeface="Trebuchet MS" panose="020B0603020202020204" pitchFamily="34" charset="0"/>
              </a:rPr>
              <a:t>pozivnog broja</a:t>
            </a:r>
            <a:r>
              <a:rPr lang="sr-Latn-RS" sz="2800" dirty="0">
                <a:latin typeface="Trebuchet MS" panose="020B0603020202020204" pitchFamily="34" charset="0"/>
              </a:rPr>
              <a:t>. Na primer, ako </a:t>
            </a:r>
            <a:r>
              <a:rPr lang="sr-Latn-RS" sz="2800" dirty="0" smtClean="0">
                <a:latin typeface="Trebuchet MS" panose="020B0603020202020204" pitchFamily="34" charset="0"/>
              </a:rPr>
              <a:t>istraživač </a:t>
            </a:r>
            <a:r>
              <a:rPr lang="sr-Latn-RS" sz="2800" dirty="0">
                <a:latin typeface="Trebuchet MS" panose="020B0603020202020204" pitchFamily="34" charset="0"/>
              </a:rPr>
              <a:t>želi da anketira turiste u </a:t>
            </a:r>
            <a:r>
              <a:rPr lang="sr-Latn-RS" sz="2800" b="1" dirty="0">
                <a:latin typeface="Trebuchet MS" panose="020B0603020202020204" pitchFamily="34" charset="0"/>
              </a:rPr>
              <a:t>Novom Sadu</a:t>
            </a:r>
            <a:r>
              <a:rPr lang="sr-Latn-RS" sz="2800" dirty="0">
                <a:latin typeface="Trebuchet MS" panose="020B0603020202020204" pitchFamily="34" charset="0"/>
              </a:rPr>
              <a:t>, koristiće pozivne brojeve koji pripadaju toj oblasti. U Srbiji, pozivni brojevi za Novi Sad su, recimo, 021.</a:t>
            </a:r>
          </a:p>
          <a:p>
            <a:pPr algn="just"/>
            <a:endParaRPr lang="sr-Latn-RS" sz="2800" dirty="0" smtClean="0">
              <a:latin typeface="Trebuchet MS" panose="020B0603020202020204" pitchFamily="34" charset="0"/>
            </a:endParaRPr>
          </a:p>
          <a:p>
            <a:pPr algn="just"/>
            <a:r>
              <a:rPr lang="sr-Latn-RS" sz="2800" dirty="0" smtClean="0">
                <a:latin typeface="Trebuchet MS" panose="020B0603020202020204" pitchFamily="34" charset="0"/>
              </a:rPr>
              <a:t>Međutim</a:t>
            </a:r>
            <a:r>
              <a:rPr lang="sr-Latn-RS" sz="2800" dirty="0">
                <a:latin typeface="Trebuchet MS" panose="020B0603020202020204" pitchFamily="34" charset="0"/>
              </a:rPr>
              <a:t>, problem nastaje kada korisnici prenesu svoj </a:t>
            </a:r>
            <a:r>
              <a:rPr lang="sr-Latn-RS" sz="2800" b="1" dirty="0">
                <a:latin typeface="Trebuchet MS" panose="020B0603020202020204" pitchFamily="34" charset="0"/>
              </a:rPr>
              <a:t>telefonski broj</a:t>
            </a:r>
            <a:r>
              <a:rPr lang="sr-Latn-RS" sz="2800" dirty="0">
                <a:latin typeface="Trebuchet MS" panose="020B0603020202020204" pitchFamily="34" charset="0"/>
              </a:rPr>
              <a:t> u drugu mrežnu grupu, ali zadrže isti </a:t>
            </a:r>
            <a:r>
              <a:rPr lang="sr-Latn-RS" sz="2800" b="1" dirty="0">
                <a:latin typeface="Trebuchet MS" panose="020B0603020202020204" pitchFamily="34" charset="0"/>
              </a:rPr>
              <a:t>pozivni broj</a:t>
            </a:r>
            <a:r>
              <a:rPr lang="sr-Latn-RS" sz="2800" dirty="0">
                <a:latin typeface="Trebuchet MS" panose="020B0603020202020204" pitchFamily="34" charset="0"/>
              </a:rPr>
              <a:t>. Na primer, osoba koja je ranije imala broj u Novom Sadu (021) sada može koristiti broj u Beogradu, ali joj je pozivni broj ostao isti (021). Zbog toga, istraživanje može slučajno pozvati ljude koji nisu u Novom Sadu, već u drugim gradovima, iako imaju isti pozivni broj.</a:t>
            </a:r>
          </a:p>
          <a:p>
            <a:pPr algn="just"/>
            <a:r>
              <a:rPr lang="sr-Latn-RS" sz="2800" dirty="0">
                <a:latin typeface="Trebuchet MS" panose="020B0603020202020204" pitchFamily="34" charset="0"/>
              </a:rPr>
              <a:t>Pored toga, metodom RDD mogu se pozvati i brojevi koji pripadaju </a:t>
            </a:r>
            <a:r>
              <a:rPr lang="sr-Latn-RS" sz="2800" b="1" dirty="0">
                <a:latin typeface="Trebuchet MS" panose="020B0603020202020204" pitchFamily="34" charset="0"/>
              </a:rPr>
              <a:t>firmama</a:t>
            </a:r>
            <a:r>
              <a:rPr lang="sr-Latn-RS" sz="2800" dirty="0">
                <a:latin typeface="Trebuchet MS" panose="020B0603020202020204" pitchFamily="34" charset="0"/>
              </a:rPr>
              <a:t> ili </a:t>
            </a:r>
            <a:r>
              <a:rPr lang="sr-Latn-RS" sz="2800" b="1" dirty="0">
                <a:latin typeface="Trebuchet MS" panose="020B0603020202020204" pitchFamily="34" charset="0"/>
              </a:rPr>
              <a:t>organizacijama</a:t>
            </a:r>
            <a:r>
              <a:rPr lang="sr-Latn-RS" sz="2800" dirty="0">
                <a:latin typeface="Trebuchet MS" panose="020B0603020202020204" pitchFamily="34" charset="0"/>
              </a:rPr>
              <a:t>, a ne turistima, što je takođe neželjeno, jer istraživanje treba da se fokusira na </a:t>
            </a:r>
            <a:r>
              <a:rPr lang="sr-Latn-RS" sz="2800" b="1" dirty="0">
                <a:latin typeface="Trebuchet MS" panose="020B0603020202020204" pitchFamily="34" charset="0"/>
              </a:rPr>
              <a:t>domaćinstva</a:t>
            </a:r>
            <a:r>
              <a:rPr lang="sr-Latn-RS" sz="2800" dirty="0">
                <a:latin typeface="Trebuchet MS" panose="020B0603020202020204" pitchFamily="34" charset="0"/>
              </a:rPr>
              <a:t> ili </a:t>
            </a:r>
            <a:r>
              <a:rPr lang="sr-Latn-RS" sz="2800" b="1" dirty="0">
                <a:latin typeface="Trebuchet MS" panose="020B0603020202020204" pitchFamily="34" charset="0"/>
              </a:rPr>
              <a:t>turiste</a:t>
            </a:r>
            <a:r>
              <a:rPr lang="sr-Latn-RS" sz="2800" dirty="0">
                <a:latin typeface="Trebuchet MS" panose="020B0603020202020204" pitchFamily="34" charset="0"/>
              </a:rPr>
              <a:t>, a ne na preduzeća.</a:t>
            </a:r>
          </a:p>
          <a:p>
            <a:pPr algn="just"/>
            <a:r>
              <a:rPr lang="sr-Latn-RS" sz="2800" dirty="0">
                <a:latin typeface="Trebuchet MS" panose="020B0603020202020204" pitchFamily="34" charset="0"/>
              </a:rPr>
              <a:t>Dakle, problem je u tome što iako se koristi pozivni broj koji je specifičan za Novi Sad, mogu se dobiti brojevi ljudi koji </a:t>
            </a:r>
            <a:r>
              <a:rPr lang="sr-Latn-RS" sz="2800" b="1" dirty="0">
                <a:latin typeface="Trebuchet MS" panose="020B0603020202020204" pitchFamily="34" charset="0"/>
              </a:rPr>
              <a:t>žive u drugim gradovima</a:t>
            </a:r>
            <a:r>
              <a:rPr lang="sr-Latn-RS" sz="2800" dirty="0">
                <a:latin typeface="Trebuchet MS" panose="020B0603020202020204" pitchFamily="34" charset="0"/>
              </a:rPr>
              <a:t> ili koji pripadaju </a:t>
            </a:r>
            <a:r>
              <a:rPr lang="sr-Latn-RS" sz="2800" b="1" dirty="0">
                <a:latin typeface="Trebuchet MS" panose="020B0603020202020204" pitchFamily="34" charset="0"/>
              </a:rPr>
              <a:t>firmama</a:t>
            </a:r>
            <a:r>
              <a:rPr lang="sr-Latn-RS" sz="2800" dirty="0">
                <a:latin typeface="Trebuchet MS" panose="020B0603020202020204" pitchFamily="34" charset="0"/>
              </a:rPr>
              <a:t>, što može dovesti do </a:t>
            </a:r>
            <a:r>
              <a:rPr lang="sr-Latn-RS" sz="2800" b="1" dirty="0">
                <a:latin typeface="Trebuchet MS" panose="020B0603020202020204" pitchFamily="34" charset="0"/>
              </a:rPr>
              <a:t>grešaka u uzorku</a:t>
            </a:r>
            <a:r>
              <a:rPr lang="sr-Latn-RS" sz="2800" dirty="0">
                <a:latin typeface="Trebuchet MS" panose="020B0603020202020204" pitchFamily="34" charset="0"/>
              </a:rPr>
              <a:t> i </a:t>
            </a:r>
            <a:r>
              <a:rPr lang="sr-Latn-RS" sz="2800" b="1" dirty="0">
                <a:latin typeface="Trebuchet MS" panose="020B0603020202020204" pitchFamily="34" charset="0"/>
              </a:rPr>
              <a:t>manje tačnih rezultata</a:t>
            </a:r>
            <a:r>
              <a:rPr lang="sr-Latn-RS" sz="2800" dirty="0">
                <a:latin typeface="Trebuchet MS" panose="020B0603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8817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38200" y="800100"/>
            <a:ext cx="1661160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ELEKTRONSKE ADRESE KAO OKVIR UZORKOVANJA</a:t>
            </a:r>
          </a:p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sr-Latn-RS" sz="3200" b="1" dirty="0" smtClean="0">
                <a:latin typeface="Trebuchet MS" panose="020B0603020202020204" pitchFamily="34" charset="0"/>
              </a:rPr>
              <a:t>K</a:t>
            </a:r>
            <a:r>
              <a:rPr lang="sr-Latn-RS" sz="3200" dirty="0" smtClean="0">
                <a:latin typeface="Trebuchet MS" panose="020B0603020202020204" pitchFamily="34" charset="0"/>
              </a:rPr>
              <a:t>oristi se </a:t>
            </a:r>
            <a:r>
              <a:rPr lang="sr-Latn-RS" sz="3200" b="1" dirty="0">
                <a:latin typeface="Trebuchet MS" panose="020B0603020202020204" pitchFamily="34" charset="0"/>
              </a:rPr>
              <a:t>e-mail</a:t>
            </a:r>
            <a:r>
              <a:rPr lang="sr-Latn-RS" sz="3200" dirty="0">
                <a:latin typeface="Trebuchet MS" panose="020B0603020202020204" pitchFamily="34" charset="0"/>
              </a:rPr>
              <a:t> kao okvir za </a:t>
            </a:r>
            <a:r>
              <a:rPr lang="sr-Latn-RS" sz="3200" dirty="0" smtClean="0">
                <a:latin typeface="Trebuchet MS" panose="020B0603020202020204" pitchFamily="34" charset="0"/>
              </a:rPr>
              <a:t>uzorkovanje</a:t>
            </a:r>
            <a:r>
              <a:rPr lang="sr-Latn-RS" sz="3200" b="1" dirty="0" smtClean="0">
                <a:latin typeface="Trebuchet MS" panose="020B0603020202020204" pitchFamily="34" charset="0"/>
              </a:rPr>
              <a:t>:</a:t>
            </a:r>
          </a:p>
          <a:p>
            <a:pPr algn="just"/>
            <a:endParaRPr lang="sr-Latn-RS" sz="3200" b="1" dirty="0">
              <a:latin typeface="Trebuchet MS" panose="020B060302020202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Više e-mail adresa po </a:t>
            </a:r>
            <a:r>
              <a:rPr lang="sr-Latn-RS" sz="3200" b="1" dirty="0" smtClean="0">
                <a:latin typeface="Trebuchet MS" panose="020B0603020202020204" pitchFamily="34" charset="0"/>
              </a:rPr>
              <a:t>osobi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Jedna </a:t>
            </a:r>
            <a:r>
              <a:rPr lang="sr-Latn-RS" sz="3200" dirty="0">
                <a:latin typeface="Trebuchet MS" panose="020B0603020202020204" pitchFamily="34" charset="0"/>
              </a:rPr>
              <a:t>osoba može imati više e-mail adresa, što može dovesti do ponovljenih odgovora i netačnog uzorka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endParaRPr lang="sr-Latn-RS" sz="3200" dirty="0">
              <a:latin typeface="Trebuchet MS" panose="020B060302020202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sr-Latn-RS" sz="3200" b="1" dirty="0">
                <a:latin typeface="Trebuchet MS" panose="020B0603020202020204" pitchFamily="34" charset="0"/>
              </a:rPr>
              <a:t>Deljene e-mail adrese</a:t>
            </a:r>
            <a:r>
              <a:rPr lang="sr-Latn-RS" sz="3200" dirty="0">
                <a:latin typeface="Trebuchet MS" panose="020B0603020202020204" pitchFamily="34" charset="0"/>
              </a:rPr>
              <a:t> 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Više </a:t>
            </a:r>
            <a:r>
              <a:rPr lang="sr-Latn-RS" sz="3200" dirty="0">
                <a:latin typeface="Trebuchet MS" panose="020B0603020202020204" pitchFamily="34" charset="0"/>
              </a:rPr>
              <a:t>ljudi može koristiti istu e-mail adresu (npr. porodice), pa je teško precizno odrediti broj stvarnih učesnika</a:t>
            </a:r>
            <a:r>
              <a:rPr lang="sr-Latn-RS" sz="3200" dirty="0" smtClean="0">
                <a:latin typeface="Trebuchet MS" panose="020B0603020202020204" pitchFamily="34" charset="0"/>
              </a:rPr>
              <a:t>. </a:t>
            </a:r>
          </a:p>
          <a:p>
            <a:pPr marL="514350" indent="-514350" algn="just">
              <a:buFont typeface="+mj-lt"/>
              <a:buAutoNum type="arabicPeriod"/>
            </a:pPr>
            <a:endParaRPr lang="sr-Latn-RS" sz="3200" b="1" dirty="0">
              <a:latin typeface="Trebuchet MS" panose="020B060302020202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sr-Latn-RS" sz="3200" b="1" dirty="0" smtClean="0">
                <a:latin typeface="Trebuchet MS" panose="020B0603020202020204" pitchFamily="34" charset="0"/>
              </a:rPr>
              <a:t>Nemogućnost </a:t>
            </a:r>
            <a:r>
              <a:rPr lang="sr-Latn-RS" sz="3200" b="1" dirty="0">
                <a:latin typeface="Trebuchet MS" panose="020B0603020202020204" pitchFamily="34" charset="0"/>
              </a:rPr>
              <a:t>slučajnog generisanja </a:t>
            </a:r>
            <a:r>
              <a:rPr lang="sr-Latn-RS" sz="3200" b="1" dirty="0" smtClean="0">
                <a:latin typeface="Trebuchet MS" panose="020B0603020202020204" pitchFamily="34" charset="0"/>
              </a:rPr>
              <a:t>adresa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Za </a:t>
            </a:r>
            <a:r>
              <a:rPr lang="sr-Latn-RS" sz="3200" dirty="0">
                <a:latin typeface="Trebuchet MS" panose="020B0603020202020204" pitchFamily="34" charset="0"/>
              </a:rPr>
              <a:t>razliku od telefonskih brojeva, e-mail adrese ne mogu biti slučajno dodeljene, pa je sam uzorak ograničen na ljude koji su već dali svoje adrese ili su se već prijavili za neku uslugu (npr. newsletter).</a:t>
            </a:r>
          </a:p>
          <a:p>
            <a:pPr algn="just"/>
            <a:endParaRPr lang="sr-Latn-RS" sz="3200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156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9050" y="70944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28482" y="722112"/>
            <a:ext cx="15392400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ELEKTRONSKE ADRESE KAO OKVIR UZORKOVANJA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PREDNOSTI: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Mogućnost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brze i jeftine distribucije anketa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Direktan kontakt sa ispitanicima koji su već online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OGRANIČENJA I PROBLEMI: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Retko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dostupan kompletan okvir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sa elektronskim adresama populacije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Nepotpuni podaci: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mnoge jedinice populacije nisu obuhvaćene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Višestruke adrese: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jedna osoba može imati više e-mail naloga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Deljene adrese: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više osoba koristi jedan e-mail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Nije moguće slučajno generisanje adresa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kao kod RDD (telefoni)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(SAD):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2006: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7,2% odraslih imalo samo mobilne telefone (Blumberg et al.)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2017: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50,8% ukupno, 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70%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u grupi 25–34 godina (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Kastrenakes)</a:t>
            </a:r>
            <a:endParaRPr kumimoji="0" lang="sr-Latn-R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7018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6800" y="800100"/>
            <a:ext cx="163830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Objašnjenje na primeru (e-mail 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</a:rPr>
              <a:t>kao 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okvir za uzorkovanje):</a:t>
            </a:r>
          </a:p>
          <a:p>
            <a:pPr algn="just"/>
            <a:endParaRPr lang="sr-Latn-RS" sz="2800" b="1" dirty="0" smtClean="0">
              <a:latin typeface="Trebuchet MS" panose="020B0603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latin typeface="Trebuchet MS" panose="020B0603020202020204" pitchFamily="34" charset="0"/>
              </a:rPr>
              <a:t>Primer:</a:t>
            </a:r>
          </a:p>
          <a:p>
            <a:pPr algn="just"/>
            <a:r>
              <a:rPr lang="sr-Latn-RS" sz="2800" dirty="0" smtClean="0">
                <a:latin typeface="Trebuchet MS" panose="020B0603020202020204" pitchFamily="34" charset="0"/>
              </a:rPr>
              <a:t>Pretpostavimo da </a:t>
            </a:r>
            <a:r>
              <a:rPr lang="sr-Latn-RS" sz="2800" b="1" dirty="0" smtClean="0">
                <a:latin typeface="Trebuchet MS" panose="020B0603020202020204" pitchFamily="34" charset="0"/>
              </a:rPr>
              <a:t>Turistička organizacija Srbije</a:t>
            </a:r>
            <a:r>
              <a:rPr lang="sr-Latn-RS" sz="2800" dirty="0" smtClean="0">
                <a:latin typeface="Trebuchet MS" panose="020B0603020202020204" pitchFamily="34" charset="0"/>
              </a:rPr>
              <a:t> želi da pošalje online anketu svojim korisnicima, koji su se prijavili za njihov newsletter (pretplatu na e-mail). Kada se pošalje e-mail, neko ko je registrovan za newsletter može imati više e-mail adresa ili može koristiti zajedničku e-mail adresu sa članovima porodice. </a:t>
            </a:r>
            <a:r>
              <a:rPr lang="sr-Latn-RS" sz="2800" dirty="0">
                <a:latin typeface="Trebuchet MS" panose="020B0603020202020204" pitchFamily="34" charset="0"/>
              </a:rPr>
              <a:t>Na primer, jedan član porodice može ispuniti anketu, a drugi član koji je koristio istu e-mail adresu može ponovo biti označen kao odgovarač, iako je samo jedna osoba zapravo ispunila anketu.</a:t>
            </a:r>
          </a:p>
          <a:p>
            <a:pPr algn="just"/>
            <a:endParaRPr lang="sr-Latn-RS" sz="2800" dirty="0" smtClean="0">
              <a:latin typeface="Trebuchet MS" panose="020B0603020202020204" pitchFamily="34" charset="0"/>
            </a:endParaRPr>
          </a:p>
          <a:p>
            <a:pPr algn="just"/>
            <a:r>
              <a:rPr lang="sr-Latn-RS" sz="2800" dirty="0" smtClean="0">
                <a:latin typeface="Trebuchet MS" panose="020B0603020202020204" pitchFamily="34" charset="0"/>
              </a:rPr>
              <a:t>Takođe, problem je u tome što e-mail adrese </a:t>
            </a:r>
            <a:r>
              <a:rPr lang="sr-Latn-RS" sz="2800" b="1" dirty="0" smtClean="0">
                <a:latin typeface="Trebuchet MS" panose="020B0603020202020204" pitchFamily="34" charset="0"/>
              </a:rPr>
              <a:t>ne mogu biti slučajno generisane</a:t>
            </a:r>
            <a:r>
              <a:rPr lang="sr-Latn-RS" sz="2800" dirty="0" smtClean="0">
                <a:latin typeface="Trebuchet MS" panose="020B0603020202020204" pitchFamily="34" charset="0"/>
              </a:rPr>
              <a:t> kao telefonski brojevi (kako je to moguće sa RDD metodom). Zbog toga, ako nemate "spisak" svih e-mail adresa, vi morate osloniti na one koji su već registrovani i dali svoj kontakt, što može dovesti do toga da ne dosegnete sve relevantne turiste (npr. turiste koji nisu pretplaćeni na newsletter).</a:t>
            </a:r>
          </a:p>
          <a:p>
            <a:pPr algn="just"/>
            <a:endParaRPr lang="sr-Latn-RS" sz="2800" dirty="0">
              <a:latin typeface="Trebuchet MS" panose="020B0603020202020204" pitchFamily="34" charset="0"/>
            </a:endParaRPr>
          </a:p>
          <a:p>
            <a:pPr algn="just"/>
            <a:r>
              <a:rPr lang="sr-Latn-RS" sz="2800" dirty="0">
                <a:latin typeface="Trebuchet MS" panose="020B0603020202020204" pitchFamily="34" charset="0"/>
              </a:rPr>
              <a:t>Ovaj primer pokazuje kako elektronske adrese mogu biti problematične u kontekstu uzorkovanja, jer često nije moguće dobiti reprezentativan uzorak za sve turiste, već samo za one koji su već uključeni u određeni digitalni sistem (kao što je newsletter</a:t>
            </a:r>
            <a:r>
              <a:rPr lang="sr-Latn-RS" sz="2800" dirty="0" smtClean="0">
                <a:latin typeface="Trebuchet MS" panose="020B0603020202020204" pitchFamily="34" charset="0"/>
              </a:rPr>
              <a:t>).</a:t>
            </a:r>
            <a:endParaRPr lang="sr-Latn-R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957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419100"/>
            <a:ext cx="16078200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KREIRANJE SOPSTVENOG SPISKA KAO OKVIR UZROKOVANJA</a:t>
            </a:r>
          </a:p>
          <a:p>
            <a:pPr lvl="0">
              <a:lnSpc>
                <a:spcPct val="150000"/>
              </a:lnSpc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U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manjim populacijama moguće je kreirati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sopstveni spisak kao uzoraćki okvir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okvir:</a:t>
            </a: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Šta </a:t>
            </a:r>
            <a:r>
              <a:rPr lang="sr-Latn-RS" sz="3200" b="1" dirty="0">
                <a:latin typeface="Trebuchet MS" panose="020B0603020202020204" pitchFamily="34" charset="0"/>
              </a:rPr>
              <a:t>znači "kreiranje sopstvenog spiska"?</a:t>
            </a: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r>
              <a:rPr lang="sr-Latn-RS" sz="3200" dirty="0" smtClean="0">
                <a:latin typeface="Trebuchet MS" panose="020B0603020202020204" pitchFamily="34" charset="0"/>
              </a:rPr>
              <a:t>U </a:t>
            </a:r>
            <a:r>
              <a:rPr lang="sr-Latn-RS" sz="3200" dirty="0">
                <a:latin typeface="Trebuchet MS" panose="020B0603020202020204" pitchFamily="34" charset="0"/>
              </a:rPr>
              <a:t>situacijama kada </a:t>
            </a:r>
            <a:r>
              <a:rPr lang="sr-Latn-RS" sz="3200" b="1" dirty="0">
                <a:latin typeface="Trebuchet MS" panose="020B0603020202020204" pitchFamily="34" charset="0"/>
              </a:rPr>
              <a:t>nema gotovog spiska</a:t>
            </a:r>
            <a:r>
              <a:rPr lang="sr-Latn-RS" sz="3200" dirty="0">
                <a:latin typeface="Trebuchet MS" panose="020B0603020202020204" pitchFamily="34" charset="0"/>
              </a:rPr>
              <a:t> populacije </a:t>
            </a:r>
            <a:r>
              <a:rPr lang="sr-Latn-RS" sz="3200" dirty="0" smtClean="0">
                <a:latin typeface="Trebuchet MS" panose="020B0603020202020204" pitchFamily="34" charset="0"/>
              </a:rPr>
              <a:t>koja se želi istraživati, </a:t>
            </a:r>
            <a:r>
              <a:rPr lang="sr-Latn-RS" sz="3200" dirty="0">
                <a:latin typeface="Trebuchet MS" panose="020B0603020202020204" pitchFamily="34" charset="0"/>
              </a:rPr>
              <a:t>a populacija nije prevelika, </a:t>
            </a:r>
            <a:r>
              <a:rPr lang="sr-Latn-RS" sz="3200" b="1" dirty="0">
                <a:latin typeface="Trebuchet MS" panose="020B0603020202020204" pitchFamily="34" charset="0"/>
              </a:rPr>
              <a:t>istraživač može sam napraviti spisak</a:t>
            </a:r>
            <a:r>
              <a:rPr lang="sr-Latn-RS" sz="3200" dirty="0">
                <a:latin typeface="Trebuchet MS" panose="020B0603020202020204" pitchFamily="34" charset="0"/>
              </a:rPr>
              <a:t> – to se </a:t>
            </a:r>
            <a:r>
              <a:rPr lang="sr-Latn-RS" sz="3200" dirty="0" smtClean="0">
                <a:latin typeface="Trebuchet MS" panose="020B0603020202020204" pitchFamily="34" charset="0"/>
              </a:rPr>
              <a:t>označava kao </a:t>
            </a:r>
            <a:r>
              <a:rPr lang="sr-Latn-RS" sz="3200" b="1" dirty="0">
                <a:latin typeface="Trebuchet MS" panose="020B0603020202020204" pitchFamily="34" charset="0"/>
              </a:rPr>
              <a:t>kreiranje sopstvenog okvira uzorkovanja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endParaRPr lang="sr-Latn-RS" sz="3200" dirty="0">
              <a:latin typeface="Trebuchet MS" panose="020B0603020202020204" pitchFamily="34" charset="0"/>
            </a:endParaRPr>
          </a:p>
          <a:p>
            <a:pPr lvl="1" indent="-457200"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latin typeface="Trebuchet MS" panose="020B0603020202020204" pitchFamily="34" charset="0"/>
              </a:rPr>
              <a:t>Primer: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Spisak svih aktivnih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turističkih vodiča u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Nacionalnom parku Tara.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r>
              <a:rPr lang="sr-Latn-RS" sz="3200" dirty="0">
                <a:latin typeface="Trebuchet MS" panose="020B0603020202020204" pitchFamily="34" charset="0"/>
              </a:rPr>
              <a:t>Zadovoljstvo turističkih vodiča koji rade u Nacionalnom parku Tara može se istražiti iako gotov spisak svih vodiča nije javno dostupan. Spisak se može dobiti </a:t>
            </a:r>
            <a:r>
              <a:rPr lang="sr-Latn-RS" sz="3200" b="1" dirty="0">
                <a:latin typeface="Trebuchet MS" panose="020B0603020202020204" pitchFamily="34" charset="0"/>
              </a:rPr>
              <a:t>kontaktiranjem uprave parka </a:t>
            </a:r>
            <a:r>
              <a:rPr lang="sr-Latn-RS" sz="3200" dirty="0">
                <a:latin typeface="Trebuchet MS" panose="020B0603020202020204" pitchFamily="34" charset="0"/>
              </a:rPr>
              <a:t>radi uvida u licence za vodiče. Takođe, moguće je prikupiti podatke </a:t>
            </a:r>
            <a:r>
              <a:rPr lang="sr-Latn-RS" sz="3200" b="1" dirty="0">
                <a:latin typeface="Trebuchet MS" panose="020B0603020202020204" pitchFamily="34" charset="0"/>
              </a:rPr>
              <a:t>obilaskom kancelarija ili sajmova turizma</a:t>
            </a:r>
            <a:r>
              <a:rPr lang="sr-Latn-RS" sz="3200" dirty="0">
                <a:latin typeface="Trebuchet MS" panose="020B0603020202020204" pitchFamily="34" charset="0"/>
              </a:rPr>
              <a:t>. Na osnovu prikupljenih informacija kreira se </a:t>
            </a:r>
            <a:r>
              <a:rPr lang="sr-Latn-RS" sz="3200" b="1" dirty="0">
                <a:latin typeface="Trebuchet MS" panose="020B0603020202020204" pitchFamily="34" charset="0"/>
              </a:rPr>
              <a:t>sopstveni spisak svih aktivnih vodiča</a:t>
            </a:r>
            <a:r>
              <a:rPr lang="sr-Latn-RS" sz="3200" dirty="0">
                <a:latin typeface="Trebuchet MS" panose="020B0603020202020204" pitchFamily="34" charset="0"/>
              </a:rPr>
              <a:t>, koji zatim služi kao okvir uzorkovanja. Iz tog spiska mogu se nasumično odabrati vodiči za anketiranje.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63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760212"/>
            <a:ext cx="16611601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KREIRANJE SPISKOVA MANJIH POPULACIJA I ZAŠTITA PODATAKA O LIČNOSTI</a:t>
            </a:r>
          </a:p>
          <a:p>
            <a:pPr algn="ctr"/>
            <a:endParaRPr lang="sr-Latn-RS" sz="3200" b="1" dirty="0">
              <a:latin typeface="Trebuchet MS" panose="020B0603020202020204" pitchFamily="34" charset="0"/>
            </a:endParaRPr>
          </a:p>
          <a:p>
            <a:pPr lvl="0"/>
            <a:r>
              <a:rPr lang="sr-Latn-RS" altLang="sr-Latn-RS" sz="3200" b="1" dirty="0">
                <a:latin typeface="Trebuchet MS" panose="020B0603020202020204" pitchFamily="34" charset="0"/>
              </a:rPr>
              <a:t>Kada se kreiraju spiskovi manjih populacija (npr. </a:t>
            </a:r>
            <a:r>
              <a:rPr lang="sr-Latn-RS" altLang="sr-Latn-RS" sz="3200" b="1" dirty="0" smtClean="0">
                <a:latin typeface="Trebuchet MS" panose="020B0603020202020204" pitchFamily="34" charset="0"/>
              </a:rPr>
              <a:t>zaposlenih, studenata,</a:t>
            </a:r>
          </a:p>
          <a:p>
            <a:pPr lvl="0"/>
            <a:r>
              <a:rPr lang="sr-Latn-RS" altLang="sr-Latn-RS" sz="3200" b="1" dirty="0" smtClean="0">
                <a:latin typeface="Trebuchet MS" panose="020B0603020202020204" pitchFamily="34" charset="0"/>
              </a:rPr>
              <a:t>članova </a:t>
            </a:r>
            <a:r>
              <a:rPr lang="sr-Latn-RS" altLang="sr-Latn-RS" sz="3200" b="1" dirty="0">
                <a:latin typeface="Trebuchet MS" panose="020B0603020202020204" pitchFamily="34" charset="0"/>
              </a:rPr>
              <a:t>planinarskog </a:t>
            </a:r>
            <a:r>
              <a:rPr lang="sr-Latn-RS" altLang="sr-Latn-RS" sz="3200" b="1" dirty="0" smtClean="0">
                <a:latin typeface="Trebuchet MS" panose="020B0603020202020204" pitchFamily="34" charset="0"/>
              </a:rPr>
              <a:t>društva, članova udruženja turističkih vodiča isl.).</a:t>
            </a:r>
            <a:r>
              <a:rPr lang="sr-Latn-RS" altLang="sr-Latn-RS" sz="3200" dirty="0">
                <a:latin typeface="Trebuchet MS" panose="020B0603020202020204" pitchFamily="34" charset="0"/>
              </a:rPr>
              <a:t/>
            </a:r>
            <a:br>
              <a:rPr lang="sr-Latn-RS" altLang="sr-Latn-RS" sz="3200" dirty="0">
                <a:latin typeface="Trebuchet MS" panose="020B0603020202020204" pitchFamily="34" charset="0"/>
              </a:rPr>
            </a:br>
            <a:r>
              <a:rPr lang="sr-Latn-RS" altLang="sr-Latn-RS" sz="3200" dirty="0">
                <a:latin typeface="Trebuchet MS" panose="020B0603020202020204" pitchFamily="34" charset="0"/>
              </a:rPr>
              <a:t>➡ Potrebno je poštovati </a:t>
            </a:r>
            <a:r>
              <a:rPr lang="sr-Latn-RS" altLang="sr-Latn-RS" sz="3200" b="1" i="1" dirty="0">
                <a:latin typeface="Trebuchet MS" panose="020B0603020202020204" pitchFamily="34" charset="0"/>
              </a:rPr>
              <a:t>Zakon o zaštiti podataka o </a:t>
            </a:r>
            <a:r>
              <a:rPr lang="sr-Latn-RS" altLang="sr-Latn-RS" sz="3200" b="1" i="1" dirty="0" smtClean="0">
                <a:latin typeface="Trebuchet MS" panose="020B0603020202020204" pitchFamily="34" charset="0"/>
              </a:rPr>
              <a:t>ličnosti RS</a:t>
            </a:r>
          </a:p>
          <a:p>
            <a:pPr lvl="0"/>
            <a:endParaRPr lang="sr-Latn-RS" altLang="sr-Latn-RS" sz="3200" b="1" i="1" dirty="0"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Zakon o zaštiti podataka o ličnosti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propisuje obavezu informisanja korisnika o tome: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Ko prikuplja podatke?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U koju svrhu?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Kako će se koristiti?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Ko će imati pristup?</a:t>
            </a:r>
          </a:p>
          <a:p>
            <a:pPr lvl="0"/>
            <a:endParaRPr lang="sr-Latn-RS" sz="32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Prikupljeni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podaci mogu se koristiti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samo u jasno definisane svrhe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</a:p>
          <a:p>
            <a:pPr lvl="0">
              <a:defRPr/>
            </a:pPr>
            <a:endParaRPr lang="sr-Latn-RS" sz="32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Nije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dozvoljeno slanje ili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prodaja podataka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trećim stranama bez pristanka.</a:t>
            </a:r>
          </a:p>
          <a:p>
            <a:pPr lvl="0"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Neovlašćeno korišćenje predstavlja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kršenje zakona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i može imati pravne posledice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200" b="1" dirty="0" smtClean="0">
              <a:latin typeface="Trebuchet MS" panose="020B0603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7201" y="2138451"/>
            <a:ext cx="16459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819400" y="6510099"/>
            <a:ext cx="1847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947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41282" y="1257300"/>
            <a:ext cx="14554200" cy="6699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ZONSKI OKVIR–ALTERNATIVA KADA NE POSTOJI VALJAN SPISAK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lvl="0" indent="-4572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Koristi se kad ne postoji potpuni spisak</a:t>
            </a:r>
          </a:p>
          <a:p>
            <a:pPr marL="457200" lvl="0" indent="-4572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Deli teritoriju na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zone (npr. opštine, ulice, zgrade...)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➡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Često deo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višeetapnog uzorkovanja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➡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Pomaže u izboru bez eksplicitnog spiska članova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ŠTA SU ZONE?</a:t>
            </a: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Hijerarhijski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uređene oblasti:</a:t>
            </a:r>
            <a:b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Pokrajine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→ okruzi → opštine → naselja → ulice → kuće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KAKO FUNKCIONIŠE?</a:t>
            </a: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Prvo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se nasumično biraju veće geografske jedinice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Zatim se unutar njih biraju manje jedinice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 kraju se biraju krajnje jedinice 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istraživanja</a:t>
            </a:r>
          </a:p>
        </p:txBody>
      </p:sp>
    </p:spTree>
    <p:extLst>
      <p:ext uri="{BB962C8B-B14F-4D97-AF65-F5344CB8AC3E}">
        <p14:creationId xmlns:p14="http://schemas.microsoft.com/office/powerpoint/2010/main" val="706876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038082" y="1257300"/>
            <a:ext cx="14782800" cy="7889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ULOGA ANKETARA I PROCEDURA BIRANJA KOD ZONSKOG BIRANJA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Kada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nema spiska pojedinaca, </a:t>
            </a:r>
            <a:r>
              <a:rPr kumimoji="0" lang="sr-Latn-RS" alt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anketar bira jedinice na terenu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➡Mora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postojati </a:t>
            </a:r>
            <a:r>
              <a:rPr kumimoji="0" lang="sr-Latn-RS" alt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jasna i stroga procedura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biranja</a:t>
            </a:r>
          </a:p>
          <a:p>
            <a:pPr lvl="0">
              <a:spcAft>
                <a:spcPts val="800"/>
              </a:spcAft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 PROCEDURE ZA ANKETARE: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Kreni sa određene tačke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Kreći se „u smeru kazaljke na satu“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Biraj svaki n-ti objekat ili osobu (npr. svaki 5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 PROCEDURA ZA ANKETARA:</a:t>
            </a: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Početna tačka (npr. centar naselja)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Kretanje u određenom pravcu (npr. u smeru kazaljke na satu)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Ulazak u </a:t>
            </a:r>
            <a:r>
              <a:rPr kumimoji="0" lang="sr-Latn-RS" alt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svaki deseti objekat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Izbor jednog člana domaćinstva – slučajnim 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putem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CILJ: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obezbediti </a:t>
            </a:r>
            <a:r>
              <a:rPr kumimoji="0" lang="sr-Latn-RS" alt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slučajnost i reprezentativnost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čak i bez formalnog spiska</a:t>
            </a:r>
          </a:p>
        </p:txBody>
      </p:sp>
    </p:spTree>
    <p:extLst>
      <p:ext uri="{BB962C8B-B14F-4D97-AF65-F5344CB8AC3E}">
        <p14:creationId xmlns:p14="http://schemas.microsoft.com/office/powerpoint/2010/main" val="221710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5800" y="342900"/>
            <a:ext cx="1684020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ZONSKO UZORKOVANJE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Metod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uzorkovanja koji deli geografsku oblast na manje jedinice (zone) koje se zatim koriste kao jedinice uzorkovanja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KLJUČNE KARAKTERISTIKE: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Geografska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podela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Oblast se deli na zone kao što su opštine, naselja, ulice ili blokovi.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Hijerarhijska struktura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Zone su organizovane u hijerarhijskom odnosu, što omogućava efikasno planiranje uzorkovanja.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Jednake jedinice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Cilj je da svaka zona obuhvati približno isti broj krajnjih jedinica istraživanja (npr. domaćinstava).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Višeetapno uzorkovanje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Obično se koristi u kombinaciji sa višeetapnim uzorkovanjem, gde se prvo bira zona, a zatim unutar nje bira konkretna domaćinstva ili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ispitanici.</a:t>
            </a: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PREDNOSTI: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Bez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potrebe za spiskom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Ne zahteva prethodno kreirane spiskove svih jedinica istraživanja.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Fleksibilnost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Omogućava anketarima da na terenu odrede koje jedinice će biti anketirane, prema unapred definisanim pravilima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3901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0" y="723900"/>
            <a:ext cx="15048915" cy="8370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ZONSKO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UZORKOVANJE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oristi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kada nema spiska pojedinaca.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Deljenje geografskih zona, izbor objekata, zatim osoba unutar njih.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 1: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Anketiranje turista u nacionalnom parku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/>
            <a:r>
              <a:rPr lang="sr-Latn-RS" altLang="sr-Latn-RS" sz="3200" dirty="0">
                <a:latin typeface="Trebuchet MS" panose="020B0603020202020204" pitchFamily="34" charset="0"/>
              </a:rPr>
              <a:t>➡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Oblast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parka se deli na zone (npr. ulazi, staze, vidikovci), a anketari nasumično biraju tačke unutar svake zone za sprovođenje anketnog istraživanja.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Primer2: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Istraživanje zadovoljstva turista u Budvi tokom sezone.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sr-Latn-RS" altLang="sr-Latn-RS" sz="3200" dirty="0">
                <a:latin typeface="Trebuchet MS" panose="020B0603020202020204" pitchFamily="34" charset="0"/>
              </a:rPr>
              <a:t>➡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Podela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grada u zone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sr-Latn-RS" altLang="sr-Latn-RS" sz="3200" dirty="0">
                <a:latin typeface="Trebuchet MS" panose="020B0603020202020204" pitchFamily="34" charset="0"/>
              </a:rPr>
              <a:t>➡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Izbor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hotela/apartmana po zonama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sr-Latn-RS" altLang="sr-Latn-RS" sz="3200" dirty="0">
                <a:latin typeface="Trebuchet MS" panose="020B0603020202020204" pitchFamily="34" charset="0"/>
              </a:rPr>
              <a:t>➡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Anketiranje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gostiju na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recepciji</a:t>
            </a:r>
          </a:p>
        </p:txBody>
      </p:sp>
    </p:spTree>
    <p:extLst>
      <p:ext uri="{BB962C8B-B14F-4D97-AF65-F5344CB8AC3E}">
        <p14:creationId xmlns:p14="http://schemas.microsoft.com/office/powerpoint/2010/main" val="375573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828800" y="348616"/>
            <a:ext cx="14454103" cy="8463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rebuchet MS" panose="020B0603020202020204" pitchFamily="34" charset="0"/>
              </a:rPr>
              <a:t>JAVNE BAZE PODATAKA KAO OKVIR UZORKOVANJA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Populacije mogu biti veoma raznovrsne, pa tako i spiskovi koji ih predstavljaju.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/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Zato je važno da znamo gde možemo pronaći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pouzdane i dostupne izvore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za uzorkovanje.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Primer iz Srbije: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Spisak okruga, opština i naselja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u Republici Srbiji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Dostupan na sajtu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Republičkog zavoda za statistiku (RZS)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Može se koristiti kao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okvir uzorkovanja u ranijim fazama višeetapnog uzorkovanja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Na primer, za istraživanje u više opština:</a:t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➡ Prvo biramo opštine sa spiska</a:t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➡ Zatim u svakoj od odabranih opština biramo domaćinstva ili pojedince za anketiraqnje</a:t>
            </a:r>
          </a:p>
        </p:txBody>
      </p:sp>
    </p:spTree>
    <p:extLst>
      <p:ext uri="{BB962C8B-B14F-4D97-AF65-F5344CB8AC3E}">
        <p14:creationId xmlns:p14="http://schemas.microsoft.com/office/powerpoint/2010/main" val="746221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52800" y="1638300"/>
            <a:ext cx="12649200" cy="6514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EKONOMSKI ASPEKT OKVIRA UZORKOVANJA</a:t>
            </a:r>
            <a:endParaRPr lang="sr-Latn-RS" sz="3200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Okvir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uzorkovanja direktno utiče na: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Preciznost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uzorka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Troškove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ankete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Trajanje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realizacije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Ponekad je bolje koristiti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nepotpun, ali jeftin okvir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uz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dopunu skupljim ali preciznijim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PREPORUKA:</a:t>
            </a:r>
            <a:r>
              <a:rPr lang="sr-Latn-RS" sz="3200" i="1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Strategija </a:t>
            </a:r>
            <a:r>
              <a:rPr lang="sr-Latn-RS" sz="3200" i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štednje uz očuvanje reprezentativnosti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48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95400" y="1650236"/>
            <a:ext cx="15697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KORIŠĆENJE BAZA REPUBLIČKOG ZAVODA ZA STATISTIKU (RZS-A) U UZORKOVANJU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RS" alt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Sajt </a:t>
            </a:r>
            <a:r>
              <a:rPr lang="sr-Latn-RS" alt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Republičkog zavoda za statistiku (www.stat.gov.rs)</a:t>
            </a:r>
            <a:r>
              <a:rPr lang="sr-Latn-RS" altLang="sr-Latn-R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 nudi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: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Javno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dostupne baze podataka i </a:t>
            </a: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izveštaje</a:t>
            </a:r>
            <a:endParaRPr lang="sr-Latn-RS" altLang="sr-Latn-RS" sz="32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Spiskove 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populacija: naselja, škola, preduzeća, </a:t>
            </a: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itd.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Dodatne </a:t>
            </a:r>
            <a:r>
              <a:rPr lang="sr-Latn-RS" altLang="sr-Latn-R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informacije koje pomažu u: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Evaluaciji reprezentativnosti</a:t>
            </a: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Preciznijem planiranju uzorka</a:t>
            </a: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RS" altLang="sr-Latn-RS" sz="32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alt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PREDNOST:</a:t>
            </a:r>
            <a:r>
              <a:rPr lang="sr-Latn-RS" alt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Baze 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su zvanične, ažurirane i </a:t>
            </a: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pouzdane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Mogu se koristiti za različite vrste istraživanja: demografska, ekonomska, obrazovna...</a:t>
            </a:r>
          </a:p>
        </p:txBody>
      </p:sp>
    </p:spTree>
    <p:extLst>
      <p:ext uri="{BB962C8B-B14F-4D97-AF65-F5344CB8AC3E}">
        <p14:creationId xmlns:p14="http://schemas.microsoft.com/office/powerpoint/2010/main" val="1318176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81200" y="1187162"/>
            <a:ext cx="1402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endParaRPr lang="sr-Latn-RS" sz="3200" dirty="0">
              <a:latin typeface="Trebuchet MS" panose="020B0603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81132" y="1479826"/>
            <a:ext cx="14420935" cy="7478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rebuchet MS" panose="020B0603020202020204" pitchFamily="34" charset="0"/>
              </a:rPr>
              <a:t>PRIMERI NAJČEŠĆE KORIŠĆENIH OKVIRA UZORKOVANJA U TURIZMU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Spiskovi turista iz hotelskih sistema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(npr. lista gostiju iz PMS softvera)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Mailing liste korisnika turističkih portala ili agencija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Spiskovi učesnika turističkih događaja i manifestacija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Baze podataka članova turističkih organizacija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Spiskovi registrovanih turističkih vodiča i agencija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Rezervacije sa platformi kao što su Booking.com, Airbnb, TripAdvisor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7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Elektronske adrese pretplatnika na newsletter-e turističkih organizacija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8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Telefonski imenici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kumimoji="0" lang="sr-Latn-RS" altLang="sr-Latn-R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(ograničeno korisni)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9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Random Digit Dialing (RDD)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– slučajno biranje telefonskih brojeva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0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Zonski (geografski) okviri u višeetapnim istraživanjima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1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Spisak posetilaca festivala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kumimoji="0" lang="sr-Latn-RS" altLang="sr-Latn-R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(npr. preko online prijava)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2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Registar ugostiteljskih objekata u nacionalnoj turističkoj organizaciji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0" y="419100"/>
            <a:ext cx="16992600" cy="883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NAJČEŠČI PROBLEMI SA OKVIRIMA UZORKOVANJA U TURIZMU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NEOBUHVATNOST</a:t>
            </a:r>
            <a:r>
              <a:rPr lang="sr-Latn-RS" sz="28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:</a:t>
            </a:r>
            <a:r>
              <a:rPr lang="sr-Latn-RS" sz="2800" dirty="0" smtClean="0">
                <a:latin typeface="Trebuchet MS" panose="020B0603020202020204" pitchFamily="34" charset="0"/>
              </a:rPr>
              <a:t> Okvir </a:t>
            </a:r>
            <a:r>
              <a:rPr lang="sr-Latn-RS" sz="2800" dirty="0">
                <a:latin typeface="Trebuchet MS" panose="020B0603020202020204" pitchFamily="34" charset="0"/>
              </a:rPr>
              <a:t>ne sadrži sve članove ciljne </a:t>
            </a:r>
            <a:r>
              <a:rPr lang="sr-Latn-RS" sz="2800" dirty="0" smtClean="0">
                <a:latin typeface="Trebuchet MS" panose="020B0603020202020204" pitchFamily="34" charset="0"/>
              </a:rPr>
              <a:t>populacije.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i="1" dirty="0" smtClean="0">
                <a:latin typeface="Trebuchet MS" panose="020B0603020202020204" pitchFamily="34" charset="0"/>
              </a:rPr>
              <a:t>Primer</a:t>
            </a:r>
            <a:r>
              <a:rPr lang="sr-Latn-RS" sz="2800" b="1" i="1" dirty="0">
                <a:latin typeface="Trebuchet MS" panose="020B0603020202020204" pitchFamily="34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</a:rPr>
              <a:t> Nisu obuhvaćeni turisti koji borave u privatnom smeštaju „na crno“ ili koji nisu rezervisali online.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ZASTARELOST PODATAKA</a:t>
            </a:r>
            <a:r>
              <a:rPr lang="sr-Latn-RS" sz="2800" dirty="0" smtClean="0">
                <a:latin typeface="Trebuchet MS" panose="020B0603020202020204" pitchFamily="34" charset="0"/>
              </a:rPr>
              <a:t>: Kontakt </a:t>
            </a:r>
            <a:r>
              <a:rPr lang="sr-Latn-RS" sz="2800" dirty="0">
                <a:latin typeface="Trebuchet MS" panose="020B0603020202020204" pitchFamily="34" charset="0"/>
              </a:rPr>
              <a:t>informacije mogu biti netačne ili </a:t>
            </a:r>
            <a:r>
              <a:rPr lang="sr-Latn-RS" sz="2800" dirty="0" smtClean="0">
                <a:latin typeface="Trebuchet MS" panose="020B0603020202020204" pitchFamily="34" charset="0"/>
              </a:rPr>
              <a:t>nevažeće.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i="1" dirty="0" smtClean="0">
                <a:latin typeface="Trebuchet MS" panose="020B0603020202020204" pitchFamily="34" charset="0"/>
              </a:rPr>
              <a:t>Primer</a:t>
            </a:r>
            <a:r>
              <a:rPr lang="sr-Latn-RS" sz="2800" i="1" dirty="0">
                <a:latin typeface="Trebuchet MS" panose="020B0603020202020204" pitchFamily="34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</a:rPr>
              <a:t> E-mail adrese koje više ne postoje, stari brojevi telefona koje korisnici više ne koriste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PRISTRASNOST OKVIRA</a:t>
            </a:r>
            <a:r>
              <a:rPr lang="sr-Latn-RS" sz="2800" dirty="0" smtClean="0">
                <a:latin typeface="Trebuchet MS" panose="020B0603020202020204" pitchFamily="34" charset="0"/>
              </a:rPr>
              <a:t>:Okvir </a:t>
            </a:r>
            <a:r>
              <a:rPr lang="sr-Latn-RS" sz="2800" dirty="0">
                <a:latin typeface="Trebuchet MS" panose="020B0603020202020204" pitchFamily="34" charset="0"/>
              </a:rPr>
              <a:t>ne prikazuje ravnomerno sve grupe u </a:t>
            </a:r>
            <a:r>
              <a:rPr lang="sr-Latn-RS" sz="2800" dirty="0" smtClean="0">
                <a:latin typeface="Trebuchet MS" panose="020B0603020202020204" pitchFamily="34" charset="0"/>
              </a:rPr>
              <a:t>populaciji.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i="1" dirty="0" smtClean="0">
                <a:latin typeface="Trebuchet MS" panose="020B0603020202020204" pitchFamily="34" charset="0"/>
              </a:rPr>
              <a:t>Primer</a:t>
            </a:r>
            <a:r>
              <a:rPr lang="sr-Latn-RS" sz="2800" i="1" dirty="0">
                <a:latin typeface="Trebuchet MS" panose="020B0603020202020204" pitchFamily="34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</a:rPr>
              <a:t> Lista korisnika online portala uključuje samo digitalno aktivne turiste, ali ne i starije osobe koje ne koriste internet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</a:p>
          <a:p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DUPLIRANJE JEDINICA</a:t>
            </a:r>
            <a:r>
              <a:rPr lang="sr-Latn-RS" sz="28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:</a:t>
            </a:r>
            <a:r>
              <a:rPr lang="sr-Latn-RS" sz="2800" dirty="0" smtClean="0">
                <a:latin typeface="Trebuchet MS" panose="020B0603020202020204" pitchFamily="34" charset="0"/>
              </a:rPr>
              <a:t>Jedna </a:t>
            </a:r>
            <a:r>
              <a:rPr lang="sr-Latn-RS" sz="2800" dirty="0">
                <a:latin typeface="Trebuchet MS" panose="020B0603020202020204" pitchFamily="34" charset="0"/>
              </a:rPr>
              <a:t>osoba može imati više naloga ili kontakata u </a:t>
            </a:r>
            <a:r>
              <a:rPr lang="sr-Latn-RS" sz="2800" dirty="0" smtClean="0">
                <a:latin typeface="Trebuchet MS" panose="020B0603020202020204" pitchFamily="34" charset="0"/>
              </a:rPr>
              <a:t>okviru.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i="1" dirty="0" smtClean="0">
                <a:latin typeface="Trebuchet MS" panose="020B0603020202020204" pitchFamily="34" charset="0"/>
              </a:rPr>
              <a:t>Primer</a:t>
            </a:r>
            <a:r>
              <a:rPr lang="sr-Latn-RS" sz="2800" i="1" dirty="0">
                <a:latin typeface="Trebuchet MS" panose="020B0603020202020204" pitchFamily="34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</a:rPr>
              <a:t> Turista se može nalaziti u bazi više agencija, pa postoji rizik da bude više puta uzorkovan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</a:p>
          <a:p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NELEGITIMNE JEDINICE</a:t>
            </a:r>
            <a:r>
              <a:rPr lang="sr-Latn-RS" sz="2800" dirty="0" smtClean="0">
                <a:latin typeface="Trebuchet MS" panose="020B0603020202020204" pitchFamily="34" charset="0"/>
              </a:rPr>
              <a:t>:U </a:t>
            </a:r>
            <a:r>
              <a:rPr lang="sr-Latn-RS" sz="2800" dirty="0">
                <a:latin typeface="Trebuchet MS" panose="020B0603020202020204" pitchFamily="34" charset="0"/>
              </a:rPr>
              <a:t>okviru mogu završiti oni koji ne pripadaju ciljnoj </a:t>
            </a:r>
            <a:r>
              <a:rPr lang="sr-Latn-RS" sz="2800" dirty="0" smtClean="0">
                <a:latin typeface="Trebuchet MS" panose="020B0603020202020204" pitchFamily="34" charset="0"/>
              </a:rPr>
              <a:t>populaciji.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i="1" dirty="0" smtClean="0">
                <a:latin typeface="Trebuchet MS" panose="020B0603020202020204" pitchFamily="34" charset="0"/>
              </a:rPr>
              <a:t>Primer</a:t>
            </a:r>
            <a:r>
              <a:rPr lang="sr-Latn-RS" sz="2800" i="1" dirty="0">
                <a:latin typeface="Trebuchet MS" panose="020B0603020202020204" pitchFamily="34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</a:rPr>
              <a:t> Telefonski broj koji pripada firmi, a ne domaćinstvu – kada se anketiraju pojedinci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NEDOSTATAK STANDARDIZACIJE</a:t>
            </a:r>
            <a:r>
              <a:rPr lang="sr-Latn-RS" sz="2800" dirty="0" smtClean="0">
                <a:latin typeface="Trebuchet MS" panose="020B0603020202020204" pitchFamily="34" charset="0"/>
              </a:rPr>
              <a:t>:Okviri </a:t>
            </a:r>
            <a:r>
              <a:rPr lang="sr-Latn-RS" sz="2800" dirty="0">
                <a:latin typeface="Trebuchet MS" panose="020B0603020202020204" pitchFamily="34" charset="0"/>
              </a:rPr>
              <a:t>dolaze iz različitih izvora i formata, pa ih je teško </a:t>
            </a:r>
            <a:r>
              <a:rPr lang="sr-Latn-RS" sz="2800" dirty="0" smtClean="0">
                <a:latin typeface="Trebuchet MS" panose="020B0603020202020204" pitchFamily="34" charset="0"/>
              </a:rPr>
              <a:t>objediniti.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i="1" dirty="0" smtClean="0">
                <a:latin typeface="Trebuchet MS" panose="020B0603020202020204" pitchFamily="34" charset="0"/>
              </a:rPr>
              <a:t>Primer</a:t>
            </a:r>
            <a:r>
              <a:rPr lang="sr-Latn-RS" sz="2800" i="1" dirty="0">
                <a:latin typeface="Trebuchet MS" panose="020B0603020202020204" pitchFamily="34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</a:rPr>
              <a:t> Neki podaci su u Excel fajlovima, drugi u softverskim bazama – ne mogu se lako kombinovati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  <a:endParaRPr lang="sr-Latn-R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179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800100"/>
            <a:ext cx="17145000" cy="901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AŽURIRANJE OKVIRA UZORKOVANJA – ZAŠTO JE VAŽNO?</a:t>
            </a:r>
          </a:p>
          <a:p>
            <a:pPr lvl="0"/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Da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bi okvir uzorkovanja bio upotrebljiv, on mora 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biti:</a:t>
            </a:r>
            <a:endParaRPr lang="sr-Latn-RS" sz="32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Potpun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– sadrži sve relevantne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jedinice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Ažuran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– podaci moraju biti tačni i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sveži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Kontaktabilan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–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mora da sadrži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ispravne kontakt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informacije</a:t>
            </a:r>
          </a:p>
          <a:p>
            <a:pPr lvl="0"/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dirty="0">
                <a:latin typeface="Trebuchet MS" panose="020B0603020202020204" pitchFamily="34" charset="0"/>
              </a:rPr>
              <a:t>Primer: fakultet istražuje bivše </a:t>
            </a:r>
            <a:r>
              <a:rPr lang="sr-Latn-RS" sz="3200" b="1" dirty="0" smtClean="0">
                <a:latin typeface="Trebuchet MS" panose="020B0603020202020204" pitchFamily="34" charset="0"/>
              </a:rPr>
              <a:t>studente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Podaci </a:t>
            </a:r>
            <a:r>
              <a:rPr lang="sr-Latn-RS" sz="3200" dirty="0">
                <a:latin typeface="Trebuchet MS" panose="020B0603020202020204" pitchFamily="34" charset="0"/>
              </a:rPr>
              <a:t>iz studentske baze (adresa, telefon, e-mail) često </a:t>
            </a:r>
            <a:r>
              <a:rPr lang="sr-Latn-RS" sz="3200" b="1" dirty="0">
                <a:latin typeface="Trebuchet MS" panose="020B0603020202020204" pitchFamily="34" charset="0"/>
              </a:rPr>
              <a:t>nisu </a:t>
            </a:r>
            <a:r>
              <a:rPr lang="sr-Latn-RS" sz="3200" b="1" dirty="0" smtClean="0">
                <a:latin typeface="Trebuchet MS" panose="020B0603020202020204" pitchFamily="34" charset="0"/>
              </a:rPr>
              <a:t>ažurirani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Od </a:t>
            </a:r>
            <a:r>
              <a:rPr lang="sr-Latn-RS" sz="3200" dirty="0">
                <a:latin typeface="Trebuchet MS" panose="020B0603020202020204" pitchFamily="34" charset="0"/>
              </a:rPr>
              <a:t>upisa do diplomiranja može proći više godina → kontakt podaci </a:t>
            </a:r>
            <a:r>
              <a:rPr lang="sr-Latn-RS" sz="3200" dirty="0" smtClean="0">
                <a:latin typeface="Trebuchet MS" panose="020B0603020202020204" pitchFamily="34" charset="0"/>
              </a:rPr>
              <a:t>zastareli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Rešenje</a:t>
            </a:r>
            <a:r>
              <a:rPr lang="sr-Latn-RS" sz="3200" dirty="0">
                <a:latin typeface="Trebuchet MS" panose="020B0603020202020204" pitchFamily="34" charset="0"/>
              </a:rPr>
              <a:t>: koristiti postojeći kontakt da se ažurira </a:t>
            </a:r>
            <a:r>
              <a:rPr lang="sr-Latn-RS" sz="3200" dirty="0" smtClean="0">
                <a:latin typeface="Trebuchet MS" panose="020B0603020202020204" pitchFamily="34" charset="0"/>
              </a:rPr>
              <a:t>drugi/ </a:t>
            </a: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PROVERA E-MAIL ADRESE:</a:t>
            </a:r>
            <a:br>
              <a:rPr lang="sr-Latn-RS" sz="3200" b="1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➡ </a:t>
            </a:r>
            <a:r>
              <a:rPr lang="sr-Latn-RS" sz="3200" dirty="0">
                <a:latin typeface="Trebuchet MS" panose="020B0603020202020204" pitchFamily="34" charset="0"/>
              </a:rPr>
              <a:t>Slanjem </a:t>
            </a:r>
            <a:r>
              <a:rPr lang="sr-Latn-RS" sz="3200" dirty="0" smtClean="0">
                <a:latin typeface="Trebuchet MS" panose="020B0603020202020204" pitchFamily="34" charset="0"/>
              </a:rPr>
              <a:t>poruke: Ako </a:t>
            </a:r>
            <a:r>
              <a:rPr lang="sr-Latn-RS" sz="3200" dirty="0">
                <a:latin typeface="Trebuchet MS" panose="020B0603020202020204" pitchFamily="34" charset="0"/>
              </a:rPr>
              <a:t>poruka "odbije</a:t>
            </a:r>
            <a:r>
              <a:rPr lang="sr-Latn-RS" sz="3200" dirty="0" smtClean="0">
                <a:latin typeface="Trebuchet MS" panose="020B0603020202020204" pitchFamily="34" charset="0"/>
              </a:rPr>
              <a:t>"</a:t>
            </a:r>
            <a:r>
              <a:rPr lang="sr-Latn-RS" sz="3200" dirty="0"/>
              <a:t> </a:t>
            </a:r>
            <a:r>
              <a:rPr lang="sr-Latn-RS" sz="3200" dirty="0">
                <a:latin typeface="Trebuchet MS" panose="020B0603020202020204" pitchFamily="34" charset="0"/>
              </a:rPr>
              <a:t>(engl. </a:t>
            </a:r>
            <a:r>
              <a:rPr lang="sr-Latn-RS" sz="3200" i="1" dirty="0">
                <a:latin typeface="Trebuchet MS" panose="020B0603020202020204" pitchFamily="34" charset="0"/>
              </a:rPr>
              <a:t>bounce</a:t>
            </a:r>
            <a:r>
              <a:rPr lang="sr-Latn-RS" sz="3200" dirty="0">
                <a:latin typeface="Trebuchet MS" panose="020B0603020202020204" pitchFamily="34" charset="0"/>
              </a:rPr>
              <a:t>)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→ adresa nije </a:t>
            </a:r>
            <a:r>
              <a:rPr lang="sr-Latn-RS" sz="3200" dirty="0" smtClean="0">
                <a:latin typeface="Trebuchet MS" panose="020B0603020202020204" pitchFamily="34" charset="0"/>
              </a:rPr>
              <a:t>validna (</a:t>
            </a:r>
            <a:r>
              <a:rPr lang="sr-Latn-RS" sz="2400" dirty="0" smtClean="0">
                <a:latin typeface="Trebuchet MS" panose="020B0603020202020204" pitchFamily="34" charset="0"/>
              </a:rPr>
              <a:t>Izraz </a:t>
            </a:r>
            <a:r>
              <a:rPr lang="sr-Latn-RS" sz="2400" dirty="0">
                <a:latin typeface="Trebuchet MS" panose="020B0603020202020204" pitchFamily="34" charset="0"/>
              </a:rPr>
              <a:t>„ako poruka 'odbije’“ </a:t>
            </a:r>
            <a:r>
              <a:rPr lang="sr-Latn-RS" sz="2400" dirty="0" smtClean="0">
                <a:latin typeface="Trebuchet MS" panose="020B0603020202020204" pitchFamily="34" charset="0"/>
              </a:rPr>
              <a:t>odnosi </a:t>
            </a:r>
            <a:r>
              <a:rPr lang="sr-Latn-RS" sz="2400" dirty="0">
                <a:latin typeface="Trebuchet MS" panose="020B0603020202020204" pitchFamily="34" charset="0"/>
              </a:rPr>
              <a:t>se na neuspešno dostavljanje e-mail poruke. U slučaju da e-mail ne stigne do predviđenog primaoca, sistem automatski generiše tzv. </a:t>
            </a:r>
            <a:r>
              <a:rPr lang="sr-Latn-RS" sz="2400" i="1" dirty="0">
                <a:latin typeface="Trebuchet MS" panose="020B0603020202020204" pitchFamily="34" charset="0"/>
              </a:rPr>
              <a:t>bounce-back</a:t>
            </a:r>
            <a:r>
              <a:rPr lang="sr-Latn-RS" sz="2400" dirty="0">
                <a:latin typeface="Trebuchet MS" panose="020B0603020202020204" pitchFamily="34" charset="0"/>
              </a:rPr>
              <a:t> poruku, kojom se obaveštava da isporuka nije </a:t>
            </a:r>
            <a:r>
              <a:rPr lang="sr-Latn-RS" sz="2400" dirty="0" smtClean="0">
                <a:latin typeface="Trebuchet MS" panose="020B0603020202020204" pitchFamily="34" charset="0"/>
              </a:rPr>
              <a:t>uspela).</a:t>
            </a:r>
            <a:endParaRPr lang="sr-Latn-RS" sz="2400" dirty="0">
              <a:latin typeface="Trebuchet MS" panose="020B0603020202020204" pitchFamily="34" charset="0"/>
            </a:endParaRPr>
          </a:p>
          <a:p>
            <a:r>
              <a:rPr lang="sr-Latn-RS" sz="3200" dirty="0">
                <a:latin typeface="Trebuchet MS" panose="020B0603020202020204" pitchFamily="34" charset="0"/>
              </a:rPr>
              <a:t>➡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Postoje online alati za automatsku proveru validnosti </a:t>
            </a:r>
            <a:r>
              <a:rPr lang="sr-Latn-RS" sz="3200" dirty="0" smtClean="0">
                <a:latin typeface="Trebuchet MS" panose="020B0603020202020204" pitchFamily="34" charset="0"/>
              </a:rPr>
              <a:t>e-mailova (</a:t>
            </a:r>
            <a:r>
              <a:rPr lang="sr-Latn-RS" sz="2800" dirty="0" smtClean="0"/>
              <a:t>Njihova </a:t>
            </a:r>
            <a:r>
              <a:rPr lang="sr-Latn-RS" sz="2800" dirty="0"/>
              <a:t>funkcija je da, bez slanja stvarne poruke, utvrde da li adresa postoji, da li je tehnički ispravna i da li je dostupna za prijem poruka. Na taj način se može identifikovati koje adrese nisu validne, čime se povećava tačnost kontakt podataka u okviru uzorkovanja.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172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533400" y="723900"/>
            <a:ext cx="17297400" cy="8987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SPECIFIČNOSTI I PROBLEMI PRI AŽURIRANJU (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različitim vrstama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okvira)</a:t>
            </a:r>
            <a:endParaRPr lang="sr-Latn-RS" sz="32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r-Latn-RS" sz="3200" b="1" dirty="0" smtClean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indent="-51435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PROBLEMI ORGANIZACIJE (FIRME, BOLNICE, ŠKOLE...):</a:t>
            </a:r>
            <a:endParaRPr lang="sr-Latn-RS" sz="32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Sadrže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neaktivne članove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(bivši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klijenti/zaposleni)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Favorizuju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velike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subjekte (više lokacija, veći broj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zapisa)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Pitanje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Šta je jedinica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istraživanja?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ORGANIZACIONA DINAMIKA NIJE UVEK PRAĆENA: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gašenje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osnivanje, spajanje firmi...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3.DOGAĐAJI KAO JEDINICE ISTRAŽIVANJA (NPR. PUTOVANJA, BOLESTI):</a:t>
            </a:r>
            <a:endParaRPr lang="sr-Latn-RS" sz="32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Koriste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vremenski okviri 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uzorkovanja</a:t>
            </a:r>
            <a:endParaRPr lang="sr-Latn-RS" sz="32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Npr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svaki posetilac koji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izlazi iz bioskopa u narednih 10 minuta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Uvek razmotriti:</a:t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 je zaista doživeo događaj?</a:t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li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istražujemo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događaj ili osobu koja ga je doživela?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Preporuka: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Okvire uzorkovanja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ažurirati redovno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prema ciljevima istraživanja</a:t>
            </a: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9826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90600" y="723900"/>
            <a:ext cx="16154400" cy="8619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 ZA DISKUSIJU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endParaRPr lang="sr-Latn-RS" sz="3200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Razumevanje </a:t>
            </a:r>
            <a:r>
              <a:rPr lang="sr-Latn-RS" sz="3200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pojmova</a:t>
            </a:r>
            <a:endParaRPr lang="sr-Latn-RS" sz="3200" b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Zašto je važno razlikovati okvir uzorkovanja od same populacije?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Šta se može desiti ako okvir uzorkovanja ne obuhvata sve jedinice populacije?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biste objasnili razliku između “spiska populacije” i “okvira uzorkovanja”?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 li okvir uzorkovanja sadržavati jedinice koje nisu deo populacije? Šta se tada dešava?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endParaRPr lang="sr-Latn-RS" sz="3200" dirty="0" smtClean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 Primena </a:t>
            </a:r>
            <a:r>
              <a:rPr lang="sr-Latn-RS" sz="3200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 praksi</a:t>
            </a:r>
            <a:endParaRPr lang="sr-Latn-RS" sz="3200" b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biste definisali okvir uzorkovanja za istraživanje zadovoljstva gostiju u lokalnim restoranima?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 javno dostupne spiskove biste koristili za istraživanje malih preduzeća u vašem regionu?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biste ažurirali bazu studenata kao okvir uzorkovanja za istraživanje bivših studenata fakulteta?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 podatke biste proverili pre nego što okvir koristite u praksi (npr. tačnost, kontakt informacije)?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4826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4400" y="434917"/>
            <a:ext cx="16306800" cy="9080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MASTAVAK: </a:t>
            </a:r>
            <a:r>
              <a:rPr lang="sr-Latn-RS" altLang="sr-Latn-RS" sz="3200" dirty="0">
                <a:latin typeface="Trebuchet MS" panose="020B0603020202020204" pitchFamily="34" charset="0"/>
              </a:rPr>
              <a:t>➡ </a:t>
            </a:r>
            <a:r>
              <a:rPr lang="sr-Latn-RS" sz="3200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 ZA DISKUSIJU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 Metodološka </a:t>
            </a:r>
            <a:r>
              <a:rPr lang="sr-Latn-RS" sz="3200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preciznost</a:t>
            </a:r>
            <a:endParaRPr lang="sr-Latn-RS" sz="3200" b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ažurnost kontakt informacija utiče na kvalitet realizovanog uzorka?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koji način se tretiraju organizacije sa više fizičkih lokacija u okviru uzorkovanja?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Šta radimo kada okvir uzorkovanja favorizuje određene jedinice (npr. velike firme)?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se bira uzorak kada ne postoji direktan spisak populacije (npr. metodom zonskog biranja)?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IV Aktuelni </a:t>
            </a:r>
            <a:r>
              <a:rPr lang="sr-Latn-RS" sz="3200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kontekst</a:t>
            </a:r>
            <a:endParaRPr lang="sr-Latn-RS" sz="3200" b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koji način digitalizacija (npr. online baze, platforme) utiče na kvalitet okvira uzorkovanja?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Mogu li društveni i ekonomski poremećaji (npr. migracije, pandemije) ugroziti ažurnost okvira? Kako?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se može obezbediti etička upotreba ličnih podataka prilikom kreiranja spiskova za uzorkovanje?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li biste vi pristali da budete deo istraživanja ako niste prethodno obavešteni o obradi svojih podataka? Zašto?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922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7622</TotalTime>
  <Words>2536</Words>
  <Application>Microsoft Office PowerPoint</Application>
  <PresentationFormat>Custom</PresentationFormat>
  <Paragraphs>307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Arial</vt:lpstr>
      <vt:lpstr>Calibri</vt:lpstr>
      <vt:lpstr>Courier New</vt:lpstr>
      <vt:lpstr>Lucida Sans Unicode</vt:lpstr>
      <vt:lpstr>Segoe UI Symbol</vt:lpstr>
      <vt:lpstr>Symbol</vt:lpstr>
      <vt:lpstr>Times New Roman</vt:lpstr>
      <vt:lpstr>Trebuchet MS</vt:lpstr>
      <vt:lpstr>Verdana</vt:lpstr>
      <vt:lpstr>Wingdings</vt:lpstr>
      <vt:lpstr>Office Theme</vt:lpstr>
      <vt:lpstr>OKVIR UZORKOVANJA U ISTRAŽIVANJIMA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Black and White Corporate Geometric Business Plan Business Presentation</dc:title>
  <dc:creator>Teodora Tosic</dc:creator>
  <cp:keywords>DAGUTGA4ku8,BAFr0oLcL60</cp:keywords>
  <cp:lastModifiedBy>Toshiba</cp:lastModifiedBy>
  <cp:revision>87</cp:revision>
  <dcterms:created xsi:type="dcterms:W3CDTF">2024-11-03T20:59:27Z</dcterms:created>
  <dcterms:modified xsi:type="dcterms:W3CDTF">2025-05-07T21:35:54Z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</Properties>
</file>