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6" r:id="rId2"/>
  </p:sldMasterIdLst>
  <p:sldIdLst>
    <p:sldId id="411" r:id="rId3"/>
    <p:sldId id="412" r:id="rId4"/>
    <p:sldId id="356" r:id="rId5"/>
    <p:sldId id="414" r:id="rId6"/>
    <p:sldId id="413" r:id="rId7"/>
    <p:sldId id="415" r:id="rId8"/>
    <p:sldId id="417" r:id="rId9"/>
    <p:sldId id="416" r:id="rId10"/>
    <p:sldId id="361" r:id="rId11"/>
    <p:sldId id="394" r:id="rId12"/>
    <p:sldId id="372" r:id="rId13"/>
    <p:sldId id="369" r:id="rId14"/>
    <p:sldId id="371" r:id="rId15"/>
    <p:sldId id="357" r:id="rId16"/>
    <p:sldId id="379" r:id="rId17"/>
    <p:sldId id="337" r:id="rId18"/>
    <p:sldId id="342" r:id="rId19"/>
    <p:sldId id="418" r:id="rId20"/>
    <p:sldId id="393" r:id="rId21"/>
    <p:sldId id="306" r:id="rId22"/>
    <p:sldId id="424" r:id="rId23"/>
    <p:sldId id="425" r:id="rId24"/>
    <p:sldId id="427" r:id="rId25"/>
    <p:sldId id="426" r:id="rId26"/>
    <p:sldId id="304" r:id="rId27"/>
    <p:sldId id="407" r:id="rId28"/>
    <p:sldId id="408" r:id="rId29"/>
    <p:sldId id="405" r:id="rId30"/>
    <p:sldId id="398" r:id="rId31"/>
    <p:sldId id="399" r:id="rId32"/>
    <p:sldId id="432" r:id="rId33"/>
    <p:sldId id="430" r:id="rId34"/>
    <p:sldId id="400" r:id="rId35"/>
    <p:sldId id="428" r:id="rId36"/>
    <p:sldId id="404" r:id="rId37"/>
    <p:sldId id="409" r:id="rId38"/>
    <p:sldId id="410" r:id="rId39"/>
  </p:sldIdLst>
  <p:sldSz cx="18288000" cy="10287000"/>
  <p:notesSz cx="18288000" cy="10287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426" autoAdjust="0"/>
    <p:restoredTop sz="94660"/>
  </p:normalViewPr>
  <p:slideViewPr>
    <p:cSldViewPr>
      <p:cViewPr varScale="1">
        <p:scale>
          <a:sx n="49" d="100"/>
          <a:sy n="49" d="100"/>
        </p:scale>
        <p:origin x="294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257299" y="2781300"/>
            <a:ext cx="7248525" cy="6477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07413" y="2781300"/>
            <a:ext cx="7248525" cy="6477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5/7/2025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3188304" y="0"/>
            <a:ext cx="5100320" cy="10274300"/>
          </a:xfrm>
          <a:custGeom>
            <a:avLst/>
            <a:gdLst/>
            <a:ahLst/>
            <a:cxnLst/>
            <a:rect l="l" t="t" r="r" b="b"/>
            <a:pathLst>
              <a:path w="5100319" h="10274300">
                <a:moveTo>
                  <a:pt x="5099695" y="10274300"/>
                </a:moveTo>
                <a:lnTo>
                  <a:pt x="2285966" y="10274300"/>
                </a:lnTo>
                <a:lnTo>
                  <a:pt x="2247545" y="10147300"/>
                </a:lnTo>
                <a:lnTo>
                  <a:pt x="2133859" y="10147300"/>
                </a:lnTo>
                <a:lnTo>
                  <a:pt x="2096496" y="10020300"/>
                </a:lnTo>
                <a:lnTo>
                  <a:pt x="2022578" y="10020300"/>
                </a:lnTo>
                <a:lnTo>
                  <a:pt x="1986027" y="9893300"/>
                </a:lnTo>
                <a:lnTo>
                  <a:pt x="1878024" y="9893300"/>
                </a:lnTo>
                <a:lnTo>
                  <a:pt x="1842579" y="9766300"/>
                </a:lnTo>
                <a:lnTo>
                  <a:pt x="1772534" y="9766300"/>
                </a:lnTo>
                <a:lnTo>
                  <a:pt x="1737937" y="9639300"/>
                </a:lnTo>
                <a:lnTo>
                  <a:pt x="1635868" y="9639300"/>
                </a:lnTo>
                <a:lnTo>
                  <a:pt x="1602426" y="9512300"/>
                </a:lnTo>
                <a:lnTo>
                  <a:pt x="1536420" y="9512300"/>
                </a:lnTo>
                <a:lnTo>
                  <a:pt x="1503861" y="9385300"/>
                </a:lnTo>
                <a:lnTo>
                  <a:pt x="1439639" y="9385300"/>
                </a:lnTo>
                <a:lnTo>
                  <a:pt x="1407979" y="9258300"/>
                </a:lnTo>
                <a:lnTo>
                  <a:pt x="1345570" y="9258300"/>
                </a:lnTo>
                <a:lnTo>
                  <a:pt x="1314825" y="9131300"/>
                </a:lnTo>
                <a:lnTo>
                  <a:pt x="1254261" y="9131300"/>
                </a:lnTo>
                <a:lnTo>
                  <a:pt x="1224446" y="9004300"/>
                </a:lnTo>
                <a:lnTo>
                  <a:pt x="1165757" y="9004300"/>
                </a:lnTo>
                <a:lnTo>
                  <a:pt x="1136887" y="8877300"/>
                </a:lnTo>
                <a:lnTo>
                  <a:pt x="1080105" y="8877300"/>
                </a:lnTo>
                <a:lnTo>
                  <a:pt x="1052196" y="8750300"/>
                </a:lnTo>
                <a:lnTo>
                  <a:pt x="997351" y="8750300"/>
                </a:lnTo>
                <a:lnTo>
                  <a:pt x="970418" y="8623300"/>
                </a:lnTo>
                <a:lnTo>
                  <a:pt x="917541" y="8623300"/>
                </a:lnTo>
                <a:lnTo>
                  <a:pt x="891600" y="8496300"/>
                </a:lnTo>
                <a:lnTo>
                  <a:pt x="840721" y="8496300"/>
                </a:lnTo>
                <a:lnTo>
                  <a:pt x="815787" y="8369300"/>
                </a:lnTo>
                <a:lnTo>
                  <a:pt x="766938" y="8369300"/>
                </a:lnTo>
                <a:lnTo>
                  <a:pt x="743027" y="8242300"/>
                </a:lnTo>
                <a:lnTo>
                  <a:pt x="719459" y="8242300"/>
                </a:lnTo>
                <a:lnTo>
                  <a:pt x="696238" y="8115300"/>
                </a:lnTo>
                <a:lnTo>
                  <a:pt x="650840" y="8115300"/>
                </a:lnTo>
                <a:lnTo>
                  <a:pt x="628667" y="7988300"/>
                </a:lnTo>
                <a:lnTo>
                  <a:pt x="585381" y="7988300"/>
                </a:lnTo>
                <a:lnTo>
                  <a:pt x="564272" y="7861300"/>
                </a:lnTo>
                <a:lnTo>
                  <a:pt x="543521" y="7861300"/>
                </a:lnTo>
                <a:lnTo>
                  <a:pt x="523129" y="7734300"/>
                </a:lnTo>
                <a:lnTo>
                  <a:pt x="483431" y="7734300"/>
                </a:lnTo>
                <a:lnTo>
                  <a:pt x="464129" y="7607300"/>
                </a:lnTo>
                <a:lnTo>
                  <a:pt x="426625" y="7607300"/>
                </a:lnTo>
                <a:lnTo>
                  <a:pt x="408428" y="7480300"/>
                </a:lnTo>
                <a:lnTo>
                  <a:pt x="390602" y="7480300"/>
                </a:lnTo>
                <a:lnTo>
                  <a:pt x="373149" y="7353300"/>
                </a:lnTo>
                <a:lnTo>
                  <a:pt x="339371" y="7353300"/>
                </a:lnTo>
                <a:lnTo>
                  <a:pt x="323049" y="7226300"/>
                </a:lnTo>
                <a:lnTo>
                  <a:pt x="307107" y="7226300"/>
                </a:lnTo>
                <a:lnTo>
                  <a:pt x="291547" y="7099300"/>
                </a:lnTo>
                <a:lnTo>
                  <a:pt x="261580" y="7099300"/>
                </a:lnTo>
                <a:lnTo>
                  <a:pt x="247176" y="6972300"/>
                </a:lnTo>
                <a:lnTo>
                  <a:pt x="233161" y="6972300"/>
                </a:lnTo>
                <a:lnTo>
                  <a:pt x="219536" y="6845300"/>
                </a:lnTo>
                <a:lnTo>
                  <a:pt x="193466" y="6845300"/>
                </a:lnTo>
                <a:lnTo>
                  <a:pt x="181023" y="6718300"/>
                </a:lnTo>
                <a:lnTo>
                  <a:pt x="168978" y="6718300"/>
                </a:lnTo>
                <a:lnTo>
                  <a:pt x="157332" y="6591300"/>
                </a:lnTo>
                <a:lnTo>
                  <a:pt x="135243" y="6591300"/>
                </a:lnTo>
                <a:lnTo>
                  <a:pt x="124805" y="6464300"/>
                </a:lnTo>
                <a:lnTo>
                  <a:pt x="114772" y="6464300"/>
                </a:lnTo>
                <a:lnTo>
                  <a:pt x="105147" y="6337300"/>
                </a:lnTo>
                <a:lnTo>
                  <a:pt x="87127" y="6337300"/>
                </a:lnTo>
                <a:lnTo>
                  <a:pt x="78735" y="6210300"/>
                </a:lnTo>
                <a:lnTo>
                  <a:pt x="70757" y="6210300"/>
                </a:lnTo>
                <a:lnTo>
                  <a:pt x="63196" y="6083300"/>
                </a:lnTo>
                <a:lnTo>
                  <a:pt x="56053" y="6083300"/>
                </a:lnTo>
                <a:lnTo>
                  <a:pt x="49330" y="5956300"/>
                </a:lnTo>
                <a:lnTo>
                  <a:pt x="37148" y="5956300"/>
                </a:lnTo>
                <a:lnTo>
                  <a:pt x="31694" y="5829300"/>
                </a:lnTo>
                <a:lnTo>
                  <a:pt x="26666" y="5829300"/>
                </a:lnTo>
                <a:lnTo>
                  <a:pt x="22067" y="5702300"/>
                </a:lnTo>
                <a:lnTo>
                  <a:pt x="14159" y="5702300"/>
                </a:lnTo>
                <a:lnTo>
                  <a:pt x="10854" y="5575300"/>
                </a:lnTo>
                <a:lnTo>
                  <a:pt x="7985" y="5575300"/>
                </a:lnTo>
                <a:lnTo>
                  <a:pt x="5552" y="5448300"/>
                </a:lnTo>
                <a:lnTo>
                  <a:pt x="3558" y="5448300"/>
                </a:lnTo>
                <a:lnTo>
                  <a:pt x="2004" y="5321300"/>
                </a:lnTo>
                <a:lnTo>
                  <a:pt x="223" y="5321300"/>
                </a:lnTo>
                <a:lnTo>
                  <a:pt x="0" y="5194300"/>
                </a:lnTo>
                <a:lnTo>
                  <a:pt x="223" y="5194300"/>
                </a:lnTo>
                <a:lnTo>
                  <a:pt x="891" y="5067300"/>
                </a:lnTo>
                <a:lnTo>
                  <a:pt x="2004" y="5067300"/>
                </a:lnTo>
                <a:lnTo>
                  <a:pt x="3558" y="4940300"/>
                </a:lnTo>
                <a:lnTo>
                  <a:pt x="5552" y="4940300"/>
                </a:lnTo>
                <a:lnTo>
                  <a:pt x="7985" y="4813300"/>
                </a:lnTo>
                <a:lnTo>
                  <a:pt x="14159" y="4813300"/>
                </a:lnTo>
                <a:lnTo>
                  <a:pt x="17897" y="4686300"/>
                </a:lnTo>
                <a:lnTo>
                  <a:pt x="22067" y="4686300"/>
                </a:lnTo>
                <a:lnTo>
                  <a:pt x="26666" y="4559300"/>
                </a:lnTo>
                <a:lnTo>
                  <a:pt x="37148" y="4559300"/>
                </a:lnTo>
                <a:lnTo>
                  <a:pt x="43028" y="4432300"/>
                </a:lnTo>
                <a:lnTo>
                  <a:pt x="49330" y="4432300"/>
                </a:lnTo>
                <a:lnTo>
                  <a:pt x="56053" y="4305300"/>
                </a:lnTo>
                <a:lnTo>
                  <a:pt x="63196" y="4305300"/>
                </a:lnTo>
                <a:lnTo>
                  <a:pt x="70757" y="4178300"/>
                </a:lnTo>
                <a:lnTo>
                  <a:pt x="87127" y="4178300"/>
                </a:lnTo>
                <a:lnTo>
                  <a:pt x="95931" y="4051300"/>
                </a:lnTo>
                <a:lnTo>
                  <a:pt x="105147" y="4051300"/>
                </a:lnTo>
                <a:lnTo>
                  <a:pt x="114772" y="3924300"/>
                </a:lnTo>
                <a:lnTo>
                  <a:pt x="135243" y="3924300"/>
                </a:lnTo>
                <a:lnTo>
                  <a:pt x="146086" y="3797300"/>
                </a:lnTo>
                <a:lnTo>
                  <a:pt x="157332" y="3797300"/>
                </a:lnTo>
                <a:lnTo>
                  <a:pt x="168978" y="3670300"/>
                </a:lnTo>
                <a:lnTo>
                  <a:pt x="181023" y="3670300"/>
                </a:lnTo>
                <a:lnTo>
                  <a:pt x="193466" y="3543300"/>
                </a:lnTo>
                <a:lnTo>
                  <a:pt x="219536" y="3543300"/>
                </a:lnTo>
                <a:lnTo>
                  <a:pt x="233161" y="3416300"/>
                </a:lnTo>
                <a:lnTo>
                  <a:pt x="247176" y="3416300"/>
                </a:lnTo>
                <a:lnTo>
                  <a:pt x="261580" y="3289300"/>
                </a:lnTo>
                <a:lnTo>
                  <a:pt x="291547" y="3289300"/>
                </a:lnTo>
                <a:lnTo>
                  <a:pt x="307107" y="3162300"/>
                </a:lnTo>
                <a:lnTo>
                  <a:pt x="339371" y="3162300"/>
                </a:lnTo>
                <a:lnTo>
                  <a:pt x="356072" y="3035300"/>
                </a:lnTo>
                <a:lnTo>
                  <a:pt x="373149" y="3035300"/>
                </a:lnTo>
                <a:lnTo>
                  <a:pt x="390602" y="2908300"/>
                </a:lnTo>
                <a:lnTo>
                  <a:pt x="426625" y="2908300"/>
                </a:lnTo>
                <a:lnTo>
                  <a:pt x="445193" y="2781300"/>
                </a:lnTo>
                <a:lnTo>
                  <a:pt x="464129" y="2781300"/>
                </a:lnTo>
                <a:lnTo>
                  <a:pt x="483431" y="2654300"/>
                </a:lnTo>
                <a:lnTo>
                  <a:pt x="523129" y="2654300"/>
                </a:lnTo>
                <a:lnTo>
                  <a:pt x="543521" y="2527300"/>
                </a:lnTo>
                <a:lnTo>
                  <a:pt x="585381" y="2527300"/>
                </a:lnTo>
                <a:lnTo>
                  <a:pt x="606847" y="2400300"/>
                </a:lnTo>
                <a:lnTo>
                  <a:pt x="628667" y="2400300"/>
                </a:lnTo>
                <a:lnTo>
                  <a:pt x="650840" y="2273300"/>
                </a:lnTo>
                <a:lnTo>
                  <a:pt x="696238" y="2273300"/>
                </a:lnTo>
                <a:lnTo>
                  <a:pt x="719459" y="2146300"/>
                </a:lnTo>
                <a:lnTo>
                  <a:pt x="766938" y="2146300"/>
                </a:lnTo>
                <a:lnTo>
                  <a:pt x="791192" y="2019300"/>
                </a:lnTo>
                <a:lnTo>
                  <a:pt x="840721" y="2019300"/>
                </a:lnTo>
                <a:lnTo>
                  <a:pt x="865992" y="1892300"/>
                </a:lnTo>
                <a:lnTo>
                  <a:pt x="917541" y="1892300"/>
                </a:lnTo>
                <a:lnTo>
                  <a:pt x="943814" y="1765300"/>
                </a:lnTo>
                <a:lnTo>
                  <a:pt x="970418" y="1765300"/>
                </a:lnTo>
                <a:lnTo>
                  <a:pt x="997351" y="1638300"/>
                </a:lnTo>
                <a:lnTo>
                  <a:pt x="1052196" y="1638300"/>
                </a:lnTo>
                <a:lnTo>
                  <a:pt x="1080105" y="1511300"/>
                </a:lnTo>
                <a:lnTo>
                  <a:pt x="1136887" y="1511300"/>
                </a:lnTo>
                <a:lnTo>
                  <a:pt x="1165757" y="1384300"/>
                </a:lnTo>
                <a:lnTo>
                  <a:pt x="1224446" y="1384300"/>
                </a:lnTo>
                <a:lnTo>
                  <a:pt x="1254261" y="1257300"/>
                </a:lnTo>
                <a:lnTo>
                  <a:pt x="1314825" y="1257300"/>
                </a:lnTo>
                <a:lnTo>
                  <a:pt x="1345570" y="1130300"/>
                </a:lnTo>
                <a:lnTo>
                  <a:pt x="1439639" y="1130300"/>
                </a:lnTo>
                <a:lnTo>
                  <a:pt x="1471600" y="1003300"/>
                </a:lnTo>
                <a:lnTo>
                  <a:pt x="1536420" y="1003300"/>
                </a:lnTo>
                <a:lnTo>
                  <a:pt x="1569276" y="876300"/>
                </a:lnTo>
                <a:lnTo>
                  <a:pt x="1635868" y="876300"/>
                </a:lnTo>
                <a:lnTo>
                  <a:pt x="1669602" y="749300"/>
                </a:lnTo>
                <a:lnTo>
                  <a:pt x="1737937" y="749300"/>
                </a:lnTo>
                <a:lnTo>
                  <a:pt x="1772534" y="622300"/>
                </a:lnTo>
                <a:lnTo>
                  <a:pt x="1878024" y="622300"/>
                </a:lnTo>
                <a:lnTo>
                  <a:pt x="1913748" y="495300"/>
                </a:lnTo>
                <a:lnTo>
                  <a:pt x="1986027" y="495300"/>
                </a:lnTo>
                <a:lnTo>
                  <a:pt x="2022578" y="368300"/>
                </a:lnTo>
                <a:lnTo>
                  <a:pt x="2133859" y="368300"/>
                </a:lnTo>
                <a:lnTo>
                  <a:pt x="2171489" y="241300"/>
                </a:lnTo>
                <a:lnTo>
                  <a:pt x="2285966" y="241300"/>
                </a:lnTo>
                <a:lnTo>
                  <a:pt x="2324648" y="114300"/>
                </a:lnTo>
                <a:lnTo>
                  <a:pt x="2442238" y="114300"/>
                </a:lnTo>
                <a:lnTo>
                  <a:pt x="2478619" y="0"/>
                </a:lnTo>
                <a:lnTo>
                  <a:pt x="5099695" y="0"/>
                </a:lnTo>
                <a:lnTo>
                  <a:pt x="5099695" y="10274300"/>
                </a:lnTo>
                <a:close/>
              </a:path>
            </a:pathLst>
          </a:custGeom>
          <a:solidFill>
            <a:srgbClr val="48B18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0450004" y="0"/>
            <a:ext cx="7838440" cy="8974455"/>
          </a:xfrm>
          <a:custGeom>
            <a:avLst/>
            <a:gdLst/>
            <a:ahLst/>
            <a:cxnLst/>
            <a:rect l="l" t="t" r="r" b="b"/>
            <a:pathLst>
              <a:path w="7838440" h="8974455">
                <a:moveTo>
                  <a:pt x="7837995" y="3035"/>
                </a:moveTo>
                <a:lnTo>
                  <a:pt x="3414992" y="3035"/>
                </a:lnTo>
                <a:lnTo>
                  <a:pt x="3417163" y="0"/>
                </a:lnTo>
                <a:lnTo>
                  <a:pt x="3274695" y="2921"/>
                </a:lnTo>
                <a:lnTo>
                  <a:pt x="459066" y="3951351"/>
                </a:lnTo>
                <a:lnTo>
                  <a:pt x="437375" y="4003649"/>
                </a:lnTo>
                <a:lnTo>
                  <a:pt x="421894" y="4047236"/>
                </a:lnTo>
                <a:lnTo>
                  <a:pt x="370903" y="4118737"/>
                </a:lnTo>
                <a:lnTo>
                  <a:pt x="350062" y="4169829"/>
                </a:lnTo>
                <a:lnTo>
                  <a:pt x="335457" y="4212196"/>
                </a:lnTo>
                <a:lnTo>
                  <a:pt x="310718" y="4246892"/>
                </a:lnTo>
                <a:lnTo>
                  <a:pt x="290525" y="4297070"/>
                </a:lnTo>
                <a:lnTo>
                  <a:pt x="276555" y="4338536"/>
                </a:lnTo>
                <a:lnTo>
                  <a:pt x="252463" y="4372318"/>
                </a:lnTo>
                <a:lnTo>
                  <a:pt x="232918" y="4421594"/>
                </a:lnTo>
                <a:lnTo>
                  <a:pt x="219595" y="4462157"/>
                </a:lnTo>
                <a:lnTo>
                  <a:pt x="200482" y="4510837"/>
                </a:lnTo>
                <a:lnTo>
                  <a:pt x="174891" y="4590466"/>
                </a:lnTo>
                <a:lnTo>
                  <a:pt x="156425" y="4638243"/>
                </a:lnTo>
                <a:lnTo>
                  <a:pt x="144157" y="4677321"/>
                </a:lnTo>
                <a:lnTo>
                  <a:pt x="136448" y="4731880"/>
                </a:lnTo>
                <a:lnTo>
                  <a:pt x="124612" y="4770361"/>
                </a:lnTo>
                <a:lnTo>
                  <a:pt x="106972" y="4816957"/>
                </a:lnTo>
                <a:lnTo>
                  <a:pt x="95554" y="4854841"/>
                </a:lnTo>
                <a:lnTo>
                  <a:pt x="88684" y="4908220"/>
                </a:lnTo>
                <a:lnTo>
                  <a:pt x="77685" y="4945519"/>
                </a:lnTo>
                <a:lnTo>
                  <a:pt x="71234" y="4998313"/>
                </a:lnTo>
                <a:lnTo>
                  <a:pt x="60655" y="5035029"/>
                </a:lnTo>
                <a:lnTo>
                  <a:pt x="54622" y="5087239"/>
                </a:lnTo>
                <a:lnTo>
                  <a:pt x="44462" y="5123358"/>
                </a:lnTo>
                <a:lnTo>
                  <a:pt x="38849" y="5174983"/>
                </a:lnTo>
                <a:lnTo>
                  <a:pt x="29095" y="5210530"/>
                </a:lnTo>
                <a:lnTo>
                  <a:pt x="23888" y="5261572"/>
                </a:lnTo>
                <a:lnTo>
                  <a:pt x="24904" y="5303913"/>
                </a:lnTo>
                <a:lnTo>
                  <a:pt x="20116" y="5354371"/>
                </a:lnTo>
                <a:lnTo>
                  <a:pt x="11188" y="5388749"/>
                </a:lnTo>
                <a:lnTo>
                  <a:pt x="6819" y="5438648"/>
                </a:lnTo>
                <a:lnTo>
                  <a:pt x="8648" y="5479821"/>
                </a:lnTo>
                <a:lnTo>
                  <a:pt x="914" y="5578157"/>
                </a:lnTo>
                <a:lnTo>
                  <a:pt x="3365" y="5618480"/>
                </a:lnTo>
                <a:lnTo>
                  <a:pt x="0" y="5666930"/>
                </a:lnTo>
                <a:lnTo>
                  <a:pt x="2857" y="5706681"/>
                </a:lnTo>
                <a:lnTo>
                  <a:pt x="10248" y="5761926"/>
                </a:lnTo>
                <a:lnTo>
                  <a:pt x="10972" y="5848426"/>
                </a:lnTo>
                <a:lnTo>
                  <a:pt x="14630" y="5887034"/>
                </a:lnTo>
                <a:lnTo>
                  <a:pt x="12496" y="5933783"/>
                </a:lnTo>
                <a:lnTo>
                  <a:pt x="16560" y="5971832"/>
                </a:lnTo>
                <a:lnTo>
                  <a:pt x="25158" y="6025388"/>
                </a:lnTo>
                <a:lnTo>
                  <a:pt x="29629" y="6062865"/>
                </a:lnTo>
                <a:lnTo>
                  <a:pt x="38633" y="6115863"/>
                </a:lnTo>
                <a:lnTo>
                  <a:pt x="43497" y="6152781"/>
                </a:lnTo>
                <a:lnTo>
                  <a:pt x="52908" y="6205220"/>
                </a:lnTo>
                <a:lnTo>
                  <a:pt x="58166" y="6241580"/>
                </a:lnTo>
                <a:lnTo>
                  <a:pt x="67970" y="6293459"/>
                </a:lnTo>
                <a:lnTo>
                  <a:pt x="73634" y="6329261"/>
                </a:lnTo>
                <a:lnTo>
                  <a:pt x="83832" y="6380581"/>
                </a:lnTo>
                <a:lnTo>
                  <a:pt x="89890" y="6415837"/>
                </a:lnTo>
                <a:lnTo>
                  <a:pt x="100482" y="6466599"/>
                </a:lnTo>
                <a:lnTo>
                  <a:pt x="117284" y="6508674"/>
                </a:lnTo>
                <a:lnTo>
                  <a:pt x="123926" y="6543091"/>
                </a:lnTo>
                <a:lnTo>
                  <a:pt x="135115" y="6593040"/>
                </a:lnTo>
                <a:lnTo>
                  <a:pt x="152501" y="6634277"/>
                </a:lnTo>
                <a:lnTo>
                  <a:pt x="164071" y="6683667"/>
                </a:lnTo>
                <a:lnTo>
                  <a:pt x="181838" y="6724370"/>
                </a:lnTo>
                <a:lnTo>
                  <a:pt x="199809" y="6764795"/>
                </a:lnTo>
                <a:lnTo>
                  <a:pt x="211963" y="6813372"/>
                </a:lnTo>
                <a:lnTo>
                  <a:pt x="230327" y="6853250"/>
                </a:lnTo>
                <a:lnTo>
                  <a:pt x="238531" y="6885483"/>
                </a:lnTo>
                <a:lnTo>
                  <a:pt x="261607" y="6940613"/>
                </a:lnTo>
                <a:lnTo>
                  <a:pt x="280543" y="6979679"/>
                </a:lnTo>
                <a:lnTo>
                  <a:pt x="299681" y="7018477"/>
                </a:lnTo>
                <a:lnTo>
                  <a:pt x="318998" y="7057009"/>
                </a:lnTo>
                <a:lnTo>
                  <a:pt x="338505" y="7095274"/>
                </a:lnTo>
                <a:lnTo>
                  <a:pt x="352209" y="7141680"/>
                </a:lnTo>
                <a:lnTo>
                  <a:pt x="372110" y="7179399"/>
                </a:lnTo>
                <a:lnTo>
                  <a:pt x="392188" y="7216851"/>
                </a:lnTo>
                <a:lnTo>
                  <a:pt x="412470" y="7254049"/>
                </a:lnTo>
                <a:lnTo>
                  <a:pt x="443268" y="7298347"/>
                </a:lnTo>
                <a:lnTo>
                  <a:pt x="463931" y="7334999"/>
                </a:lnTo>
                <a:lnTo>
                  <a:pt x="484771" y="7371385"/>
                </a:lnTo>
                <a:lnTo>
                  <a:pt x="510146" y="7423302"/>
                </a:lnTo>
                <a:lnTo>
                  <a:pt x="531368" y="7459167"/>
                </a:lnTo>
                <a:lnTo>
                  <a:pt x="552767" y="7494765"/>
                </a:lnTo>
                <a:lnTo>
                  <a:pt x="584708" y="7537475"/>
                </a:lnTo>
                <a:lnTo>
                  <a:pt x="612495" y="7564133"/>
                </a:lnTo>
                <a:lnTo>
                  <a:pt x="634466" y="7598943"/>
                </a:lnTo>
                <a:lnTo>
                  <a:pt x="666965" y="7640866"/>
                </a:lnTo>
                <a:lnTo>
                  <a:pt x="689317" y="7675143"/>
                </a:lnTo>
                <a:lnTo>
                  <a:pt x="722185" y="7716545"/>
                </a:lnTo>
                <a:lnTo>
                  <a:pt x="744905" y="7750315"/>
                </a:lnTo>
                <a:lnTo>
                  <a:pt x="778141" y="7791196"/>
                </a:lnTo>
                <a:lnTo>
                  <a:pt x="807237" y="7816024"/>
                </a:lnTo>
                <a:lnTo>
                  <a:pt x="840841" y="7856385"/>
                </a:lnTo>
                <a:lnTo>
                  <a:pt x="864298" y="7889113"/>
                </a:lnTo>
                <a:lnTo>
                  <a:pt x="898283" y="7928953"/>
                </a:lnTo>
                <a:lnTo>
                  <a:pt x="928103" y="7952753"/>
                </a:lnTo>
                <a:lnTo>
                  <a:pt x="962456" y="7992084"/>
                </a:lnTo>
                <a:lnTo>
                  <a:pt x="996975" y="8031162"/>
                </a:lnTo>
                <a:lnTo>
                  <a:pt x="1027353" y="8054187"/>
                </a:lnTo>
                <a:lnTo>
                  <a:pt x="1062240" y="8092757"/>
                </a:lnTo>
                <a:lnTo>
                  <a:pt x="1103325" y="8122653"/>
                </a:lnTo>
                <a:lnTo>
                  <a:pt x="1138580" y="8160702"/>
                </a:lnTo>
                <a:lnTo>
                  <a:pt x="1169682" y="8182711"/>
                </a:lnTo>
                <a:lnTo>
                  <a:pt x="1211300" y="8211845"/>
                </a:lnTo>
                <a:lnTo>
                  <a:pt x="1237742" y="8240382"/>
                </a:lnTo>
                <a:lnTo>
                  <a:pt x="1299794" y="8284616"/>
                </a:lnTo>
                <a:lnTo>
                  <a:pt x="1320888" y="8298777"/>
                </a:lnTo>
                <a:lnTo>
                  <a:pt x="1320469" y="8299374"/>
                </a:lnTo>
                <a:lnTo>
                  <a:pt x="1496250" y="8424723"/>
                </a:lnTo>
                <a:lnTo>
                  <a:pt x="1560525" y="8465833"/>
                </a:lnTo>
                <a:lnTo>
                  <a:pt x="1765922" y="8593391"/>
                </a:lnTo>
                <a:lnTo>
                  <a:pt x="1804962" y="8604275"/>
                </a:lnTo>
                <a:lnTo>
                  <a:pt x="1891919" y="8657323"/>
                </a:lnTo>
                <a:lnTo>
                  <a:pt x="1931162" y="8667928"/>
                </a:lnTo>
                <a:lnTo>
                  <a:pt x="1974799" y="8694217"/>
                </a:lnTo>
                <a:lnTo>
                  <a:pt x="2014156" y="8704643"/>
                </a:lnTo>
                <a:lnTo>
                  <a:pt x="2057920" y="8730780"/>
                </a:lnTo>
                <a:lnTo>
                  <a:pt x="2147265" y="8758593"/>
                </a:lnTo>
                <a:lnTo>
                  <a:pt x="2191194" y="8784501"/>
                </a:lnTo>
                <a:lnTo>
                  <a:pt x="2620454" y="8904376"/>
                </a:lnTo>
                <a:lnTo>
                  <a:pt x="2666466" y="8905469"/>
                </a:lnTo>
                <a:lnTo>
                  <a:pt x="2756916" y="8931758"/>
                </a:lnTo>
                <a:lnTo>
                  <a:pt x="3267710" y="8932481"/>
                </a:lnTo>
                <a:lnTo>
                  <a:pt x="2896628" y="8932697"/>
                </a:lnTo>
                <a:lnTo>
                  <a:pt x="2803004" y="8932748"/>
                </a:lnTo>
                <a:lnTo>
                  <a:pt x="2853448" y="8949499"/>
                </a:lnTo>
                <a:lnTo>
                  <a:pt x="2908185" y="8949347"/>
                </a:lnTo>
                <a:lnTo>
                  <a:pt x="2939707" y="8959774"/>
                </a:lnTo>
                <a:lnTo>
                  <a:pt x="3427311" y="8960193"/>
                </a:lnTo>
                <a:lnTo>
                  <a:pt x="3032023" y="8961564"/>
                </a:lnTo>
                <a:lnTo>
                  <a:pt x="3072193" y="8970861"/>
                </a:lnTo>
                <a:lnTo>
                  <a:pt x="3615753" y="8974188"/>
                </a:lnTo>
                <a:lnTo>
                  <a:pt x="3654691" y="8960396"/>
                </a:lnTo>
                <a:lnTo>
                  <a:pt x="3703561" y="8960434"/>
                </a:lnTo>
                <a:lnTo>
                  <a:pt x="3741712" y="8946959"/>
                </a:lnTo>
                <a:lnTo>
                  <a:pt x="3791254" y="8946820"/>
                </a:lnTo>
                <a:lnTo>
                  <a:pt x="3829710" y="8933294"/>
                </a:lnTo>
                <a:lnTo>
                  <a:pt x="3878846" y="8933370"/>
                </a:lnTo>
                <a:lnTo>
                  <a:pt x="3920426" y="8918804"/>
                </a:lnTo>
                <a:lnTo>
                  <a:pt x="3966299" y="8920099"/>
                </a:lnTo>
                <a:lnTo>
                  <a:pt x="4101020" y="8884285"/>
                </a:lnTo>
                <a:lnTo>
                  <a:pt x="4146740" y="8885796"/>
                </a:lnTo>
                <a:lnTo>
                  <a:pt x="4188066" y="8871585"/>
                </a:lnTo>
                <a:lnTo>
                  <a:pt x="3909149" y="8871941"/>
                </a:lnTo>
                <a:lnTo>
                  <a:pt x="3915626" y="8870086"/>
                </a:lnTo>
                <a:lnTo>
                  <a:pt x="4188066" y="8871585"/>
                </a:lnTo>
                <a:lnTo>
                  <a:pt x="4404284" y="8808999"/>
                </a:lnTo>
                <a:lnTo>
                  <a:pt x="4440948" y="8779446"/>
                </a:lnTo>
                <a:lnTo>
                  <a:pt x="4573930" y="8746096"/>
                </a:lnTo>
                <a:lnTo>
                  <a:pt x="4610341" y="8716912"/>
                </a:lnTo>
                <a:lnTo>
                  <a:pt x="4651006" y="8703615"/>
                </a:lnTo>
                <a:lnTo>
                  <a:pt x="4697615" y="8682012"/>
                </a:lnTo>
                <a:lnTo>
                  <a:pt x="4738141" y="8668931"/>
                </a:lnTo>
                <a:lnTo>
                  <a:pt x="4774260" y="8640153"/>
                </a:lnTo>
                <a:lnTo>
                  <a:pt x="4814621" y="8627300"/>
                </a:lnTo>
                <a:lnTo>
                  <a:pt x="4860925" y="8606130"/>
                </a:lnTo>
                <a:lnTo>
                  <a:pt x="4901120" y="8593493"/>
                </a:lnTo>
                <a:lnTo>
                  <a:pt x="5018544" y="8516328"/>
                </a:lnTo>
                <a:lnTo>
                  <a:pt x="5058397" y="8504199"/>
                </a:lnTo>
                <a:lnTo>
                  <a:pt x="5174691" y="8428609"/>
                </a:lnTo>
                <a:lnTo>
                  <a:pt x="5279733" y="8346922"/>
                </a:lnTo>
                <a:lnTo>
                  <a:pt x="5324881" y="8327364"/>
                </a:lnTo>
                <a:lnTo>
                  <a:pt x="5355234" y="8284794"/>
                </a:lnTo>
                <a:lnTo>
                  <a:pt x="5424284" y="8231721"/>
                </a:lnTo>
                <a:lnTo>
                  <a:pt x="5468963" y="8212798"/>
                </a:lnTo>
                <a:lnTo>
                  <a:pt x="5498858" y="8170875"/>
                </a:lnTo>
                <a:lnTo>
                  <a:pt x="5532971" y="8144916"/>
                </a:lnTo>
                <a:lnTo>
                  <a:pt x="5572963" y="8110715"/>
                </a:lnTo>
                <a:lnTo>
                  <a:pt x="5606821" y="8085099"/>
                </a:lnTo>
                <a:lnTo>
                  <a:pt x="5636222" y="8043875"/>
                </a:lnTo>
                <a:lnTo>
                  <a:pt x="5669826" y="8018627"/>
                </a:lnTo>
                <a:lnTo>
                  <a:pt x="5698960" y="7977772"/>
                </a:lnTo>
                <a:lnTo>
                  <a:pt x="5732297" y="7952892"/>
                </a:lnTo>
                <a:lnTo>
                  <a:pt x="5771502" y="7919796"/>
                </a:lnTo>
                <a:lnTo>
                  <a:pt x="5828817" y="7839418"/>
                </a:lnTo>
                <a:lnTo>
                  <a:pt x="5861596" y="7815326"/>
                </a:lnTo>
                <a:lnTo>
                  <a:pt x="7828000" y="5057787"/>
                </a:lnTo>
                <a:lnTo>
                  <a:pt x="7829512" y="4979492"/>
                </a:lnTo>
                <a:lnTo>
                  <a:pt x="7837995" y="4967592"/>
                </a:lnTo>
                <a:lnTo>
                  <a:pt x="7837995" y="3035"/>
                </a:lnTo>
                <a:close/>
              </a:path>
            </a:pathLst>
          </a:custGeom>
          <a:solidFill>
            <a:srgbClr val="F1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207104" y="2945917"/>
            <a:ext cx="5246369" cy="52450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5/7/2025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5/7/2025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5/7/2025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65343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5/7/2025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32365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257299" y="2781300"/>
            <a:ext cx="7248525" cy="6477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07413" y="2781300"/>
            <a:ext cx="7248525" cy="6477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5/7/2025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63461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3188304" y="0"/>
            <a:ext cx="5100320" cy="10274300"/>
          </a:xfrm>
          <a:custGeom>
            <a:avLst/>
            <a:gdLst/>
            <a:ahLst/>
            <a:cxnLst/>
            <a:rect l="l" t="t" r="r" b="b"/>
            <a:pathLst>
              <a:path w="5100319" h="10274300">
                <a:moveTo>
                  <a:pt x="5099695" y="10274300"/>
                </a:moveTo>
                <a:lnTo>
                  <a:pt x="2285966" y="10274300"/>
                </a:lnTo>
                <a:lnTo>
                  <a:pt x="2247545" y="10147300"/>
                </a:lnTo>
                <a:lnTo>
                  <a:pt x="2133859" y="10147300"/>
                </a:lnTo>
                <a:lnTo>
                  <a:pt x="2096496" y="10020300"/>
                </a:lnTo>
                <a:lnTo>
                  <a:pt x="2022578" y="10020300"/>
                </a:lnTo>
                <a:lnTo>
                  <a:pt x="1986027" y="9893300"/>
                </a:lnTo>
                <a:lnTo>
                  <a:pt x="1878024" y="9893300"/>
                </a:lnTo>
                <a:lnTo>
                  <a:pt x="1842579" y="9766300"/>
                </a:lnTo>
                <a:lnTo>
                  <a:pt x="1772534" y="9766300"/>
                </a:lnTo>
                <a:lnTo>
                  <a:pt x="1737937" y="9639300"/>
                </a:lnTo>
                <a:lnTo>
                  <a:pt x="1635868" y="9639300"/>
                </a:lnTo>
                <a:lnTo>
                  <a:pt x="1602426" y="9512300"/>
                </a:lnTo>
                <a:lnTo>
                  <a:pt x="1536420" y="9512300"/>
                </a:lnTo>
                <a:lnTo>
                  <a:pt x="1503861" y="9385300"/>
                </a:lnTo>
                <a:lnTo>
                  <a:pt x="1439639" y="9385300"/>
                </a:lnTo>
                <a:lnTo>
                  <a:pt x="1407979" y="9258300"/>
                </a:lnTo>
                <a:lnTo>
                  <a:pt x="1345570" y="9258300"/>
                </a:lnTo>
                <a:lnTo>
                  <a:pt x="1314825" y="9131300"/>
                </a:lnTo>
                <a:lnTo>
                  <a:pt x="1254261" y="9131300"/>
                </a:lnTo>
                <a:lnTo>
                  <a:pt x="1224446" y="9004300"/>
                </a:lnTo>
                <a:lnTo>
                  <a:pt x="1165757" y="9004300"/>
                </a:lnTo>
                <a:lnTo>
                  <a:pt x="1136887" y="8877300"/>
                </a:lnTo>
                <a:lnTo>
                  <a:pt x="1080105" y="8877300"/>
                </a:lnTo>
                <a:lnTo>
                  <a:pt x="1052196" y="8750300"/>
                </a:lnTo>
                <a:lnTo>
                  <a:pt x="997351" y="8750300"/>
                </a:lnTo>
                <a:lnTo>
                  <a:pt x="970418" y="8623300"/>
                </a:lnTo>
                <a:lnTo>
                  <a:pt x="917541" y="8623300"/>
                </a:lnTo>
                <a:lnTo>
                  <a:pt x="891600" y="8496300"/>
                </a:lnTo>
                <a:lnTo>
                  <a:pt x="840721" y="8496300"/>
                </a:lnTo>
                <a:lnTo>
                  <a:pt x="815787" y="8369300"/>
                </a:lnTo>
                <a:lnTo>
                  <a:pt x="766938" y="8369300"/>
                </a:lnTo>
                <a:lnTo>
                  <a:pt x="743027" y="8242300"/>
                </a:lnTo>
                <a:lnTo>
                  <a:pt x="719459" y="8242300"/>
                </a:lnTo>
                <a:lnTo>
                  <a:pt x="696238" y="8115300"/>
                </a:lnTo>
                <a:lnTo>
                  <a:pt x="650840" y="8115300"/>
                </a:lnTo>
                <a:lnTo>
                  <a:pt x="628667" y="7988300"/>
                </a:lnTo>
                <a:lnTo>
                  <a:pt x="585381" y="7988300"/>
                </a:lnTo>
                <a:lnTo>
                  <a:pt x="564272" y="7861300"/>
                </a:lnTo>
                <a:lnTo>
                  <a:pt x="543521" y="7861300"/>
                </a:lnTo>
                <a:lnTo>
                  <a:pt x="523129" y="7734300"/>
                </a:lnTo>
                <a:lnTo>
                  <a:pt x="483431" y="7734300"/>
                </a:lnTo>
                <a:lnTo>
                  <a:pt x="464129" y="7607300"/>
                </a:lnTo>
                <a:lnTo>
                  <a:pt x="426625" y="7607300"/>
                </a:lnTo>
                <a:lnTo>
                  <a:pt x="408428" y="7480300"/>
                </a:lnTo>
                <a:lnTo>
                  <a:pt x="390602" y="7480300"/>
                </a:lnTo>
                <a:lnTo>
                  <a:pt x="373149" y="7353300"/>
                </a:lnTo>
                <a:lnTo>
                  <a:pt x="339371" y="7353300"/>
                </a:lnTo>
                <a:lnTo>
                  <a:pt x="323049" y="7226300"/>
                </a:lnTo>
                <a:lnTo>
                  <a:pt x="307107" y="7226300"/>
                </a:lnTo>
                <a:lnTo>
                  <a:pt x="291547" y="7099300"/>
                </a:lnTo>
                <a:lnTo>
                  <a:pt x="261580" y="7099300"/>
                </a:lnTo>
                <a:lnTo>
                  <a:pt x="247176" y="6972300"/>
                </a:lnTo>
                <a:lnTo>
                  <a:pt x="233161" y="6972300"/>
                </a:lnTo>
                <a:lnTo>
                  <a:pt x="219536" y="6845300"/>
                </a:lnTo>
                <a:lnTo>
                  <a:pt x="193466" y="6845300"/>
                </a:lnTo>
                <a:lnTo>
                  <a:pt x="181023" y="6718300"/>
                </a:lnTo>
                <a:lnTo>
                  <a:pt x="168978" y="6718300"/>
                </a:lnTo>
                <a:lnTo>
                  <a:pt x="157332" y="6591300"/>
                </a:lnTo>
                <a:lnTo>
                  <a:pt x="135243" y="6591300"/>
                </a:lnTo>
                <a:lnTo>
                  <a:pt x="124805" y="6464300"/>
                </a:lnTo>
                <a:lnTo>
                  <a:pt x="114772" y="6464300"/>
                </a:lnTo>
                <a:lnTo>
                  <a:pt x="105147" y="6337300"/>
                </a:lnTo>
                <a:lnTo>
                  <a:pt x="87127" y="6337300"/>
                </a:lnTo>
                <a:lnTo>
                  <a:pt x="78735" y="6210300"/>
                </a:lnTo>
                <a:lnTo>
                  <a:pt x="70757" y="6210300"/>
                </a:lnTo>
                <a:lnTo>
                  <a:pt x="63196" y="6083300"/>
                </a:lnTo>
                <a:lnTo>
                  <a:pt x="56053" y="6083300"/>
                </a:lnTo>
                <a:lnTo>
                  <a:pt x="49330" y="5956300"/>
                </a:lnTo>
                <a:lnTo>
                  <a:pt x="37148" y="5956300"/>
                </a:lnTo>
                <a:lnTo>
                  <a:pt x="31694" y="5829300"/>
                </a:lnTo>
                <a:lnTo>
                  <a:pt x="26666" y="5829300"/>
                </a:lnTo>
                <a:lnTo>
                  <a:pt x="22067" y="5702300"/>
                </a:lnTo>
                <a:lnTo>
                  <a:pt x="14159" y="5702300"/>
                </a:lnTo>
                <a:lnTo>
                  <a:pt x="10854" y="5575300"/>
                </a:lnTo>
                <a:lnTo>
                  <a:pt x="7985" y="5575300"/>
                </a:lnTo>
                <a:lnTo>
                  <a:pt x="5552" y="5448300"/>
                </a:lnTo>
                <a:lnTo>
                  <a:pt x="3558" y="5448300"/>
                </a:lnTo>
                <a:lnTo>
                  <a:pt x="2004" y="5321300"/>
                </a:lnTo>
                <a:lnTo>
                  <a:pt x="223" y="5321300"/>
                </a:lnTo>
                <a:lnTo>
                  <a:pt x="0" y="5194300"/>
                </a:lnTo>
                <a:lnTo>
                  <a:pt x="223" y="5194300"/>
                </a:lnTo>
                <a:lnTo>
                  <a:pt x="891" y="5067300"/>
                </a:lnTo>
                <a:lnTo>
                  <a:pt x="2004" y="5067300"/>
                </a:lnTo>
                <a:lnTo>
                  <a:pt x="3558" y="4940300"/>
                </a:lnTo>
                <a:lnTo>
                  <a:pt x="5552" y="4940300"/>
                </a:lnTo>
                <a:lnTo>
                  <a:pt x="7985" y="4813300"/>
                </a:lnTo>
                <a:lnTo>
                  <a:pt x="14159" y="4813300"/>
                </a:lnTo>
                <a:lnTo>
                  <a:pt x="17897" y="4686300"/>
                </a:lnTo>
                <a:lnTo>
                  <a:pt x="22067" y="4686300"/>
                </a:lnTo>
                <a:lnTo>
                  <a:pt x="26666" y="4559300"/>
                </a:lnTo>
                <a:lnTo>
                  <a:pt x="37148" y="4559300"/>
                </a:lnTo>
                <a:lnTo>
                  <a:pt x="43028" y="4432300"/>
                </a:lnTo>
                <a:lnTo>
                  <a:pt x="49330" y="4432300"/>
                </a:lnTo>
                <a:lnTo>
                  <a:pt x="56053" y="4305300"/>
                </a:lnTo>
                <a:lnTo>
                  <a:pt x="63196" y="4305300"/>
                </a:lnTo>
                <a:lnTo>
                  <a:pt x="70757" y="4178300"/>
                </a:lnTo>
                <a:lnTo>
                  <a:pt x="87127" y="4178300"/>
                </a:lnTo>
                <a:lnTo>
                  <a:pt x="95931" y="4051300"/>
                </a:lnTo>
                <a:lnTo>
                  <a:pt x="105147" y="4051300"/>
                </a:lnTo>
                <a:lnTo>
                  <a:pt x="114772" y="3924300"/>
                </a:lnTo>
                <a:lnTo>
                  <a:pt x="135243" y="3924300"/>
                </a:lnTo>
                <a:lnTo>
                  <a:pt x="146086" y="3797300"/>
                </a:lnTo>
                <a:lnTo>
                  <a:pt x="157332" y="3797300"/>
                </a:lnTo>
                <a:lnTo>
                  <a:pt x="168978" y="3670300"/>
                </a:lnTo>
                <a:lnTo>
                  <a:pt x="181023" y="3670300"/>
                </a:lnTo>
                <a:lnTo>
                  <a:pt x="193466" y="3543300"/>
                </a:lnTo>
                <a:lnTo>
                  <a:pt x="219536" y="3543300"/>
                </a:lnTo>
                <a:lnTo>
                  <a:pt x="233161" y="3416300"/>
                </a:lnTo>
                <a:lnTo>
                  <a:pt x="247176" y="3416300"/>
                </a:lnTo>
                <a:lnTo>
                  <a:pt x="261580" y="3289300"/>
                </a:lnTo>
                <a:lnTo>
                  <a:pt x="291547" y="3289300"/>
                </a:lnTo>
                <a:lnTo>
                  <a:pt x="307107" y="3162300"/>
                </a:lnTo>
                <a:lnTo>
                  <a:pt x="339371" y="3162300"/>
                </a:lnTo>
                <a:lnTo>
                  <a:pt x="356072" y="3035300"/>
                </a:lnTo>
                <a:lnTo>
                  <a:pt x="373149" y="3035300"/>
                </a:lnTo>
                <a:lnTo>
                  <a:pt x="390602" y="2908300"/>
                </a:lnTo>
                <a:lnTo>
                  <a:pt x="426625" y="2908300"/>
                </a:lnTo>
                <a:lnTo>
                  <a:pt x="445193" y="2781300"/>
                </a:lnTo>
                <a:lnTo>
                  <a:pt x="464129" y="2781300"/>
                </a:lnTo>
                <a:lnTo>
                  <a:pt x="483431" y="2654300"/>
                </a:lnTo>
                <a:lnTo>
                  <a:pt x="523129" y="2654300"/>
                </a:lnTo>
                <a:lnTo>
                  <a:pt x="543521" y="2527300"/>
                </a:lnTo>
                <a:lnTo>
                  <a:pt x="585381" y="2527300"/>
                </a:lnTo>
                <a:lnTo>
                  <a:pt x="606847" y="2400300"/>
                </a:lnTo>
                <a:lnTo>
                  <a:pt x="628667" y="2400300"/>
                </a:lnTo>
                <a:lnTo>
                  <a:pt x="650840" y="2273300"/>
                </a:lnTo>
                <a:lnTo>
                  <a:pt x="696238" y="2273300"/>
                </a:lnTo>
                <a:lnTo>
                  <a:pt x="719459" y="2146300"/>
                </a:lnTo>
                <a:lnTo>
                  <a:pt x="766938" y="2146300"/>
                </a:lnTo>
                <a:lnTo>
                  <a:pt x="791192" y="2019300"/>
                </a:lnTo>
                <a:lnTo>
                  <a:pt x="840721" y="2019300"/>
                </a:lnTo>
                <a:lnTo>
                  <a:pt x="865992" y="1892300"/>
                </a:lnTo>
                <a:lnTo>
                  <a:pt x="917541" y="1892300"/>
                </a:lnTo>
                <a:lnTo>
                  <a:pt x="943814" y="1765300"/>
                </a:lnTo>
                <a:lnTo>
                  <a:pt x="970418" y="1765300"/>
                </a:lnTo>
                <a:lnTo>
                  <a:pt x="997351" y="1638300"/>
                </a:lnTo>
                <a:lnTo>
                  <a:pt x="1052196" y="1638300"/>
                </a:lnTo>
                <a:lnTo>
                  <a:pt x="1080105" y="1511300"/>
                </a:lnTo>
                <a:lnTo>
                  <a:pt x="1136887" y="1511300"/>
                </a:lnTo>
                <a:lnTo>
                  <a:pt x="1165757" y="1384300"/>
                </a:lnTo>
                <a:lnTo>
                  <a:pt x="1224446" y="1384300"/>
                </a:lnTo>
                <a:lnTo>
                  <a:pt x="1254261" y="1257300"/>
                </a:lnTo>
                <a:lnTo>
                  <a:pt x="1314825" y="1257300"/>
                </a:lnTo>
                <a:lnTo>
                  <a:pt x="1345570" y="1130300"/>
                </a:lnTo>
                <a:lnTo>
                  <a:pt x="1439639" y="1130300"/>
                </a:lnTo>
                <a:lnTo>
                  <a:pt x="1471600" y="1003300"/>
                </a:lnTo>
                <a:lnTo>
                  <a:pt x="1536420" y="1003300"/>
                </a:lnTo>
                <a:lnTo>
                  <a:pt x="1569276" y="876300"/>
                </a:lnTo>
                <a:lnTo>
                  <a:pt x="1635868" y="876300"/>
                </a:lnTo>
                <a:lnTo>
                  <a:pt x="1669602" y="749300"/>
                </a:lnTo>
                <a:lnTo>
                  <a:pt x="1737937" y="749300"/>
                </a:lnTo>
                <a:lnTo>
                  <a:pt x="1772534" y="622300"/>
                </a:lnTo>
                <a:lnTo>
                  <a:pt x="1878024" y="622300"/>
                </a:lnTo>
                <a:lnTo>
                  <a:pt x="1913748" y="495300"/>
                </a:lnTo>
                <a:lnTo>
                  <a:pt x="1986027" y="495300"/>
                </a:lnTo>
                <a:lnTo>
                  <a:pt x="2022578" y="368300"/>
                </a:lnTo>
                <a:lnTo>
                  <a:pt x="2133859" y="368300"/>
                </a:lnTo>
                <a:lnTo>
                  <a:pt x="2171489" y="241300"/>
                </a:lnTo>
                <a:lnTo>
                  <a:pt x="2285966" y="241300"/>
                </a:lnTo>
                <a:lnTo>
                  <a:pt x="2324648" y="114300"/>
                </a:lnTo>
                <a:lnTo>
                  <a:pt x="2442238" y="114300"/>
                </a:lnTo>
                <a:lnTo>
                  <a:pt x="2478619" y="0"/>
                </a:lnTo>
                <a:lnTo>
                  <a:pt x="5099695" y="0"/>
                </a:lnTo>
                <a:lnTo>
                  <a:pt x="5099695" y="10274300"/>
                </a:lnTo>
                <a:close/>
              </a:path>
            </a:pathLst>
          </a:custGeom>
          <a:solidFill>
            <a:srgbClr val="48B18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10450004" y="0"/>
            <a:ext cx="7838440" cy="8974455"/>
          </a:xfrm>
          <a:custGeom>
            <a:avLst/>
            <a:gdLst/>
            <a:ahLst/>
            <a:cxnLst/>
            <a:rect l="l" t="t" r="r" b="b"/>
            <a:pathLst>
              <a:path w="7838440" h="8974455">
                <a:moveTo>
                  <a:pt x="7837995" y="3035"/>
                </a:moveTo>
                <a:lnTo>
                  <a:pt x="3414992" y="3035"/>
                </a:lnTo>
                <a:lnTo>
                  <a:pt x="3417163" y="0"/>
                </a:lnTo>
                <a:lnTo>
                  <a:pt x="3274695" y="2921"/>
                </a:lnTo>
                <a:lnTo>
                  <a:pt x="459066" y="3951351"/>
                </a:lnTo>
                <a:lnTo>
                  <a:pt x="437375" y="4003649"/>
                </a:lnTo>
                <a:lnTo>
                  <a:pt x="421894" y="4047236"/>
                </a:lnTo>
                <a:lnTo>
                  <a:pt x="370903" y="4118737"/>
                </a:lnTo>
                <a:lnTo>
                  <a:pt x="350062" y="4169829"/>
                </a:lnTo>
                <a:lnTo>
                  <a:pt x="335457" y="4212196"/>
                </a:lnTo>
                <a:lnTo>
                  <a:pt x="310718" y="4246892"/>
                </a:lnTo>
                <a:lnTo>
                  <a:pt x="290525" y="4297070"/>
                </a:lnTo>
                <a:lnTo>
                  <a:pt x="276555" y="4338536"/>
                </a:lnTo>
                <a:lnTo>
                  <a:pt x="252463" y="4372318"/>
                </a:lnTo>
                <a:lnTo>
                  <a:pt x="232918" y="4421594"/>
                </a:lnTo>
                <a:lnTo>
                  <a:pt x="219595" y="4462157"/>
                </a:lnTo>
                <a:lnTo>
                  <a:pt x="200482" y="4510837"/>
                </a:lnTo>
                <a:lnTo>
                  <a:pt x="174891" y="4590466"/>
                </a:lnTo>
                <a:lnTo>
                  <a:pt x="156425" y="4638243"/>
                </a:lnTo>
                <a:lnTo>
                  <a:pt x="144157" y="4677321"/>
                </a:lnTo>
                <a:lnTo>
                  <a:pt x="136448" y="4731880"/>
                </a:lnTo>
                <a:lnTo>
                  <a:pt x="124612" y="4770361"/>
                </a:lnTo>
                <a:lnTo>
                  <a:pt x="106972" y="4816957"/>
                </a:lnTo>
                <a:lnTo>
                  <a:pt x="95554" y="4854841"/>
                </a:lnTo>
                <a:lnTo>
                  <a:pt x="88684" y="4908220"/>
                </a:lnTo>
                <a:lnTo>
                  <a:pt x="77685" y="4945519"/>
                </a:lnTo>
                <a:lnTo>
                  <a:pt x="71234" y="4998313"/>
                </a:lnTo>
                <a:lnTo>
                  <a:pt x="60655" y="5035029"/>
                </a:lnTo>
                <a:lnTo>
                  <a:pt x="54622" y="5087239"/>
                </a:lnTo>
                <a:lnTo>
                  <a:pt x="44462" y="5123358"/>
                </a:lnTo>
                <a:lnTo>
                  <a:pt x="38849" y="5174983"/>
                </a:lnTo>
                <a:lnTo>
                  <a:pt x="29095" y="5210530"/>
                </a:lnTo>
                <a:lnTo>
                  <a:pt x="23888" y="5261572"/>
                </a:lnTo>
                <a:lnTo>
                  <a:pt x="24904" y="5303913"/>
                </a:lnTo>
                <a:lnTo>
                  <a:pt x="20116" y="5354371"/>
                </a:lnTo>
                <a:lnTo>
                  <a:pt x="11188" y="5388749"/>
                </a:lnTo>
                <a:lnTo>
                  <a:pt x="6819" y="5438648"/>
                </a:lnTo>
                <a:lnTo>
                  <a:pt x="8648" y="5479821"/>
                </a:lnTo>
                <a:lnTo>
                  <a:pt x="914" y="5578157"/>
                </a:lnTo>
                <a:lnTo>
                  <a:pt x="3365" y="5618480"/>
                </a:lnTo>
                <a:lnTo>
                  <a:pt x="0" y="5666930"/>
                </a:lnTo>
                <a:lnTo>
                  <a:pt x="2857" y="5706681"/>
                </a:lnTo>
                <a:lnTo>
                  <a:pt x="10248" y="5761926"/>
                </a:lnTo>
                <a:lnTo>
                  <a:pt x="10972" y="5848426"/>
                </a:lnTo>
                <a:lnTo>
                  <a:pt x="14630" y="5887034"/>
                </a:lnTo>
                <a:lnTo>
                  <a:pt x="12496" y="5933783"/>
                </a:lnTo>
                <a:lnTo>
                  <a:pt x="16560" y="5971832"/>
                </a:lnTo>
                <a:lnTo>
                  <a:pt x="25158" y="6025388"/>
                </a:lnTo>
                <a:lnTo>
                  <a:pt x="29629" y="6062865"/>
                </a:lnTo>
                <a:lnTo>
                  <a:pt x="38633" y="6115863"/>
                </a:lnTo>
                <a:lnTo>
                  <a:pt x="43497" y="6152781"/>
                </a:lnTo>
                <a:lnTo>
                  <a:pt x="52908" y="6205220"/>
                </a:lnTo>
                <a:lnTo>
                  <a:pt x="58166" y="6241580"/>
                </a:lnTo>
                <a:lnTo>
                  <a:pt x="67970" y="6293459"/>
                </a:lnTo>
                <a:lnTo>
                  <a:pt x="73634" y="6329261"/>
                </a:lnTo>
                <a:lnTo>
                  <a:pt x="83832" y="6380581"/>
                </a:lnTo>
                <a:lnTo>
                  <a:pt x="89890" y="6415837"/>
                </a:lnTo>
                <a:lnTo>
                  <a:pt x="100482" y="6466599"/>
                </a:lnTo>
                <a:lnTo>
                  <a:pt x="117284" y="6508674"/>
                </a:lnTo>
                <a:lnTo>
                  <a:pt x="123926" y="6543091"/>
                </a:lnTo>
                <a:lnTo>
                  <a:pt x="135115" y="6593040"/>
                </a:lnTo>
                <a:lnTo>
                  <a:pt x="152501" y="6634277"/>
                </a:lnTo>
                <a:lnTo>
                  <a:pt x="164071" y="6683667"/>
                </a:lnTo>
                <a:lnTo>
                  <a:pt x="181838" y="6724370"/>
                </a:lnTo>
                <a:lnTo>
                  <a:pt x="199809" y="6764795"/>
                </a:lnTo>
                <a:lnTo>
                  <a:pt x="211963" y="6813372"/>
                </a:lnTo>
                <a:lnTo>
                  <a:pt x="230327" y="6853250"/>
                </a:lnTo>
                <a:lnTo>
                  <a:pt x="238531" y="6885483"/>
                </a:lnTo>
                <a:lnTo>
                  <a:pt x="261607" y="6940613"/>
                </a:lnTo>
                <a:lnTo>
                  <a:pt x="280543" y="6979679"/>
                </a:lnTo>
                <a:lnTo>
                  <a:pt x="299681" y="7018477"/>
                </a:lnTo>
                <a:lnTo>
                  <a:pt x="318998" y="7057009"/>
                </a:lnTo>
                <a:lnTo>
                  <a:pt x="338505" y="7095274"/>
                </a:lnTo>
                <a:lnTo>
                  <a:pt x="352209" y="7141680"/>
                </a:lnTo>
                <a:lnTo>
                  <a:pt x="372110" y="7179399"/>
                </a:lnTo>
                <a:lnTo>
                  <a:pt x="392188" y="7216851"/>
                </a:lnTo>
                <a:lnTo>
                  <a:pt x="412470" y="7254049"/>
                </a:lnTo>
                <a:lnTo>
                  <a:pt x="443268" y="7298347"/>
                </a:lnTo>
                <a:lnTo>
                  <a:pt x="463931" y="7334999"/>
                </a:lnTo>
                <a:lnTo>
                  <a:pt x="484771" y="7371385"/>
                </a:lnTo>
                <a:lnTo>
                  <a:pt x="510146" y="7423302"/>
                </a:lnTo>
                <a:lnTo>
                  <a:pt x="531368" y="7459167"/>
                </a:lnTo>
                <a:lnTo>
                  <a:pt x="552767" y="7494765"/>
                </a:lnTo>
                <a:lnTo>
                  <a:pt x="584708" y="7537475"/>
                </a:lnTo>
                <a:lnTo>
                  <a:pt x="612495" y="7564133"/>
                </a:lnTo>
                <a:lnTo>
                  <a:pt x="634466" y="7598943"/>
                </a:lnTo>
                <a:lnTo>
                  <a:pt x="666965" y="7640866"/>
                </a:lnTo>
                <a:lnTo>
                  <a:pt x="689317" y="7675143"/>
                </a:lnTo>
                <a:lnTo>
                  <a:pt x="722185" y="7716545"/>
                </a:lnTo>
                <a:lnTo>
                  <a:pt x="744905" y="7750315"/>
                </a:lnTo>
                <a:lnTo>
                  <a:pt x="778141" y="7791196"/>
                </a:lnTo>
                <a:lnTo>
                  <a:pt x="807237" y="7816024"/>
                </a:lnTo>
                <a:lnTo>
                  <a:pt x="840841" y="7856385"/>
                </a:lnTo>
                <a:lnTo>
                  <a:pt x="864298" y="7889113"/>
                </a:lnTo>
                <a:lnTo>
                  <a:pt x="898283" y="7928953"/>
                </a:lnTo>
                <a:lnTo>
                  <a:pt x="928103" y="7952753"/>
                </a:lnTo>
                <a:lnTo>
                  <a:pt x="962456" y="7992084"/>
                </a:lnTo>
                <a:lnTo>
                  <a:pt x="996975" y="8031162"/>
                </a:lnTo>
                <a:lnTo>
                  <a:pt x="1027353" y="8054187"/>
                </a:lnTo>
                <a:lnTo>
                  <a:pt x="1062240" y="8092757"/>
                </a:lnTo>
                <a:lnTo>
                  <a:pt x="1103325" y="8122653"/>
                </a:lnTo>
                <a:lnTo>
                  <a:pt x="1138580" y="8160702"/>
                </a:lnTo>
                <a:lnTo>
                  <a:pt x="1169682" y="8182711"/>
                </a:lnTo>
                <a:lnTo>
                  <a:pt x="1211300" y="8211845"/>
                </a:lnTo>
                <a:lnTo>
                  <a:pt x="1237742" y="8240382"/>
                </a:lnTo>
                <a:lnTo>
                  <a:pt x="1299794" y="8284616"/>
                </a:lnTo>
                <a:lnTo>
                  <a:pt x="1320888" y="8298777"/>
                </a:lnTo>
                <a:lnTo>
                  <a:pt x="1320469" y="8299374"/>
                </a:lnTo>
                <a:lnTo>
                  <a:pt x="1496250" y="8424723"/>
                </a:lnTo>
                <a:lnTo>
                  <a:pt x="1560525" y="8465833"/>
                </a:lnTo>
                <a:lnTo>
                  <a:pt x="1765922" y="8593391"/>
                </a:lnTo>
                <a:lnTo>
                  <a:pt x="1804962" y="8604275"/>
                </a:lnTo>
                <a:lnTo>
                  <a:pt x="1891919" y="8657323"/>
                </a:lnTo>
                <a:lnTo>
                  <a:pt x="1931162" y="8667928"/>
                </a:lnTo>
                <a:lnTo>
                  <a:pt x="1974799" y="8694217"/>
                </a:lnTo>
                <a:lnTo>
                  <a:pt x="2014156" y="8704643"/>
                </a:lnTo>
                <a:lnTo>
                  <a:pt x="2057920" y="8730780"/>
                </a:lnTo>
                <a:lnTo>
                  <a:pt x="2147265" y="8758593"/>
                </a:lnTo>
                <a:lnTo>
                  <a:pt x="2191194" y="8784501"/>
                </a:lnTo>
                <a:lnTo>
                  <a:pt x="2620454" y="8904376"/>
                </a:lnTo>
                <a:lnTo>
                  <a:pt x="2666466" y="8905469"/>
                </a:lnTo>
                <a:lnTo>
                  <a:pt x="2756916" y="8931758"/>
                </a:lnTo>
                <a:lnTo>
                  <a:pt x="3267710" y="8932481"/>
                </a:lnTo>
                <a:lnTo>
                  <a:pt x="2896628" y="8932697"/>
                </a:lnTo>
                <a:lnTo>
                  <a:pt x="2803004" y="8932748"/>
                </a:lnTo>
                <a:lnTo>
                  <a:pt x="2853448" y="8949499"/>
                </a:lnTo>
                <a:lnTo>
                  <a:pt x="2908185" y="8949347"/>
                </a:lnTo>
                <a:lnTo>
                  <a:pt x="2939707" y="8959774"/>
                </a:lnTo>
                <a:lnTo>
                  <a:pt x="3427311" y="8960193"/>
                </a:lnTo>
                <a:lnTo>
                  <a:pt x="3032023" y="8961564"/>
                </a:lnTo>
                <a:lnTo>
                  <a:pt x="3072193" y="8970861"/>
                </a:lnTo>
                <a:lnTo>
                  <a:pt x="3615753" y="8974188"/>
                </a:lnTo>
                <a:lnTo>
                  <a:pt x="3654691" y="8960396"/>
                </a:lnTo>
                <a:lnTo>
                  <a:pt x="3703561" y="8960434"/>
                </a:lnTo>
                <a:lnTo>
                  <a:pt x="3741712" y="8946959"/>
                </a:lnTo>
                <a:lnTo>
                  <a:pt x="3791254" y="8946820"/>
                </a:lnTo>
                <a:lnTo>
                  <a:pt x="3829710" y="8933294"/>
                </a:lnTo>
                <a:lnTo>
                  <a:pt x="3878846" y="8933370"/>
                </a:lnTo>
                <a:lnTo>
                  <a:pt x="3920426" y="8918804"/>
                </a:lnTo>
                <a:lnTo>
                  <a:pt x="3966299" y="8920099"/>
                </a:lnTo>
                <a:lnTo>
                  <a:pt x="4101020" y="8884285"/>
                </a:lnTo>
                <a:lnTo>
                  <a:pt x="4146740" y="8885796"/>
                </a:lnTo>
                <a:lnTo>
                  <a:pt x="4188066" y="8871585"/>
                </a:lnTo>
                <a:lnTo>
                  <a:pt x="3909149" y="8871941"/>
                </a:lnTo>
                <a:lnTo>
                  <a:pt x="3915626" y="8870086"/>
                </a:lnTo>
                <a:lnTo>
                  <a:pt x="4188066" y="8871585"/>
                </a:lnTo>
                <a:lnTo>
                  <a:pt x="4404284" y="8808999"/>
                </a:lnTo>
                <a:lnTo>
                  <a:pt x="4440948" y="8779446"/>
                </a:lnTo>
                <a:lnTo>
                  <a:pt x="4573930" y="8746096"/>
                </a:lnTo>
                <a:lnTo>
                  <a:pt x="4610341" y="8716912"/>
                </a:lnTo>
                <a:lnTo>
                  <a:pt x="4651006" y="8703615"/>
                </a:lnTo>
                <a:lnTo>
                  <a:pt x="4697615" y="8682012"/>
                </a:lnTo>
                <a:lnTo>
                  <a:pt x="4738141" y="8668931"/>
                </a:lnTo>
                <a:lnTo>
                  <a:pt x="4774260" y="8640153"/>
                </a:lnTo>
                <a:lnTo>
                  <a:pt x="4814621" y="8627300"/>
                </a:lnTo>
                <a:lnTo>
                  <a:pt x="4860925" y="8606130"/>
                </a:lnTo>
                <a:lnTo>
                  <a:pt x="4901120" y="8593493"/>
                </a:lnTo>
                <a:lnTo>
                  <a:pt x="5018544" y="8516328"/>
                </a:lnTo>
                <a:lnTo>
                  <a:pt x="5058397" y="8504199"/>
                </a:lnTo>
                <a:lnTo>
                  <a:pt x="5174691" y="8428609"/>
                </a:lnTo>
                <a:lnTo>
                  <a:pt x="5279733" y="8346922"/>
                </a:lnTo>
                <a:lnTo>
                  <a:pt x="5324881" y="8327364"/>
                </a:lnTo>
                <a:lnTo>
                  <a:pt x="5355234" y="8284794"/>
                </a:lnTo>
                <a:lnTo>
                  <a:pt x="5424284" y="8231721"/>
                </a:lnTo>
                <a:lnTo>
                  <a:pt x="5468963" y="8212798"/>
                </a:lnTo>
                <a:lnTo>
                  <a:pt x="5498858" y="8170875"/>
                </a:lnTo>
                <a:lnTo>
                  <a:pt x="5532971" y="8144916"/>
                </a:lnTo>
                <a:lnTo>
                  <a:pt x="5572963" y="8110715"/>
                </a:lnTo>
                <a:lnTo>
                  <a:pt x="5606821" y="8085099"/>
                </a:lnTo>
                <a:lnTo>
                  <a:pt x="5636222" y="8043875"/>
                </a:lnTo>
                <a:lnTo>
                  <a:pt x="5669826" y="8018627"/>
                </a:lnTo>
                <a:lnTo>
                  <a:pt x="5698960" y="7977772"/>
                </a:lnTo>
                <a:lnTo>
                  <a:pt x="5732297" y="7952892"/>
                </a:lnTo>
                <a:lnTo>
                  <a:pt x="5771502" y="7919796"/>
                </a:lnTo>
                <a:lnTo>
                  <a:pt x="5828817" y="7839418"/>
                </a:lnTo>
                <a:lnTo>
                  <a:pt x="5861596" y="7815326"/>
                </a:lnTo>
                <a:lnTo>
                  <a:pt x="7828000" y="5057787"/>
                </a:lnTo>
                <a:lnTo>
                  <a:pt x="7829512" y="4979492"/>
                </a:lnTo>
                <a:lnTo>
                  <a:pt x="7837995" y="4967592"/>
                </a:lnTo>
                <a:lnTo>
                  <a:pt x="7837995" y="3035"/>
                </a:lnTo>
                <a:close/>
              </a:path>
            </a:pathLst>
          </a:custGeom>
          <a:solidFill>
            <a:srgbClr val="F1EDED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207104" y="2945917"/>
            <a:ext cx="5246369" cy="52450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5/7/2025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4479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5/7/2025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9089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8334" y="594096"/>
            <a:ext cx="16991330" cy="17970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361384" y="4038600"/>
            <a:ext cx="13565231" cy="5003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8334" y="594096"/>
            <a:ext cx="16991330" cy="17970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361384" y="4038600"/>
            <a:ext cx="13565231" cy="5003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5/7/2025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2347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95400" y="3390900"/>
            <a:ext cx="8584565" cy="2618666"/>
          </a:xfrm>
          <a:prstGeom prst="rect">
            <a:avLst/>
          </a:prstGeom>
        </p:spPr>
        <p:txBody>
          <a:bodyPr vert="horz" wrap="square" lIns="0" tIns="17018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635"/>
              </a:spcBef>
            </a:pPr>
            <a:r>
              <a:rPr lang="sr-Latn-RS" sz="4400" b="1" dirty="0" smtClean="0">
                <a:latin typeface="Trebuchet MS" panose="020B0603020202020204" pitchFamily="34" charset="0"/>
              </a:rPr>
              <a:t>POPULACIJA, </a:t>
            </a:r>
            <a:r>
              <a:rPr lang="sr-Latn-RS" sz="4400" b="1" dirty="0">
                <a:latin typeface="Trebuchet MS" panose="020B0603020202020204" pitchFamily="34" charset="0"/>
              </a:rPr>
              <a:t>UZORAK I UZORKOVANJE U ANKETNIM ISTRAŽIVANJIMA</a:t>
            </a:r>
            <a:br>
              <a:rPr lang="sr-Latn-RS" sz="4400" b="1" dirty="0">
                <a:latin typeface="Trebuchet MS" panose="020B0603020202020204" pitchFamily="34" charset="0"/>
              </a:rPr>
            </a:br>
            <a:endParaRPr sz="2700" dirty="0"/>
          </a:p>
        </p:txBody>
      </p:sp>
    </p:spTree>
    <p:extLst>
      <p:ext uri="{BB962C8B-B14F-4D97-AF65-F5344CB8AC3E}">
        <p14:creationId xmlns:p14="http://schemas.microsoft.com/office/powerpoint/2010/main" val="39887004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524000" y="1902142"/>
            <a:ext cx="14630400" cy="5509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alt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O ČEMU ĆEMO GOVORITI 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r-Latn-RS" altLang="sr-Latn-RS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Razlika između </a:t>
            </a:r>
            <a:r>
              <a:rPr kumimoji="0" lang="sr-Latn-RS" alt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teorijske</a:t>
            </a:r>
            <a: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, </a:t>
            </a:r>
            <a:r>
              <a:rPr kumimoji="0" lang="sr-Latn-RS" alt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ciljne</a:t>
            </a:r>
            <a: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i </a:t>
            </a:r>
            <a:r>
              <a:rPr kumimoji="0" lang="sr-Latn-RS" alt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dostupne populacije</a:t>
            </a:r>
            <a:endParaRPr kumimoji="0" lang="sr-Latn-RS" altLang="sr-Latn-R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Šta su </a:t>
            </a:r>
            <a:r>
              <a:rPr kumimoji="0" lang="sr-Latn-RS" alt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retke</a:t>
            </a:r>
            <a: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i </a:t>
            </a:r>
            <a:r>
              <a:rPr kumimoji="0" lang="sr-Latn-RS" alt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skrivene populacije</a:t>
            </a:r>
            <a:endParaRPr kumimoji="0" lang="sr-Latn-RS" altLang="sr-Latn-R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Kako ove populacije utiču na </a:t>
            </a:r>
            <a:r>
              <a:rPr kumimoji="0" lang="sr-Latn-RS" alt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uzorak i uzorkovanje</a:t>
            </a:r>
            <a:endParaRPr kumimoji="0" lang="sr-Latn-RS" altLang="sr-Latn-R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Zašto je precizna definicija populacije ključna za </a:t>
            </a:r>
            <a:r>
              <a:rPr kumimoji="0" lang="sr-Latn-RS" alt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validnost istraživanja</a:t>
            </a:r>
            <a: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/>
            </a:r>
            <a:b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</a:br>
            <a:endParaRPr kumimoji="0" lang="sr-Latn-RS" altLang="sr-Latn-RS" sz="3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alt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CILJ PREZENTACIJE 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Razumevanje </a:t>
            </a:r>
            <a:r>
              <a:rPr kumimoji="0" lang="sr-Latn-RS" alt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kako pravilno definisati populaciju i izabrati uzorak za pouzdane i </a:t>
            </a:r>
            <a: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reprezentativne </a:t>
            </a:r>
            <a:r>
              <a:rPr kumimoji="0" lang="sr-Latn-RS" alt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rezultate istraživanja</a:t>
            </a:r>
            <a:r>
              <a:rPr kumimoji="0" lang="sr-Latn-RS" altLang="sr-Latn-R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.</a:t>
            </a:r>
            <a:endParaRPr kumimoji="0" lang="sr-Latn-RS" altLang="sr-Latn-R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r-Latn-RS" altLang="sr-Latn-RS" sz="3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1974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81000" y="266700"/>
            <a:ext cx="17526000" cy="96146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DEFINICIJA POPULACIJE U ISTRAŽIVANJIMA</a:t>
            </a:r>
          </a:p>
          <a:p>
            <a:endParaRPr lang="sr-Latn-RS" sz="3200" dirty="0" smtClean="0">
              <a:solidFill>
                <a:srgbClr val="00B0F0"/>
              </a:solidFill>
              <a:latin typeface="Trebuchet MS" panose="020B0603020202020204" pitchFamily="34" charset="0"/>
            </a:endParaRPr>
          </a:p>
          <a:p>
            <a:pPr lvl="0"/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1. ( </a:t>
            </a: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TEORIJSKA ) </a:t>
            </a:r>
            <a:r>
              <a:rPr lang="sr-Latn-RS" sz="3200" b="1" dirty="0">
                <a:solidFill>
                  <a:srgbClr val="00B0F0"/>
                </a:solidFill>
                <a:latin typeface="Trebuchet MS" panose="020B0603020202020204" pitchFamily="34" charset="0"/>
              </a:rPr>
              <a:t>POPULACIJA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DEFINICIJA: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Idealni, široko </a:t>
            </a: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definisani pojam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Populacija je </a:t>
            </a:r>
            <a:r>
              <a:rPr lang="sr-Latn-RS" sz="32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skup svih entiteta (ljudi, objekata, događaja...) o kojima želimo da donesemo zaključke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 istraživanju</a:t>
            </a: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sr-Latn-RS" sz="3200" dirty="0">
                <a:latin typeface="Trebuchet MS" panose="020B0603020202020204" pitchFamily="34" charset="0"/>
              </a:rPr>
              <a:t> Naziva se još i </a:t>
            </a:r>
            <a:r>
              <a:rPr lang="sr-Latn-RS" sz="3200" b="1" dirty="0">
                <a:latin typeface="Trebuchet MS" panose="020B0603020202020204" pitchFamily="34" charset="0"/>
              </a:rPr>
              <a:t>osnovni skup</a:t>
            </a:r>
            <a:r>
              <a:rPr lang="sr-Latn-RS" sz="3200" dirty="0">
                <a:latin typeface="Trebuchet MS" panose="020B0603020202020204" pitchFamily="34" charset="0"/>
              </a:rPr>
              <a:t>, </a:t>
            </a:r>
            <a:r>
              <a:rPr lang="sr-Latn-RS" sz="3200" b="1" dirty="0">
                <a:latin typeface="Trebuchet MS" panose="020B0603020202020204" pitchFamily="34" charset="0"/>
              </a:rPr>
              <a:t>statistički </a:t>
            </a:r>
            <a:r>
              <a:rPr lang="sr-Latn-RS" sz="3200" b="1" dirty="0" smtClean="0">
                <a:latin typeface="Trebuchet MS" panose="020B0603020202020204" pitchFamily="34" charset="0"/>
              </a:rPr>
              <a:t>skup.</a:t>
            </a:r>
            <a:endParaRPr lang="sr-Latn-RS" sz="3200" dirty="0" smtClean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0" indent="-4572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sr-Latn-RS" sz="32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Primer: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„Svi turisti koji su ikada posetili Srbiju</a:t>
            </a: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“</a:t>
            </a: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bez obzira na vreme, mesto boravka ili dužinu boravka</a:t>
            </a: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lvl="0">
              <a:lnSpc>
                <a:spcPct val="150000"/>
              </a:lnSpc>
              <a:defRPr/>
            </a:pPr>
            <a:r>
              <a:rPr lang="sr-Latn-RS" sz="3200" dirty="0">
                <a:solidFill>
                  <a:srgbClr val="00B0F0"/>
                </a:solidFill>
                <a:latin typeface="Trebuchet MS" panose="020B0603020202020204" pitchFamily="34" charset="0"/>
              </a:rPr>
              <a:t>PROBLEM: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sr-Latn-RS" sz="2800" dirty="0">
                <a:solidFill>
                  <a:prstClr val="black"/>
                </a:solidFill>
                <a:latin typeface="Trebuchet MS" panose="020B0603020202020204" pitchFamily="34" charset="0"/>
              </a:rPr>
              <a:t>Ne možemo joj u potpunosti pristupiti — ne postoji kompletan spisak, stalno se </a:t>
            </a:r>
            <a:r>
              <a:rPr lang="sr-Latn-RS" sz="28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menja</a:t>
            </a:r>
          </a:p>
          <a:p>
            <a:pPr lvl="0">
              <a:lnSpc>
                <a:spcPct val="150000"/>
              </a:lnSpc>
              <a:defRPr/>
            </a:pPr>
            <a:endParaRPr lang="sr-Latn-RS" sz="3200" dirty="0" smtClean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0" indent="-457200">
              <a:buFont typeface="Courier New" panose="02070309020205020404" pitchFamily="49" charset="0"/>
              <a:buChar char="o"/>
            </a:pP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POPULACIJA NE MORA OBUHVATATI SAMO POJEDINCE – MOŽE UKLJUČIVATI I:</a:t>
            </a:r>
            <a:endParaRPr lang="sr-Latn-RS" sz="3200" b="1" dirty="0">
              <a:solidFill>
                <a:srgbClr val="00B0F0"/>
              </a:solidFill>
              <a:latin typeface="Trebuchet MS" panose="020B0603020202020204" pitchFamily="34" charset="0"/>
            </a:endParaRP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sr-Latn-RS" sz="2800" dirty="0" smtClean="0">
                <a:latin typeface="Trebuchet MS" panose="020B0603020202020204" pitchFamily="34" charset="0"/>
              </a:rPr>
              <a:t>Geografske </a:t>
            </a:r>
            <a:r>
              <a:rPr lang="sr-Latn-RS" sz="2800" dirty="0">
                <a:latin typeface="Trebuchet MS" panose="020B0603020202020204" pitchFamily="34" charset="0"/>
              </a:rPr>
              <a:t>celine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sr-Latn-RS" sz="2800" dirty="0" smtClean="0">
                <a:latin typeface="Trebuchet MS" panose="020B0603020202020204" pitchFamily="34" charset="0"/>
              </a:rPr>
              <a:t>Domaćinstva</a:t>
            </a:r>
            <a:endParaRPr lang="sr-Latn-RS" sz="2800" dirty="0">
              <a:latin typeface="Trebuchet MS" panose="020B0603020202020204" pitchFamily="34" charset="0"/>
            </a:endParaRP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sr-Latn-RS" sz="2800" dirty="0" smtClean="0">
                <a:latin typeface="Trebuchet MS" panose="020B0603020202020204" pitchFamily="34" charset="0"/>
              </a:rPr>
              <a:t>Organizacije</a:t>
            </a:r>
            <a:endParaRPr lang="sr-Latn-RS" sz="2800" dirty="0">
              <a:latin typeface="Trebuchet MS" panose="020B0603020202020204" pitchFamily="34" charset="0"/>
            </a:endParaRP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sr-Latn-RS" sz="2800" dirty="0" smtClean="0">
                <a:latin typeface="Trebuchet MS" panose="020B0603020202020204" pitchFamily="34" charset="0"/>
              </a:rPr>
              <a:t>Događaje </a:t>
            </a:r>
            <a:r>
              <a:rPr lang="sr-Latn-RS" sz="2800" dirty="0">
                <a:latin typeface="Trebuchet MS" panose="020B0603020202020204" pitchFamily="34" charset="0"/>
              </a:rPr>
              <a:t>(npr. venčanja, putovanja</a:t>
            </a:r>
            <a:r>
              <a:rPr lang="sr-Latn-RS" sz="2800" dirty="0" smtClean="0">
                <a:latin typeface="Trebuchet MS" panose="020B0603020202020204" pitchFamily="34" charset="0"/>
              </a:rPr>
              <a:t>)</a:t>
            </a:r>
            <a:endParaRPr lang="sr-Latn-RS" sz="2800" dirty="0">
              <a:latin typeface="Trebuchet MS" panose="020B0603020202020204" pitchFamily="34" charset="0"/>
            </a:endParaRPr>
          </a:p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sr-Latn-RS" sz="3200" b="1" dirty="0" smtClean="0">
                <a:latin typeface="Trebuchet MS" panose="020B0603020202020204" pitchFamily="34" charset="0"/>
              </a:rPr>
              <a:t>Primer</a:t>
            </a:r>
            <a:r>
              <a:rPr lang="sr-Latn-RS" sz="3200" b="1" i="1" dirty="0" smtClean="0">
                <a:latin typeface="Trebuchet MS" panose="020B0603020202020204" pitchFamily="34" charset="0"/>
              </a:rPr>
              <a:t>:</a:t>
            </a:r>
            <a:r>
              <a:rPr lang="sr-Latn-RS" sz="3200" i="1" dirty="0">
                <a:latin typeface="Trebuchet MS" panose="020B0603020202020204" pitchFamily="34" charset="0"/>
              </a:rPr>
              <a:t> </a:t>
            </a:r>
            <a:r>
              <a:rPr lang="sr-Latn-RS" sz="3200" i="1" dirty="0" smtClean="0">
                <a:latin typeface="Trebuchet MS" panose="020B0603020202020204" pitchFamily="34" charset="0"/>
              </a:rPr>
              <a:t>Istraživanje </a:t>
            </a:r>
            <a:r>
              <a:rPr lang="sr-Latn-RS" sz="3200" i="1" dirty="0">
                <a:latin typeface="Trebuchet MS" panose="020B0603020202020204" pitchFamily="34" charset="0"/>
              </a:rPr>
              <a:t>zapošljivosti diplomiranih studenata →</a:t>
            </a:r>
            <a:br>
              <a:rPr lang="sr-Latn-RS" sz="3200" i="1" dirty="0">
                <a:latin typeface="Trebuchet MS" panose="020B0603020202020204" pitchFamily="34" charset="0"/>
              </a:rPr>
            </a:br>
            <a:r>
              <a:rPr lang="sr-Latn-RS" sz="3200" dirty="0">
                <a:latin typeface="Trebuchet MS" panose="020B0603020202020204" pitchFamily="34" charset="0"/>
              </a:rPr>
              <a:t>populacija mogu biti </a:t>
            </a:r>
            <a:r>
              <a:rPr lang="sr-Latn-RS" sz="3200" b="1" dirty="0">
                <a:latin typeface="Trebuchet MS" panose="020B0603020202020204" pitchFamily="34" charset="0"/>
              </a:rPr>
              <a:t>i studenti, i fakulteti, i </a:t>
            </a:r>
            <a:r>
              <a:rPr lang="sr-Latn-RS" sz="3200" b="1" dirty="0" smtClean="0">
                <a:latin typeface="Trebuchet MS" panose="020B0603020202020204" pitchFamily="34" charset="0"/>
              </a:rPr>
              <a:t>univerziteti</a:t>
            </a:r>
            <a:endParaRPr lang="sr-Latn-RS" sz="32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7341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371600" y="1496136"/>
            <a:ext cx="14859000" cy="718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sr-Latn-RS" sz="3200" b="1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2. CILJNA </a:t>
            </a: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POPULACIJA</a:t>
            </a:r>
          </a:p>
          <a:p>
            <a:pPr lvl="0"/>
            <a:endParaRPr lang="sr-Latn-RS" sz="3200" b="1" dirty="0">
              <a:solidFill>
                <a:srgbClr val="00B0F0"/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lvl="0" indent="-45720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sr-Latn-RS" sz="3200" b="1" dirty="0">
                <a:solidFill>
                  <a:srgbClr val="00B0F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DEFINICIJA: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Ciljna populacija je </a:t>
            </a:r>
            <a:r>
              <a:rPr lang="sr-Latn-RS" sz="3200" b="1" dirty="0">
                <a:solidFill>
                  <a:prstClr val="black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konkretna grupa unutar </a:t>
            </a:r>
            <a:r>
              <a:rPr lang="sr-Latn-RS" sz="3200" b="1" dirty="0" smtClean="0">
                <a:solidFill>
                  <a:prstClr val="black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šire (teorijske) </a:t>
            </a:r>
            <a:r>
              <a:rPr lang="sr-Latn-RS" sz="3200" b="1" dirty="0">
                <a:solidFill>
                  <a:prstClr val="black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populacije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definisana </a:t>
            </a:r>
            <a:r>
              <a:rPr lang="sr-Latn-RS" sz="3200" b="1" dirty="0">
                <a:solidFill>
                  <a:prstClr val="black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prostorno, vremenski i tematski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na koju se </a:t>
            </a: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želi </a:t>
            </a:r>
            <a:r>
              <a:rPr lang="sr-Latn-RS" sz="3200" b="1" dirty="0">
                <a:solidFill>
                  <a:prstClr val="black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generalizovati zaključak</a:t>
            </a: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sr-Latn-RS" alt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Skup svih jedinica koje su predmet istraživanja – onih na koje </a:t>
            </a:r>
            <a:r>
              <a:rPr lang="sr-Latn-RS" altLang="sr-Latn-RS" sz="3200" b="1" dirty="0">
                <a:solidFill>
                  <a:prstClr val="black"/>
                </a:solidFill>
                <a:latin typeface="Trebuchet MS" panose="020B0603020202020204" pitchFamily="34" charset="0"/>
              </a:rPr>
              <a:t>želite da generalizujete</a:t>
            </a:r>
            <a:r>
              <a:rPr lang="sr-Latn-RS" alt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 rezultate.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sr-Latn-RS" altLang="sr-Latn-RS" sz="3200" i="1" dirty="0">
                <a:solidFill>
                  <a:prstClr val="black"/>
                </a:solidFill>
                <a:latin typeface="Trebuchet MS" panose="020B0603020202020204" pitchFamily="34" charset="0"/>
              </a:rPr>
              <a:t>Ona je definisana prema istraživačkom cilju.</a:t>
            </a:r>
            <a:endParaRPr lang="sr-Latn-RS" altLang="sr-Latn-RS" sz="3200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sr-Latn-RS" sz="3200" dirty="0">
              <a:solidFill>
                <a:prstClr val="black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0" indent="-45720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sr-Latn-RS" sz="3200" b="1" dirty="0">
                <a:solidFill>
                  <a:prstClr val="black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Primer: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„Svi strani turisti koji su posetili Srbiju tokom 2024. godine“</a:t>
            </a:r>
          </a:p>
        </p:txBody>
      </p:sp>
    </p:spTree>
    <p:extLst>
      <p:ext uri="{BB962C8B-B14F-4D97-AF65-F5344CB8AC3E}">
        <p14:creationId xmlns:p14="http://schemas.microsoft.com/office/powerpoint/2010/main" val="2102766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81000" y="266700"/>
            <a:ext cx="17526000" cy="8332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3. DOSTUPNA POPULACIJA </a:t>
            </a: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(</a:t>
            </a:r>
            <a:r>
              <a:rPr lang="sr-Latn-RS" sz="3200" b="1" dirty="0">
                <a:solidFill>
                  <a:srgbClr val="00B0F0"/>
                </a:solidFill>
                <a:latin typeface="Trebuchet MS" panose="020B0603020202020204" pitchFamily="34" charset="0"/>
              </a:rPr>
              <a:t>OKVIR UZORKOVANJA)</a:t>
            </a:r>
          </a:p>
          <a:p>
            <a:endParaRPr lang="sr-Latn-RS" sz="3200" b="1" dirty="0" smtClean="0">
              <a:solidFill>
                <a:srgbClr val="00B0F0"/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DEFINICIJA: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Dostupna populacija je deo ciljne populacije </a:t>
            </a:r>
            <a:r>
              <a:rPr lang="sr-Latn-RS" sz="32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koji je stvarno dostupan istraživaču za uzorkovanje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tj. oni članovi ciljne populacije koji </a:t>
            </a:r>
            <a:r>
              <a:rPr lang="sr-Latn-RS" sz="32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mogu biti kontaktirani i uključeni u istraživanje</a:t>
            </a: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457200" lvl="0" indent="-45720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Deo ciljne populacije kojem imamo </a:t>
            </a:r>
            <a:r>
              <a:rPr lang="sr-Latn-RS" sz="3200" b="1" dirty="0">
                <a:solidFill>
                  <a:prstClr val="black"/>
                </a:solidFill>
                <a:latin typeface="Trebuchet MS" panose="020B0603020202020204" pitchFamily="34" charset="0"/>
              </a:rPr>
              <a:t>realan pristup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 — na primer, preko baze podataka, liste posetilaca, pristanka za </a:t>
            </a: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anketu</a:t>
            </a:r>
            <a:endParaRPr lang="sr-Latn-RS" sz="32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sr-Latn-RS" sz="32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Primer: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r-Latn-RS" sz="3200" dirty="0">
                <a:latin typeface="Trebuchet MS" panose="020B0603020202020204" pitchFamily="34" charset="0"/>
              </a:rPr>
              <a:t>„Svi strani turisti koji su posetili Srbiju tokom 2024. godine i odseli u </a:t>
            </a:r>
            <a:r>
              <a:rPr lang="sr-Latn-RS" sz="3200" dirty="0" smtClean="0">
                <a:latin typeface="Trebuchet MS" panose="020B0603020202020204" pitchFamily="34" charset="0"/>
              </a:rPr>
              <a:t>hotelima.“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endParaRPr lang="sr-Latn-RS" sz="3200" b="1" dirty="0">
              <a:solidFill>
                <a:srgbClr val="00B0F0"/>
              </a:solidFill>
              <a:latin typeface="Trebuchet MS" panose="020B0603020202020204" pitchFamily="34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sr-Latn-RS" sz="28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ZAKLJUČAK: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sr-Latn-RS" sz="28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POPULACIJA</a:t>
            </a:r>
            <a:r>
              <a:rPr lang="sr-Latn-RS" sz="2800" dirty="0" smtClean="0">
                <a:latin typeface="Trebuchet MS" panose="020B0603020202020204" pitchFamily="34" charset="0"/>
              </a:rPr>
              <a:t> – </a:t>
            </a:r>
            <a:r>
              <a:rPr lang="sr-Latn-RS" sz="2800" dirty="0">
                <a:latin typeface="Trebuchet MS" panose="020B0603020202020204" pitchFamily="34" charset="0"/>
              </a:rPr>
              <a:t>najširi okvir (šta nas sve teorijski zanima)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sr-Latn-RS" sz="28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CILJNA POPULACIJA</a:t>
            </a:r>
            <a:r>
              <a:rPr lang="sr-Latn-RS" sz="2800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 </a:t>
            </a:r>
            <a:r>
              <a:rPr lang="sr-Latn-RS" sz="2800" dirty="0" smtClean="0">
                <a:latin typeface="Trebuchet MS" panose="020B0603020202020204" pitchFamily="34" charset="0"/>
              </a:rPr>
              <a:t>– </a:t>
            </a:r>
            <a:r>
              <a:rPr lang="sr-Latn-RS" sz="2800" dirty="0">
                <a:latin typeface="Trebuchet MS" panose="020B0603020202020204" pitchFamily="34" charset="0"/>
              </a:rPr>
              <a:t>precizno definisana grupa kojoj postavljamo </a:t>
            </a:r>
            <a:r>
              <a:rPr lang="sr-Latn-RS" sz="2800" dirty="0" smtClean="0">
                <a:latin typeface="Trebuchet MS" panose="020B0603020202020204" pitchFamily="34" charset="0"/>
              </a:rPr>
              <a:t>pitanje (anketiramo je)</a:t>
            </a:r>
            <a:endParaRPr lang="sr-Latn-RS" sz="2800" dirty="0">
              <a:latin typeface="Trebuchet MS" panose="020B0603020202020204" pitchFamily="34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sr-Latn-RS" sz="28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DOSTUPNA POPULACIJA</a:t>
            </a:r>
            <a:r>
              <a:rPr lang="sr-Latn-RS" sz="2800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 </a:t>
            </a:r>
            <a:r>
              <a:rPr lang="sr-Latn-RS" sz="2800" dirty="0" smtClean="0">
                <a:latin typeface="Trebuchet MS" panose="020B0603020202020204" pitchFamily="34" charset="0"/>
              </a:rPr>
              <a:t>– </a:t>
            </a:r>
            <a:r>
              <a:rPr lang="sr-Latn-RS" sz="2800" dirty="0">
                <a:latin typeface="Trebuchet MS" panose="020B0603020202020204" pitchFamily="34" charset="0"/>
              </a:rPr>
              <a:t>ono s čim </a:t>
            </a:r>
            <a:r>
              <a:rPr lang="sr-Latn-RS" sz="2800" i="1" dirty="0">
                <a:latin typeface="Trebuchet MS" panose="020B0603020202020204" pitchFamily="34" charset="0"/>
              </a:rPr>
              <a:t>realno</a:t>
            </a:r>
            <a:r>
              <a:rPr lang="sr-Latn-RS" sz="2800" dirty="0">
                <a:latin typeface="Trebuchet MS" panose="020B0603020202020204" pitchFamily="34" charset="0"/>
              </a:rPr>
              <a:t> raspolažemo za sprovođenje </a:t>
            </a:r>
            <a:r>
              <a:rPr lang="sr-Latn-RS" sz="2800" dirty="0" smtClean="0">
                <a:latin typeface="Trebuchet MS" panose="020B0603020202020204" pitchFamily="34" charset="0"/>
              </a:rPr>
              <a:t>istraživanja</a:t>
            </a:r>
          </a:p>
        </p:txBody>
      </p:sp>
    </p:spTree>
    <p:extLst>
      <p:ext uri="{BB962C8B-B14F-4D97-AF65-F5344CB8AC3E}">
        <p14:creationId xmlns:p14="http://schemas.microsoft.com/office/powerpoint/2010/main" val="3116885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62000" y="800100"/>
            <a:ext cx="16916400" cy="90806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ZAŠTO JE VAŽNO </a:t>
            </a: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RAZLIKOVATI</a:t>
            </a:r>
            <a:r>
              <a:rPr lang="sr-Latn-RS" sz="3200" b="1" dirty="0" smtClean="0"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TEORIJSKU I CILJNU POPULACIJU ?</a:t>
            </a:r>
          </a:p>
          <a:p>
            <a:endParaRPr lang="sr-Latn-RS" sz="2800" b="1" dirty="0"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sr-Latn-RS" sz="2800" b="1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POPULACIJA</a:t>
            </a:r>
            <a:endParaRPr lang="sr-Latn-RS" sz="2800" b="1" i="1" dirty="0">
              <a:solidFill>
                <a:srgbClr val="2E74B5"/>
              </a:solidFill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Širi pojam: svi entiteti o kojima bi se teoretski moglo nešto zaključivati</a:t>
            </a:r>
          </a:p>
          <a:p>
            <a:pPr marL="457200" lvl="0" indent="-45720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Može biti 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neodređena, vremenski i prostorno neograničena</a:t>
            </a:r>
            <a:endParaRPr lang="sr-Latn-RS" sz="28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0" indent="-45720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Primer: </a:t>
            </a:r>
            <a:r>
              <a:rPr lang="sr-Latn-RS" sz="2800" i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"Svi turisti koji posećuju Srbiju"</a:t>
            </a:r>
            <a:endParaRPr lang="sr-Latn-RS" sz="28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sr-Latn-RS" sz="2800" b="1" i="1" dirty="0">
                <a:solidFill>
                  <a:srgbClr val="2E74B5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2800" i="1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CILJNA POPULACIJA</a:t>
            </a:r>
            <a:endParaRPr lang="sr-Latn-RS" sz="2800" b="1" i="1" dirty="0">
              <a:solidFill>
                <a:srgbClr val="2E74B5"/>
              </a:solidFill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Konkretna podgrupa populacije koja je 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fokus istraživanja</a:t>
            </a:r>
            <a:endParaRPr lang="sr-Latn-RS" sz="28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Mora biti jasno 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definisana u prostoru i vremenu</a:t>
            </a:r>
            <a:endParaRPr lang="sr-Latn-RS" sz="28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Mora biti 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pristupačna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(dostupna za uzorkovanje)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Primer: </a:t>
            </a:r>
            <a:r>
              <a:rPr lang="sr-Latn-RS" sz="2800" i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"Svi strani turisti koji su boravili u Beogradu najmanje dve noći tokom </a:t>
            </a:r>
            <a:r>
              <a:rPr lang="sr-Latn-RS" sz="2800" i="1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2024</a:t>
            </a:r>
            <a:r>
              <a:rPr lang="sr-Latn-RS" sz="2800" i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godine"</a:t>
            </a:r>
            <a:endParaRPr lang="sr-Latn-RS" sz="28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sr-Latn-RS" sz="2800" b="1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ZAŠTO JE VAŽNO </a:t>
            </a:r>
            <a:r>
              <a:rPr lang="sr-Latn-RS" sz="28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RAZLIKOVATI ?</a:t>
            </a:r>
            <a:endParaRPr lang="sr-Latn-RS" sz="2800" b="1" dirty="0"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Precizno definisana 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ciljna populacija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omogućava: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Validno uzorkovanje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Tačnije rezultate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Mogućnost generalizacije zaključaka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r-Latn-RS" sz="2800" i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Zaključak: Sve ciljne populacije su populacije, ali nisu sve populacije ciljna populacija!</a:t>
            </a:r>
            <a:endParaRPr lang="sr-Latn-RS" sz="2800" dirty="0"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3213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643647" y="6765631"/>
            <a:ext cx="1505355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sr-Latn-RS" altLang="sr-Latn-RS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69586" y="8430693"/>
            <a:ext cx="143418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439580" y="854422"/>
            <a:ext cx="15548910" cy="84638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32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ZAŠTO JE </a:t>
            </a:r>
            <a:r>
              <a:rPr kumimoji="0" lang="pl-PL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VAŽNO RAZLIKOVATI CILJNU </a:t>
            </a:r>
            <a:r>
              <a:rPr kumimoji="0" lang="pl-PL" sz="32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I </a:t>
            </a:r>
            <a:r>
              <a:rPr kumimoji="0" lang="pl-PL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DOSTUPNU POPULACIJU 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</a:t>
            </a: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1. NIJE SVIMA MOGUĆE PRISTUPITI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Neki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članovi ciljne populacije nisu dostupni istraživaču</a:t>
            </a:r>
            <a:b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</a:br>
            <a:r>
              <a:rPr kumimoji="0" lang="sr-Latn-RS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(npr. neregistrovani turisti, osobe bez interneta, ljudi van baze podataka</a:t>
            </a:r>
            <a:r>
              <a:rPr kumimoji="0" lang="sr-Latn-RS" sz="32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sr-Latn-RS" sz="32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</a:t>
            </a: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2. UZORAK SE BIRA IZ DOSTUPNE POPULACIJE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Ako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dostupna populacija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ne pokriva celu ciljnu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,</a:t>
            </a:r>
            <a:b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</a:b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➡ rezultati mogu biti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pristrasni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/>
            </a:r>
            <a:b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</a:b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➡ generalizacije nisu validne za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čitavu ciljnu populaciju</a:t>
            </a:r>
            <a:endParaRPr kumimoji="0" lang="sr-Latn-R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sr-Latn-RS" sz="3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</a:t>
            </a: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3. POSLEDICE PO ISTRAŽIVANJE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Zaključci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mogu biti pogrešni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ako se razlika ne prepozna i ne koriguje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Generalizacija treba da se odnosi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samo na dostupnu </a:t>
            </a: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populaciju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sr-Latn-RS" alt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DOSTUPNA POPULACIJA</a:t>
            </a:r>
            <a: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= REALNOST ISTRAŽIVANJA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sr-Latn-RS" alt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CILJNA POPULACIJA</a:t>
            </a:r>
            <a: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= IDEAL KOME SE TEŽI</a:t>
            </a:r>
            <a:endParaRPr kumimoji="0" lang="sr-Latn-RS" altLang="sr-Latn-RS" sz="32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82391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33400" y="723900"/>
            <a:ext cx="17221200" cy="9022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ZAŠTO JE VAŽNO RAZLIKOVATI POPULACIJU, CILJNU I DOSTUPNU POPULACIJU</a:t>
            </a: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?</a:t>
            </a:r>
          </a:p>
          <a:p>
            <a:endParaRPr lang="sr-Latn-RS" sz="2800" b="1" dirty="0">
              <a:solidFill>
                <a:srgbClr val="00B0F0"/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sr-Latn-RS" sz="2800" b="1" i="1" dirty="0">
                <a:solidFill>
                  <a:srgbClr val="2E74B5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2800" b="1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ZBOG TAČNOSTI I RELEVANTNOSTI ISTRAŽIVANJA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Precizna definicija 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ciljne populacije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omogućava da se istraživanje usmeri na pravu grupu ljudi, organizacija ili događaja.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Ako ciljna populacija nije jasno određena, rezultati mogu biti 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neupotrebljivi ili pogrešno interpretirani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sr-Latn-RS" sz="2800" b="1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ZBOG REALNIH MOGUĆNOSTI SPROVOĐENJA ISTRAŽIVANJA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Dostupna populacija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je ono s čim istraživač 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stvarno raspolaže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Ako se ne uzme u obzir, može se planirati istraživanje koje 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nije izvodljivo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(npr. ako nemamo kontakt podatke, ne možemo sprovesti anketu).</a:t>
            </a:r>
          </a:p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sr-Latn-RS" sz="2800" b="1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ZBOG PRAVILNE GENERALIZACIJE REZULTATA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Zaključci mogu biti 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validni samo za ciljnu populaciju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 ne za celokupnu teorijsku populaciju.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Ako se podaci prikupe samo iz dostupne populacije, treba jasno naznačiti na koga se rezultati </a:t>
            </a: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mogu i ne mogu odnositi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sr-Latn-RS" sz="28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ZAKLJUČAK: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r-Latn-R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Razlikovanje ova tri pojma omogućava pravilno planiranje, sprovođenje i tumačenje rezultata </a:t>
            </a:r>
            <a:r>
              <a:rPr lang="sr-Latn-RS" sz="2800" b="1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istraživanja.</a:t>
            </a:r>
            <a:r>
              <a:rPr lang="sr-Latn-RS" sz="28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Bez </a:t>
            </a:r>
            <a:r>
              <a:rPr lang="sr-Latn-RS" sz="28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toga, istraživanje može biti metodološki neispravno i dovesti do pogrešnih zaključaka.</a:t>
            </a:r>
            <a:endParaRPr lang="sr-Latn-RS" sz="2800" dirty="0"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9383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840200" y="0"/>
            <a:ext cx="1439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endParaRPr lang="sr-Latn-RS" altLang="sr-Latn-RS" sz="2400" dirty="0">
              <a:solidFill>
                <a:prstClr val="black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571500"/>
            <a:ext cx="14706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38200" y="731311"/>
            <a:ext cx="16459200" cy="82176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sr-Latn-RS" sz="3200" b="1" dirty="0">
                <a:solidFill>
                  <a:srgbClr val="00B0F0"/>
                </a:solidFill>
                <a:latin typeface="Trebuchet MS" panose="020B0603020202020204" pitchFamily="34" charset="0"/>
              </a:rPr>
              <a:t>RETKE </a:t>
            </a: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POPULACIJE U ISTRAŽIVANJIMA</a:t>
            </a:r>
            <a:endParaRPr lang="sr-Latn-RS" sz="3200" b="1" dirty="0">
              <a:solidFill>
                <a:srgbClr val="00B0F0"/>
              </a:solidFill>
              <a:latin typeface="Trebuchet MS" panose="020B0603020202020204" pitchFamily="34" charset="0"/>
            </a:endParaRPr>
          </a:p>
          <a:p>
            <a:endParaRPr lang="sr-Latn-RS" sz="3200" b="1" dirty="0" smtClean="0">
              <a:solidFill>
                <a:srgbClr val="00B0F0"/>
              </a:solidFill>
            </a:endParaRP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Populacije koje čine vrlo mali procenat ciljne populacije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</a:rPr>
              <a:t>Teško </a:t>
            </a:r>
            <a:r>
              <a:rPr lang="sr-Latn-RS" sz="3200" dirty="0">
                <a:latin typeface="Trebuchet MS" panose="020B0603020202020204" pitchFamily="34" charset="0"/>
              </a:rPr>
              <a:t>ih je "uhvatiti" običnim </a:t>
            </a:r>
            <a:r>
              <a:rPr lang="sr-Latn-RS" sz="3200" dirty="0" smtClean="0">
                <a:latin typeface="Trebuchet MS" panose="020B0603020202020204" pitchFamily="34" charset="0"/>
              </a:rPr>
              <a:t>uzorkovanjem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</a:rPr>
              <a:t>Zbog </a:t>
            </a:r>
            <a:r>
              <a:rPr lang="sr-Latn-RS" sz="3200" dirty="0">
                <a:latin typeface="Trebuchet MS" panose="020B0603020202020204" pitchFamily="34" charset="0"/>
              </a:rPr>
              <a:t>toga </a:t>
            </a:r>
            <a:r>
              <a:rPr lang="sr-Latn-RS" sz="3200" b="1" dirty="0">
                <a:latin typeface="Trebuchet MS" panose="020B0603020202020204" pitchFamily="34" charset="0"/>
              </a:rPr>
              <a:t>uvećanje uzorka</a:t>
            </a:r>
            <a:r>
              <a:rPr lang="sr-Latn-RS" sz="3200" dirty="0">
                <a:latin typeface="Trebuchet MS" panose="020B0603020202020204" pitchFamily="34" charset="0"/>
              </a:rPr>
              <a:t> </a:t>
            </a:r>
            <a:r>
              <a:rPr lang="sr-Latn-RS" sz="3200" dirty="0" smtClean="0">
                <a:latin typeface="Trebuchet MS" panose="020B0603020202020204" pitchFamily="34" charset="0"/>
              </a:rPr>
              <a:t>predstavlja efikasno metodološko rešenje.</a:t>
            </a:r>
          </a:p>
          <a:p>
            <a:endParaRPr lang="sr-Latn-RS" sz="3200" b="1" dirty="0"/>
          </a:p>
          <a:p>
            <a:pPr marL="457200" lvl="0" indent="-457200">
              <a:buFont typeface="Wingdings" panose="05000000000000000000" pitchFamily="2" charset="2"/>
              <a:buChar char="Ø"/>
              <a:defRPr/>
            </a:pPr>
            <a:r>
              <a:rPr lang="sr-Latn-RS" sz="3200" b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Primeri:</a:t>
            </a:r>
            <a:endParaRPr lang="sr-Latn-RS" sz="3200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marL="457200" lvl="0" indent="-457200">
              <a:buFont typeface="Courier New" panose="02070309020205020404" pitchFamily="49" charset="0"/>
              <a:buChar char="o"/>
              <a:defRPr/>
            </a:pP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Turisti sa invaliditetom koji putuju sami</a:t>
            </a:r>
          </a:p>
          <a:p>
            <a:pPr marL="457200" lvl="0" indent="-457200">
              <a:buFont typeface="Courier New" panose="02070309020205020404" pitchFamily="49" charset="0"/>
              <a:buChar char="o"/>
              <a:defRPr/>
            </a:pP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Ekoturisti iz dalekih zemalja (npr. Australije)</a:t>
            </a:r>
          </a:p>
          <a:p>
            <a:pPr marL="457200" lvl="0" indent="-457200">
              <a:buFont typeface="Courier New" panose="02070309020205020404" pitchFamily="49" charset="0"/>
              <a:buChar char="o"/>
              <a:defRPr/>
            </a:pP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Turisti koji dolaze isključivo van glavne </a:t>
            </a: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sezone</a:t>
            </a:r>
          </a:p>
          <a:p>
            <a:pPr marL="457200" lvl="0" indent="-457200">
              <a:buFont typeface="Courier New" panose="02070309020205020404" pitchFamily="49" charset="0"/>
              <a:buChar char="o"/>
              <a:defRPr/>
            </a:pP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Turisti sa invaliditetom koji koriste privatni smeštaj u ruralnim oblastima.</a:t>
            </a:r>
          </a:p>
          <a:p>
            <a:pPr marL="457200" lvl="0" indent="-457200">
              <a:buFont typeface="Courier New" panose="02070309020205020404" pitchFamily="49" charset="0"/>
              <a:buChar char="o"/>
              <a:defRPr/>
            </a:pPr>
            <a:r>
              <a:rPr lang="sr-Latn-RS" sz="3200" dirty="0" smtClean="0">
                <a:latin typeface="Trebuchet MS" panose="020B0603020202020204" pitchFamily="34" charset="0"/>
              </a:rPr>
              <a:t>Turisti </a:t>
            </a:r>
            <a:r>
              <a:rPr lang="sr-Latn-RS" sz="3200" dirty="0">
                <a:latin typeface="Trebuchet MS" panose="020B0603020202020204" pitchFamily="34" charset="0"/>
              </a:rPr>
              <a:t>iz egzotičnih </a:t>
            </a:r>
            <a:r>
              <a:rPr lang="sr-Latn-RS" sz="3200" dirty="0" smtClean="0">
                <a:latin typeface="Trebuchet MS" panose="020B0603020202020204" pitchFamily="34" charset="0"/>
              </a:rPr>
              <a:t>zemalja</a:t>
            </a:r>
          </a:p>
          <a:p>
            <a:pPr marL="457200" lvl="0" indent="-457200">
              <a:buFont typeface="Courier New" panose="02070309020205020404" pitchFamily="49" charset="0"/>
              <a:buChar char="o"/>
              <a:defRPr/>
            </a:pPr>
            <a:endParaRPr lang="sr-Latn-RS" sz="3200" dirty="0" smtClean="0">
              <a:latin typeface="Trebuchet MS" panose="020B0603020202020204" pitchFamily="34" charset="0"/>
            </a:endParaRPr>
          </a:p>
          <a:p>
            <a:pPr marL="457200" indent="-457200">
              <a:buFont typeface="Courier New" panose="02070309020205020404" pitchFamily="49" charset="0"/>
              <a:buChar char="o"/>
              <a:defRPr/>
            </a:pPr>
            <a:r>
              <a:rPr lang="sr-Latn-RS" altLang="sr-Latn-RS" sz="3200" b="1" dirty="0">
                <a:solidFill>
                  <a:srgbClr val="00B0F0"/>
                </a:solidFill>
                <a:latin typeface="Trebuchet MS" panose="020B0603020202020204" pitchFamily="34" charset="0"/>
              </a:rPr>
              <a:t>ZAKLJUČAK:</a:t>
            </a:r>
            <a:r>
              <a:rPr lang="sr-Latn-RS" alt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/>
            </a:r>
            <a:br>
              <a:rPr lang="sr-Latn-RS" alt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</a:br>
            <a:r>
              <a:rPr lang="sr-Latn-RS" alt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Za retke populacije, treba koristiti </a:t>
            </a:r>
            <a:r>
              <a:rPr lang="sr-Latn-RS" altLang="sr-Latn-RS" sz="3200" b="1" dirty="0">
                <a:solidFill>
                  <a:prstClr val="black"/>
                </a:solidFill>
                <a:latin typeface="Trebuchet MS" panose="020B0603020202020204" pitchFamily="34" charset="0"/>
              </a:rPr>
              <a:t>ciljano uzorkovanje</a:t>
            </a:r>
            <a:r>
              <a:rPr lang="sr-Latn-RS" alt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, </a:t>
            </a:r>
            <a:r>
              <a:rPr lang="sr-Latn-RS" altLang="sr-Latn-RS" sz="3200" b="1" dirty="0">
                <a:solidFill>
                  <a:prstClr val="black"/>
                </a:solidFill>
                <a:latin typeface="Trebuchet MS" panose="020B0603020202020204" pitchFamily="34" charset="0"/>
              </a:rPr>
              <a:t>nadreprezentaciju</a:t>
            </a:r>
            <a:r>
              <a:rPr lang="sr-Latn-RS" alt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 i/ili </a:t>
            </a:r>
            <a:r>
              <a:rPr lang="sr-Latn-RS" altLang="sr-Latn-RS" sz="3200" b="1" dirty="0">
                <a:solidFill>
                  <a:prstClr val="black"/>
                </a:solidFill>
                <a:latin typeface="Trebuchet MS" panose="020B0603020202020204" pitchFamily="34" charset="0"/>
              </a:rPr>
              <a:t>skrining procedure</a:t>
            </a:r>
            <a:r>
              <a:rPr lang="sr-Latn-RS" alt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!</a:t>
            </a:r>
            <a:endParaRPr lang="sr-Latn-RS" altLang="sr-Latn-RS" sz="3200" dirty="0">
              <a:solidFill>
                <a:prstClr val="black"/>
              </a:solidFill>
              <a:latin typeface="Trebuchet MS" panose="020B0603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9600" y="433001"/>
            <a:ext cx="16230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endParaRPr lang="sr-Latn-RS" sz="3200" b="1" dirty="0">
              <a:solidFill>
                <a:srgbClr val="00B0F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45148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571500"/>
            <a:ext cx="14706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62000" y="485825"/>
            <a:ext cx="16459200" cy="96949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sr-Latn-RS" sz="3200" b="1" dirty="0">
                <a:solidFill>
                  <a:srgbClr val="00B0F0"/>
                </a:solidFill>
                <a:latin typeface="Trebuchet MS" panose="020B0603020202020204" pitchFamily="34" charset="0"/>
              </a:rPr>
              <a:t>RETKE </a:t>
            </a: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POPULACIJE </a:t>
            </a:r>
            <a:r>
              <a:rPr lang="sr-Latn-RS" sz="3200" b="1" dirty="0">
                <a:solidFill>
                  <a:srgbClr val="00B0F0"/>
                </a:solidFill>
                <a:latin typeface="Trebuchet MS" panose="020B0603020202020204" pitchFamily="34" charset="0"/>
              </a:rPr>
              <a:t>U </a:t>
            </a: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ISTRAŽIVANJIMA</a:t>
            </a:r>
          </a:p>
          <a:p>
            <a:pPr lvl="0"/>
            <a:endParaRPr lang="sr-Latn-RS" sz="3200" b="1" dirty="0" smtClean="0">
              <a:solidFill>
                <a:srgbClr val="00B0F0"/>
              </a:solidFill>
              <a:latin typeface="Trebuchet MS" panose="020B0603020202020204" pitchFamily="34" charset="0"/>
            </a:endParaRPr>
          </a:p>
          <a:p>
            <a:r>
              <a:rPr lang="sr-Latn-RS" sz="3200" b="1" dirty="0">
                <a:latin typeface="Trebuchet MS" panose="020B0603020202020204" pitchFamily="34" charset="0"/>
              </a:rPr>
              <a:t>Za istraživanja retkih populacija, </a:t>
            </a:r>
            <a:r>
              <a:rPr lang="sr-Latn-RS" sz="3200" dirty="0">
                <a:latin typeface="Trebuchet MS" panose="020B0603020202020204" pitchFamily="34" charset="0"/>
              </a:rPr>
              <a:t>prosti slučajan uzorak nije dovoljan</a:t>
            </a:r>
            <a:r>
              <a:rPr lang="sr-Latn-RS" sz="3200" b="1" dirty="0">
                <a:latin typeface="Trebuchet MS" panose="020B0603020202020204" pitchFamily="34" charset="0"/>
              </a:rPr>
              <a:t> – koristi se </a:t>
            </a:r>
            <a:r>
              <a:rPr lang="sr-Latn-RS" sz="3200" dirty="0">
                <a:latin typeface="Trebuchet MS" panose="020B0603020202020204" pitchFamily="34" charset="0"/>
              </a:rPr>
              <a:t>skrining</a:t>
            </a:r>
            <a:r>
              <a:rPr lang="sr-Latn-RS" sz="3200" b="1" dirty="0">
                <a:latin typeface="Trebuchet MS" panose="020B0603020202020204" pitchFamily="34" charset="0"/>
              </a:rPr>
              <a:t> da </a:t>
            </a:r>
            <a:r>
              <a:rPr lang="sr-Latn-RS" sz="3200" b="1" dirty="0" smtClean="0">
                <a:latin typeface="Trebuchet MS" panose="020B0603020202020204" pitchFamily="34" charset="0"/>
              </a:rPr>
              <a:t>se ove populacije </a:t>
            </a:r>
            <a:r>
              <a:rPr lang="sr-Latn-RS" sz="3200" b="1" dirty="0">
                <a:latin typeface="Trebuchet MS" panose="020B0603020202020204" pitchFamily="34" charset="0"/>
              </a:rPr>
              <a:t>identifikuju, i </a:t>
            </a:r>
            <a:r>
              <a:rPr lang="sr-Latn-RS" sz="3200" dirty="0">
                <a:latin typeface="Trebuchet MS" panose="020B0603020202020204" pitchFamily="34" charset="0"/>
              </a:rPr>
              <a:t>nadreprezentacija</a:t>
            </a:r>
            <a:r>
              <a:rPr lang="sr-Latn-RS" sz="3200" b="1" dirty="0">
                <a:latin typeface="Trebuchet MS" panose="020B0603020202020204" pitchFamily="34" charset="0"/>
              </a:rPr>
              <a:t> da se </a:t>
            </a:r>
            <a:r>
              <a:rPr lang="sr-Latn-RS" sz="3200" b="1" dirty="0" smtClean="0">
                <a:latin typeface="Trebuchet MS" panose="020B0603020202020204" pitchFamily="34" charset="0"/>
              </a:rPr>
              <a:t>obezbedi-izabere </a:t>
            </a:r>
            <a:r>
              <a:rPr lang="sr-Latn-RS" sz="3200" b="1" dirty="0">
                <a:latin typeface="Trebuchet MS" panose="020B0603020202020204" pitchFamily="34" charset="0"/>
              </a:rPr>
              <a:t>dovoljan broj podataka</a:t>
            </a:r>
            <a:r>
              <a:rPr lang="sr-Latn-RS" sz="3200" b="1" dirty="0" smtClean="0">
                <a:latin typeface="Trebuchet MS" panose="020B0603020202020204" pitchFamily="34" charset="0"/>
              </a:rPr>
              <a:t>!</a:t>
            </a:r>
            <a:endParaRPr lang="sr-Latn-RS" sz="3200" b="1" dirty="0" smtClean="0">
              <a:solidFill>
                <a:srgbClr val="00B0F0"/>
              </a:solidFill>
              <a:latin typeface="Trebuchet MS" panose="020B0603020202020204" pitchFamily="34" charset="0"/>
            </a:endParaRPr>
          </a:p>
          <a:p>
            <a:pPr marL="514350" indent="-514350">
              <a:buAutoNum type="arabicPeriod"/>
            </a:pPr>
            <a:r>
              <a:rPr lang="sr-Latn-RS" sz="3200" i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Prosti </a:t>
            </a:r>
            <a:r>
              <a:rPr lang="sr-Latn-RS" sz="3200" i="1" dirty="0">
                <a:solidFill>
                  <a:srgbClr val="00B0F0"/>
                </a:solidFill>
                <a:latin typeface="Trebuchet MS" panose="020B0603020202020204" pitchFamily="34" charset="0"/>
              </a:rPr>
              <a:t>slučajan </a:t>
            </a:r>
            <a:r>
              <a:rPr lang="sr-Latn-RS" sz="3200" i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uzorak</a:t>
            </a:r>
            <a:r>
              <a:rPr lang="sr-Latn-RS" sz="3200" b="1" i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 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</a:rPr>
              <a:t>Svaka </a:t>
            </a:r>
            <a:r>
              <a:rPr lang="sr-Latn-RS" sz="3200" dirty="0">
                <a:latin typeface="Trebuchet MS" panose="020B0603020202020204" pitchFamily="34" charset="0"/>
              </a:rPr>
              <a:t>jedinica ima </a:t>
            </a:r>
            <a:r>
              <a:rPr lang="sr-Latn-RS" sz="3200" b="1" dirty="0">
                <a:latin typeface="Trebuchet MS" panose="020B0603020202020204" pitchFamily="34" charset="0"/>
              </a:rPr>
              <a:t>istu verovatnoću izbora</a:t>
            </a:r>
            <a:r>
              <a:rPr lang="sr-Latn-RS" sz="3200" dirty="0">
                <a:latin typeface="Trebuchet MS" panose="020B0603020202020204" pitchFamily="34" charset="0"/>
              </a:rPr>
              <a:t/>
            </a:r>
            <a:br>
              <a:rPr lang="sr-Latn-RS" sz="3200" dirty="0">
                <a:latin typeface="Trebuchet MS" panose="020B0603020202020204" pitchFamily="34" charset="0"/>
              </a:rPr>
            </a:br>
            <a:r>
              <a:rPr lang="sr-Latn-RS" sz="3200" dirty="0" smtClean="0">
                <a:latin typeface="Trebuchet MS" panose="020B0603020202020204" pitchFamily="34" charset="0"/>
              </a:rPr>
              <a:t>Nije </a:t>
            </a:r>
            <a:r>
              <a:rPr lang="sr-Latn-RS" sz="3200" dirty="0">
                <a:latin typeface="Trebuchet MS" panose="020B0603020202020204" pitchFamily="34" charset="0"/>
              </a:rPr>
              <a:t>efikasan za retke populacije – </a:t>
            </a:r>
            <a:r>
              <a:rPr lang="sr-Latn-RS" sz="3200" b="1" dirty="0">
                <a:latin typeface="Trebuchet MS" panose="020B0603020202020204" pitchFamily="34" charset="0"/>
              </a:rPr>
              <a:t>velike šanse da ih ne bude uopšte u </a:t>
            </a:r>
            <a:r>
              <a:rPr lang="sr-Latn-RS" sz="3200" b="1" dirty="0" smtClean="0">
                <a:latin typeface="Trebuchet MS" panose="020B0603020202020204" pitchFamily="34" charset="0"/>
              </a:rPr>
              <a:t>uzorku</a:t>
            </a:r>
            <a:endParaRPr lang="sr-Latn-RS" sz="3200" b="1" i="1" dirty="0" smtClean="0">
              <a:latin typeface="Trebuchet MS" panose="020B0603020202020204" pitchFamily="34" charset="0"/>
            </a:endParaRPr>
          </a:p>
          <a:p>
            <a:r>
              <a:rPr lang="sr-Latn-RS" sz="3200" b="1" i="1" dirty="0" smtClean="0">
                <a:latin typeface="Trebuchet MS" panose="020B0603020202020204" pitchFamily="34" charset="0"/>
              </a:rPr>
              <a:t> </a:t>
            </a:r>
            <a:r>
              <a:rPr lang="sr-Latn-RS" sz="3200" b="1" i="1" dirty="0">
                <a:solidFill>
                  <a:srgbClr val="00B0F0"/>
                </a:solidFill>
                <a:latin typeface="Trebuchet MS" panose="020B0603020202020204" pitchFamily="34" charset="0"/>
              </a:rPr>
              <a:t>2. </a:t>
            </a:r>
            <a:r>
              <a:rPr lang="sr-Latn-RS" sz="3200" i="1" dirty="0">
                <a:solidFill>
                  <a:srgbClr val="00B0F0"/>
                </a:solidFill>
                <a:latin typeface="Trebuchet MS" panose="020B0603020202020204" pitchFamily="34" charset="0"/>
              </a:rPr>
              <a:t>Skrining</a:t>
            </a:r>
            <a:endParaRPr lang="sr-Latn-RS" sz="3200" b="1" i="1" dirty="0">
              <a:solidFill>
                <a:srgbClr val="00B0F0"/>
              </a:solidFill>
              <a:latin typeface="Trebuchet MS" panose="020B0603020202020204" pitchFamily="34" charset="0"/>
            </a:endParaRPr>
          </a:p>
          <a:p>
            <a:pPr marL="457200" lvl="0" indent="-457200">
              <a:buFont typeface="Courier New" panose="02070309020205020404" pitchFamily="49" charset="0"/>
              <a:buChar char="o"/>
            </a:pP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Koristi se 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da </a:t>
            </a: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„</a:t>
            </a:r>
            <a:r>
              <a:rPr lang="sr-Latn-RS" sz="3200" b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pronađe“</a:t>
            </a: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pripadnike </a:t>
            </a: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retke 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populacije (npr. turiste koji su prethodne godine posećivali nacionalne </a:t>
            </a: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parkove </a:t>
            </a:r>
            <a:r>
              <a:rPr lang="sr-Latn-RS" alt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u </a:t>
            </a:r>
            <a:r>
              <a:rPr lang="sr-Latn-RS" alt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uzorak</a:t>
            </a:r>
            <a:r>
              <a:rPr lang="sr-Latn-RS" alt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.</a:t>
            </a:r>
            <a:endParaRPr lang="sr-Latn-RS" sz="3200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marL="457200" lvl="0" indent="-457200"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</a:rPr>
              <a:t>Istraživanje </a:t>
            </a:r>
            <a:r>
              <a:rPr lang="sr-Latn-RS" sz="3200" dirty="0">
                <a:latin typeface="Trebuchet MS" panose="020B0603020202020204" pitchFamily="34" charset="0"/>
              </a:rPr>
              <a:t>se zatim sprovodi </a:t>
            </a:r>
            <a:r>
              <a:rPr lang="sr-Latn-RS" sz="3200" b="1" dirty="0">
                <a:latin typeface="Trebuchet MS" panose="020B0603020202020204" pitchFamily="34" charset="0"/>
              </a:rPr>
              <a:t>samo nad onima koji prođu </a:t>
            </a:r>
            <a:r>
              <a:rPr lang="sr-Latn-RS" sz="3200" b="1" dirty="0" smtClean="0">
                <a:latin typeface="Trebuchet MS" panose="020B0603020202020204" pitchFamily="34" charset="0"/>
              </a:rPr>
              <a:t>skrining</a:t>
            </a:r>
            <a:endParaRPr lang="sr-Latn-RS" sz="3200" b="1" i="1" dirty="0" smtClean="0">
              <a:latin typeface="Trebuchet MS" panose="020B0603020202020204" pitchFamily="34" charset="0"/>
            </a:endParaRPr>
          </a:p>
          <a:p>
            <a:r>
              <a:rPr lang="sr-Latn-RS" sz="3200" b="1" i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3</a:t>
            </a:r>
            <a:r>
              <a:rPr lang="sr-Latn-RS" sz="3200" b="1" i="1" dirty="0">
                <a:solidFill>
                  <a:srgbClr val="00B0F0"/>
                </a:solidFill>
                <a:latin typeface="Trebuchet MS" panose="020B0603020202020204" pitchFamily="34" charset="0"/>
              </a:rPr>
              <a:t>. </a:t>
            </a:r>
            <a:r>
              <a:rPr lang="sr-Latn-RS" sz="3200" i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Nadreprezentacija</a:t>
            </a:r>
            <a:endParaRPr lang="sr-Latn-RS" sz="3200" b="1" i="1" dirty="0">
              <a:solidFill>
                <a:srgbClr val="00B0F0"/>
              </a:solidFill>
              <a:latin typeface="Trebuchet MS" panose="020B0603020202020204" pitchFamily="34" charset="0"/>
            </a:endParaRP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</a:rPr>
              <a:t>Svesno se bira </a:t>
            </a:r>
            <a:r>
              <a:rPr lang="sr-Latn-RS" sz="3200" b="1" dirty="0" smtClean="0">
                <a:latin typeface="Trebuchet MS" panose="020B0603020202020204" pitchFamily="34" charset="0"/>
              </a:rPr>
              <a:t>veći broj jedinica iz retke populacije</a:t>
            </a:r>
            <a:r>
              <a:rPr lang="sr-Latn-RS" sz="3200" dirty="0" smtClean="0">
                <a:latin typeface="Trebuchet MS" panose="020B0603020202020204" pitchFamily="34" charset="0"/>
              </a:rPr>
              <a:t> nego što bi ih bilo u slučajnom uzorku, time se povećava pouzdanost analize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</a:rPr>
              <a:t>Omogućava </a:t>
            </a:r>
            <a:r>
              <a:rPr lang="sr-Latn-RS" sz="3200" b="1" dirty="0" smtClean="0">
                <a:latin typeface="Trebuchet MS" panose="020B0603020202020204" pitchFamily="34" charset="0"/>
              </a:rPr>
              <a:t>dovoljno podataka za analizu</a:t>
            </a:r>
            <a:endParaRPr lang="sr-Latn-RS" sz="3200" dirty="0">
              <a:latin typeface="Trebuchet MS" panose="020B0603020202020204" pitchFamily="34" charset="0"/>
            </a:endParaRP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</a:rPr>
              <a:t>Potrebna </a:t>
            </a:r>
            <a:r>
              <a:rPr lang="sr-Latn-RS" sz="3200" b="1" dirty="0" smtClean="0">
                <a:latin typeface="Trebuchet MS" panose="020B0603020202020204" pitchFamily="34" charset="0"/>
              </a:rPr>
              <a:t>statistička korekcija-ponderisanje</a:t>
            </a:r>
            <a:r>
              <a:rPr lang="sr-Latn-RS" sz="3200" dirty="0" smtClean="0">
                <a:latin typeface="Trebuchet MS" panose="020B0603020202020204" pitchFamily="34" charset="0"/>
              </a:rPr>
              <a:t> pri tumačenju rezultata</a:t>
            </a:r>
          </a:p>
          <a:p>
            <a:endParaRPr lang="sr-Latn-RS" sz="3200" b="1" dirty="0">
              <a:latin typeface="Trebuchet MS" panose="020B0603020202020204" pitchFamily="34" charset="0"/>
            </a:endParaRPr>
          </a:p>
          <a:p>
            <a:pPr lvl="0">
              <a:lnSpc>
                <a:spcPct val="150000"/>
              </a:lnSpc>
            </a:pPr>
            <a:endParaRPr lang="sr-Latn-RS" sz="3200" b="1" dirty="0">
              <a:solidFill>
                <a:srgbClr val="00B0F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3565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535400" y="0"/>
            <a:ext cx="17443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571500"/>
            <a:ext cx="14706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1000" y="507714"/>
            <a:ext cx="17449800" cy="94487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SKRIVENE </a:t>
            </a:r>
            <a:r>
              <a:rPr lang="sr-Latn-RS" sz="3200" b="1" dirty="0">
                <a:solidFill>
                  <a:srgbClr val="00B0F0"/>
                </a:solidFill>
                <a:latin typeface="Trebuchet MS" panose="020B0603020202020204" pitchFamily="34" charset="0"/>
              </a:rPr>
              <a:t>POPULACIJE U </a:t>
            </a: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ISTRAŽIVANJIMA</a:t>
            </a:r>
          </a:p>
          <a:p>
            <a:pPr lvl="0"/>
            <a:endParaRPr lang="sr-Latn-RS" sz="3200" b="1" dirty="0">
              <a:solidFill>
                <a:srgbClr val="00B0F0"/>
              </a:solidFill>
              <a:latin typeface="Trebuchet MS" panose="020B0603020202020204" pitchFamily="34" charset="0"/>
            </a:endParaRPr>
          </a:p>
          <a:p>
            <a:r>
              <a:rPr lang="sr-Latn-RS" sz="3200" dirty="0" smtClean="0">
                <a:latin typeface="Trebuchet MS" panose="020B0603020202020204" pitchFamily="34" charset="0"/>
              </a:rPr>
              <a:t>Populacije </a:t>
            </a:r>
            <a:r>
              <a:rPr lang="sr-Latn-RS" sz="3200" b="1" dirty="0">
                <a:latin typeface="Trebuchet MS" panose="020B0603020202020204" pitchFamily="34" charset="0"/>
              </a:rPr>
              <a:t>za koje ne postoji spisak</a:t>
            </a:r>
            <a:r>
              <a:rPr lang="sr-Latn-RS" sz="3200" dirty="0">
                <a:latin typeface="Trebuchet MS" panose="020B0603020202020204" pitchFamily="34" charset="0"/>
              </a:rPr>
              <a:t> i koje su </a:t>
            </a:r>
            <a:r>
              <a:rPr lang="sr-Latn-RS" sz="3200" b="1" dirty="0">
                <a:latin typeface="Trebuchet MS" panose="020B0603020202020204" pitchFamily="34" charset="0"/>
              </a:rPr>
              <a:t>teško dostupne</a:t>
            </a:r>
            <a:r>
              <a:rPr lang="sr-Latn-RS" sz="3200" dirty="0">
                <a:latin typeface="Trebuchet MS" panose="020B0603020202020204" pitchFamily="34" charset="0"/>
              </a:rPr>
              <a:t> zbog anonimnosti, društvene stigme ili pravnog statusa</a:t>
            </a:r>
            <a:r>
              <a:rPr lang="sr-Latn-RS" sz="3200" dirty="0" smtClean="0">
                <a:latin typeface="Trebuchet MS" panose="020B0603020202020204" pitchFamily="34" charset="0"/>
              </a:rPr>
              <a:t>.</a:t>
            </a:r>
          </a:p>
          <a:p>
            <a:endParaRPr lang="sr-Latn-RS" sz="3200" dirty="0" smtClean="0">
              <a:latin typeface="Trebuchet MS" panose="020B0603020202020204" pitchFamily="34" charset="0"/>
            </a:endParaRPr>
          </a:p>
          <a:p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GLAVNI IZAZOVI: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3200" b="1" dirty="0" smtClean="0">
                <a:latin typeface="Trebuchet MS" panose="020B0603020202020204" pitchFamily="34" charset="0"/>
              </a:rPr>
              <a:t>Niski </a:t>
            </a:r>
            <a:r>
              <a:rPr lang="sr-Latn-RS" sz="3200" b="1" dirty="0">
                <a:latin typeface="Trebuchet MS" panose="020B0603020202020204" pitchFamily="34" charset="0"/>
              </a:rPr>
              <a:t>nivoi kooperativnosti</a:t>
            </a:r>
            <a:endParaRPr lang="sr-Latn-RS" sz="3200" dirty="0">
              <a:latin typeface="Trebuchet MS" panose="020B0603020202020204" pitchFamily="34" charset="0"/>
            </a:endParaRP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3200" b="1" dirty="0" smtClean="0">
                <a:latin typeface="Trebuchet MS" panose="020B0603020202020204" pitchFamily="34" charset="0"/>
              </a:rPr>
              <a:t>Ne </a:t>
            </a:r>
            <a:r>
              <a:rPr lang="sr-Latn-RS" sz="3200" b="1" dirty="0">
                <a:latin typeface="Trebuchet MS" panose="020B0603020202020204" pitchFamily="34" charset="0"/>
              </a:rPr>
              <a:t>postoje zvanične baze podataka</a:t>
            </a:r>
            <a:endParaRPr lang="sr-Latn-RS" sz="3200" dirty="0">
              <a:latin typeface="Trebuchet MS" panose="020B0603020202020204" pitchFamily="34" charset="0"/>
            </a:endParaRP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3200" b="1" dirty="0" smtClean="0">
                <a:latin typeface="Trebuchet MS" panose="020B0603020202020204" pitchFamily="34" charset="0"/>
              </a:rPr>
              <a:t>Jedinicei </a:t>
            </a:r>
            <a:r>
              <a:rPr lang="sr-Latn-RS" sz="3200" b="1" dirty="0">
                <a:latin typeface="Trebuchet MS" panose="020B0603020202020204" pitchFamily="34" charset="0"/>
              </a:rPr>
              <a:t>ne žele da se </a:t>
            </a:r>
            <a:r>
              <a:rPr lang="sr-Latn-RS" sz="3200" b="1" dirty="0" smtClean="0">
                <a:latin typeface="Trebuchet MS" panose="020B0603020202020204" pitchFamily="34" charset="0"/>
              </a:rPr>
              <a:t>identifikuju, </a:t>
            </a: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visoka 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stopa </a:t>
            </a: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odbijanja</a:t>
            </a:r>
            <a:endParaRPr lang="sr-Latn-RS" sz="3200" dirty="0">
              <a:latin typeface="Trebuchet MS" panose="020B0603020202020204" pitchFamily="34" charset="0"/>
            </a:endParaRP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3200" b="1" dirty="0" smtClean="0">
                <a:latin typeface="Trebuchet MS" panose="020B0603020202020204" pitchFamily="34" charset="0"/>
              </a:rPr>
              <a:t>Klasične </a:t>
            </a:r>
            <a:r>
              <a:rPr lang="sr-Latn-RS" sz="3200" b="1" dirty="0">
                <a:latin typeface="Trebuchet MS" panose="020B0603020202020204" pitchFamily="34" charset="0"/>
              </a:rPr>
              <a:t>metode </a:t>
            </a:r>
            <a:r>
              <a:rPr lang="sr-Latn-RS" sz="3200" b="1" dirty="0" smtClean="0">
                <a:latin typeface="Trebuchet MS" panose="020B0603020202020204" pitchFamily="34" charset="0"/>
              </a:rPr>
              <a:t>uzorkovanja </a:t>
            </a:r>
            <a:r>
              <a:rPr lang="sr-Latn-RS" sz="3200" b="1" dirty="0">
                <a:latin typeface="Trebuchet MS" panose="020B0603020202020204" pitchFamily="34" charset="0"/>
              </a:rPr>
              <a:t>nisu </a:t>
            </a:r>
            <a:r>
              <a:rPr lang="sr-Latn-RS" sz="3200" b="1" dirty="0" smtClean="0">
                <a:latin typeface="Trebuchet MS" panose="020B0603020202020204" pitchFamily="34" charset="0"/>
              </a:rPr>
              <a:t>efikasne.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altLang="sr-Latn-RS" sz="3200" dirty="0">
                <a:latin typeface="Trebuchet MS" panose="020B0603020202020204" pitchFamily="34" charset="0"/>
              </a:rPr>
              <a:t>Za skrivene populacije </a:t>
            </a:r>
            <a:r>
              <a:rPr lang="sr-Latn-RS" altLang="sr-Latn-RS" sz="3200" dirty="0" smtClean="0">
                <a:latin typeface="Trebuchet MS" panose="020B0603020202020204" pitchFamily="34" charset="0"/>
              </a:rPr>
              <a:t>su ključne nekonvencionalne </a:t>
            </a:r>
            <a:r>
              <a:rPr lang="sr-Latn-RS" altLang="sr-Latn-RS" sz="3200" b="1" dirty="0" smtClean="0">
                <a:latin typeface="Trebuchet MS" panose="020B0603020202020204" pitchFamily="34" charset="0"/>
              </a:rPr>
              <a:t>metode </a:t>
            </a:r>
            <a:r>
              <a:rPr lang="sr-Latn-RS" altLang="sr-Latn-RS" sz="3200" b="1" dirty="0">
                <a:latin typeface="Trebuchet MS" panose="020B0603020202020204" pitchFamily="34" charset="0"/>
              </a:rPr>
              <a:t>uzorkovanja</a:t>
            </a:r>
            <a:r>
              <a:rPr lang="sr-Latn-RS" altLang="sr-Latn-RS" sz="3200" dirty="0">
                <a:latin typeface="Trebuchet MS" panose="020B0603020202020204" pitchFamily="34" charset="0"/>
              </a:rPr>
              <a:t> – fokus nije na veličini uzorka, već na </a:t>
            </a:r>
            <a:r>
              <a:rPr lang="sr-Latn-RS" altLang="sr-Latn-RS" sz="3200" b="1" dirty="0">
                <a:latin typeface="Trebuchet MS" panose="020B0603020202020204" pitchFamily="34" charset="0"/>
              </a:rPr>
              <a:t>pristupu i </a:t>
            </a:r>
            <a:r>
              <a:rPr lang="sr-Latn-RS" altLang="sr-Latn-RS" sz="3200" b="1" dirty="0" smtClean="0">
                <a:latin typeface="Trebuchet MS" panose="020B0603020202020204" pitchFamily="34" charset="0"/>
              </a:rPr>
              <a:t>razumevanju samog fenomena</a:t>
            </a:r>
          </a:p>
          <a:p>
            <a:endParaRPr lang="sr-Latn-RS" sz="3200" dirty="0" smtClean="0">
              <a:latin typeface="Trebuchet MS" panose="020B0603020202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</a:rPr>
              <a:t>Primeri:</a:t>
            </a:r>
            <a:endParaRPr kumimoji="0" lang="sr-Latn-R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</a:rPr>
              <a:t>Turisti koji koriste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</a:rPr>
              <a:t>nelegalan smeštaj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</a:rPr>
              <a:t> (bez registracije)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</a:rPr>
              <a:t>Putnici koji se 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</a:rPr>
              <a:t>bave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</a:rPr>
              <a:t>ilegalnim aktivnostima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</a:rPr>
              <a:t>Radnici na crno u turističkim 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</a:rPr>
              <a:t>zonama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</a:rPr>
              <a:t>Zato </a:t>
            </a:r>
            <a:r>
              <a:rPr lang="sr-Latn-RS" sz="3200" dirty="0">
                <a:latin typeface="Trebuchet MS" panose="020B0603020202020204" pitchFamily="34" charset="0"/>
              </a:rPr>
              <a:t>klasične </a:t>
            </a:r>
            <a:r>
              <a:rPr lang="sr-Latn-RS" sz="3200" dirty="0" smtClean="0">
                <a:latin typeface="Trebuchet MS" panose="020B0603020202020204" pitchFamily="34" charset="0"/>
              </a:rPr>
              <a:t>metode uztorkovanja </a:t>
            </a:r>
            <a:r>
              <a:rPr lang="sr-Latn-RS" sz="3200" dirty="0">
                <a:latin typeface="Trebuchet MS" panose="020B0603020202020204" pitchFamily="34" charset="0"/>
              </a:rPr>
              <a:t>(npr. oversampling) </a:t>
            </a:r>
            <a:r>
              <a:rPr lang="sr-Latn-RS" sz="3200" b="1" dirty="0">
                <a:latin typeface="Trebuchet MS" panose="020B0603020202020204" pitchFamily="34" charset="0"/>
              </a:rPr>
              <a:t>ne funkcionišu dobro</a:t>
            </a:r>
            <a:r>
              <a:rPr lang="sr-Latn-RS" sz="3200" dirty="0">
                <a:latin typeface="Trebuchet MS" panose="020B0603020202020204" pitchFamily="34" charset="0"/>
              </a:rPr>
              <a:t>.</a:t>
            </a:r>
          </a:p>
          <a:p>
            <a:endParaRPr kumimoji="0" lang="sr-Latn-R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" y="43935"/>
            <a:ext cx="172212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RS" altLang="sr-Latn-R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292623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571500"/>
            <a:ext cx="14706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62000" y="444529"/>
            <a:ext cx="16687800" cy="97257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r>
              <a:rPr lang="sr-Latn-RS" sz="3200" b="1" dirty="0">
                <a:solidFill>
                  <a:srgbClr val="00B0F0"/>
                </a:solidFill>
                <a:latin typeface="Trebuchet MS" panose="020B0603020202020204" pitchFamily="34" charset="0"/>
              </a:rPr>
              <a:t>SKRIVENE POPULACIJE U </a:t>
            </a: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ISTRAŽIVANJIMA</a:t>
            </a:r>
          </a:p>
          <a:p>
            <a:endParaRPr lang="sr-Latn-RS" sz="3200" b="1" dirty="0">
              <a:solidFill>
                <a:srgbClr val="00B0F0"/>
              </a:solidFill>
              <a:latin typeface="Trebuchet MS" panose="020B0603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MOGUĆA METODOLOŠKA REŠENJA KOD SKRIVENIH POPULACIJA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Uvećanje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ukupnog uzorka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Više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ispitanika = veća šansa da "uhvatimo" retke 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grupe</a:t>
            </a:r>
            <a:endParaRPr lang="sr-Latn-RS" sz="3200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Skupo</a:t>
            </a:r>
            <a:r>
              <a:rPr kumimoji="0" lang="sr-Latn-RS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, ali univerzalno </a:t>
            </a:r>
            <a:r>
              <a:rPr kumimoji="0" lang="sr-Latn-RS" sz="32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rešenje !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sr-Latn-R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2. </a:t>
            </a: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NADREPREZENTACIJA RETKE GRUPE (ENGL. OVERSAMPLING)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Namerno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uključivanje više članova retke 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populacije</a:t>
            </a:r>
            <a:endParaRPr lang="sr-Latn-RS" sz="3200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</a:t>
            </a:r>
            <a:r>
              <a:rPr kumimoji="0" lang="sr-Latn-RS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Primer: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Uključiti dodatni broj anketiranih turista sa 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invaliditetom</a:t>
            </a:r>
            <a:endParaRPr lang="sr-Latn-RS" sz="3200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Potrebno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je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ponderisanje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(važnosno prilagođavanje) pri analizi!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r-Latn-RS" sz="3200" b="1" dirty="0" smtClean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3. </a:t>
            </a: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EGZAKTNI STATISTIČKI TESTOVI I REUZORKOVANJE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Kada je uzorak mali: koristi se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bootstrapping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,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Fisher-ov test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, 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itd.</a:t>
            </a:r>
            <a:endParaRPr lang="sr-Latn-RS" sz="3200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Omogućava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bolju procenu i pouzdanije zaključke sa malim brojem 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podataka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alt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PREPORUKA ISTRAŽIVAČU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„</a:t>
            </a:r>
            <a:r>
              <a:rPr kumimoji="0" lang="sr-Latn-RS" alt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Što je populacija ređa ili skrivenija, to više pažnje zahtevaju i izbor metoda i tumačenje rezultata</a:t>
            </a:r>
            <a: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.“</a:t>
            </a:r>
            <a:endParaRPr kumimoji="0" lang="sr-Latn-RS" altLang="sr-Latn-R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62213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11430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571500"/>
            <a:ext cx="14706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66800" y="356056"/>
            <a:ext cx="15087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POREĐENJA RETKIH I SKRIVENIH POPULACIJA</a:t>
            </a:r>
            <a:endParaRPr kumimoji="0" lang="sr-Latn-RS" sz="32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7085676"/>
              </p:ext>
            </p:extLst>
          </p:nvPr>
        </p:nvGraphicFramePr>
        <p:xfrm>
          <a:off x="609600" y="1789330"/>
          <a:ext cx="16840200" cy="7521068"/>
        </p:xfrm>
        <a:graphic>
          <a:graphicData uri="http://schemas.openxmlformats.org/drawingml/2006/table">
            <a:tbl>
              <a:tblPr firstRow="1" firstCol="1" bandRow="1">
                <a:tableStyleId>{BC89EF96-8CEA-46FF-86C4-4CE0E7609802}</a:tableStyleId>
              </a:tblPr>
              <a:tblGrid>
                <a:gridCol w="5613400">
                  <a:extLst>
                    <a:ext uri="{9D8B030D-6E8A-4147-A177-3AD203B41FA5}">
                      <a16:colId xmlns:a16="http://schemas.microsoft.com/office/drawing/2014/main" val="1007208552"/>
                    </a:ext>
                  </a:extLst>
                </a:gridCol>
                <a:gridCol w="5613400">
                  <a:extLst>
                    <a:ext uri="{9D8B030D-6E8A-4147-A177-3AD203B41FA5}">
                      <a16:colId xmlns:a16="http://schemas.microsoft.com/office/drawing/2014/main" val="371628855"/>
                    </a:ext>
                  </a:extLst>
                </a:gridCol>
                <a:gridCol w="5613400">
                  <a:extLst>
                    <a:ext uri="{9D8B030D-6E8A-4147-A177-3AD203B41FA5}">
                      <a16:colId xmlns:a16="http://schemas.microsoft.com/office/drawing/2014/main" val="18163509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dirty="0" smtClean="0">
                          <a:effectLst/>
                          <a:latin typeface="Trebuchet MS" panose="020B0603020202020204" pitchFamily="34" charset="0"/>
                        </a:rPr>
                        <a:t>OSOBINA / PRISTUP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sr-Latn-RS" sz="2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dirty="0" smtClean="0">
                          <a:effectLst/>
                          <a:latin typeface="Trebuchet MS" panose="020B0603020202020204" pitchFamily="34" charset="0"/>
                        </a:rPr>
                        <a:t>RETKE POPULACIJE</a:t>
                      </a:r>
                      <a:endParaRPr lang="sr-Latn-RS" sz="2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dirty="0" smtClean="0">
                          <a:effectLst/>
                          <a:latin typeface="Trebuchet MS" panose="020B0603020202020204" pitchFamily="34" charset="0"/>
                        </a:rPr>
                        <a:t>SKRIVENE POPULACIJE</a:t>
                      </a:r>
                      <a:endParaRPr lang="sr-Latn-RS" sz="2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3286208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dirty="0" smtClean="0">
                          <a:effectLst/>
                          <a:latin typeface="Trebuchet MS" panose="020B0603020202020204" pitchFamily="34" charset="0"/>
                        </a:rPr>
                        <a:t>VELIČINA</a:t>
                      </a:r>
                      <a:endParaRPr lang="sr-Latn-RS" sz="2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>
                          <a:effectLst/>
                          <a:latin typeface="Trebuchet MS" panose="020B0603020202020204" pitchFamily="34" charset="0"/>
                        </a:rPr>
                        <a:t>Mala podgrupa unutar veće populacije</a:t>
                      </a:r>
                      <a:endParaRPr lang="sr-Latn-RS" sz="240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dirty="0">
                          <a:effectLst/>
                          <a:latin typeface="Trebuchet MS" panose="020B0603020202020204" pitchFamily="34" charset="0"/>
                        </a:rPr>
                        <a:t>Takođe mala, ali dodatno nevidljiva</a:t>
                      </a:r>
                      <a:endParaRPr lang="sr-Latn-RS" sz="2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655823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dirty="0" smtClean="0">
                          <a:effectLst/>
                          <a:latin typeface="Trebuchet MS" panose="020B0603020202020204" pitchFamily="34" charset="0"/>
                        </a:rPr>
                        <a:t> VIDLJIVOST / IDENTIFIKACIJA</a:t>
                      </a:r>
                      <a:endParaRPr lang="sr-Latn-RS" sz="2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dirty="0">
                          <a:effectLst/>
                          <a:latin typeface="Trebuchet MS" panose="020B0603020202020204" pitchFamily="34" charset="0"/>
                        </a:rPr>
                        <a:t>Prepoznatljive, poznate istraživaču</a:t>
                      </a:r>
                      <a:endParaRPr lang="sr-Latn-RS" sz="2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dirty="0">
                          <a:effectLst/>
                          <a:latin typeface="Trebuchet MS" panose="020B0603020202020204" pitchFamily="34" charset="0"/>
                        </a:rPr>
                        <a:t>Teško identifikovati, članovi se često ne otkrivaju</a:t>
                      </a:r>
                      <a:endParaRPr lang="sr-Latn-RS" sz="2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1785896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dirty="0" smtClean="0">
                          <a:effectLst/>
                          <a:latin typeface="Trebuchet MS" panose="020B0603020202020204" pitchFamily="34" charset="0"/>
                        </a:rPr>
                        <a:t> POSTOJANJE SPISKA / BAZE</a:t>
                      </a:r>
                      <a:endParaRPr lang="sr-Latn-RS" sz="2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>
                          <a:effectLst/>
                          <a:latin typeface="Trebuchet MS" panose="020B0603020202020204" pitchFamily="34" charset="0"/>
                        </a:rPr>
                        <a:t>Moguće (npr. registar, hotelske prijave)</a:t>
                      </a:r>
                      <a:endParaRPr lang="sr-Latn-RS" sz="240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dirty="0">
                          <a:effectLst/>
                          <a:latin typeface="Trebuchet MS" panose="020B0603020202020204" pitchFamily="34" charset="0"/>
                        </a:rPr>
                        <a:t>Ne postoji</a:t>
                      </a:r>
                      <a:endParaRPr lang="sr-Latn-RS" sz="2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646415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dirty="0" smtClean="0">
                          <a:effectLst/>
                          <a:latin typeface="Trebuchet MS" panose="020B0603020202020204" pitchFamily="34" charset="0"/>
                        </a:rPr>
                        <a:t>MOGUĆNOST STANDARDNOG UZORKOVANJA</a:t>
                      </a:r>
                      <a:endParaRPr lang="sr-Latn-RS" sz="2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dirty="0">
                          <a:effectLst/>
                          <a:latin typeface="Trebuchet MS" panose="020B0603020202020204" pitchFamily="34" charset="0"/>
                        </a:rPr>
                        <a:t>✅ Da – kroz stratifikaciju, oversampling</a:t>
                      </a:r>
                      <a:endParaRPr lang="sr-Latn-RS" sz="2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dirty="0">
                          <a:effectLst/>
                          <a:latin typeface="Trebuchet MS" panose="020B0603020202020204" pitchFamily="34" charset="0"/>
                        </a:rPr>
                        <a:t>❌ Teško – zahteva alternativne metode</a:t>
                      </a:r>
                      <a:endParaRPr lang="sr-Latn-RS" sz="2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4748109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dirty="0" smtClean="0">
                          <a:effectLst/>
                          <a:latin typeface="Trebuchet MS" panose="020B0603020202020204" pitchFamily="34" charset="0"/>
                        </a:rPr>
                        <a:t>UVEĆANJE UZORKA</a:t>
                      </a:r>
                      <a:endParaRPr lang="sr-Latn-RS" sz="2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dirty="0">
                          <a:effectLst/>
                          <a:latin typeface="Trebuchet MS" panose="020B0603020202020204" pitchFamily="34" charset="0"/>
                        </a:rPr>
                        <a:t>✅ Efikasno za povećanje šanse da budu obuhvaćeni</a:t>
                      </a:r>
                      <a:endParaRPr lang="sr-Latn-RS" sz="2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dirty="0">
                          <a:effectLst/>
                          <a:latin typeface="Trebuchet MS" panose="020B0603020202020204" pitchFamily="34" charset="0"/>
                        </a:rPr>
                        <a:t>⚠️ Može pomoći, ali nije dovoljno</a:t>
                      </a:r>
                      <a:endParaRPr lang="sr-Latn-RS" sz="2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82171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dirty="0" smtClean="0">
                          <a:effectLst/>
                          <a:latin typeface="Trebuchet MS" panose="020B0603020202020204" pitchFamily="34" charset="0"/>
                        </a:rPr>
                        <a:t>NADREPREZENTACIJA (OVERSAMPLING)</a:t>
                      </a:r>
                      <a:endParaRPr lang="sr-Latn-RS" sz="2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dirty="0">
                          <a:effectLst/>
                          <a:latin typeface="Trebuchet MS" panose="020B0603020202020204" pitchFamily="34" charset="0"/>
                        </a:rPr>
                        <a:t>✅ Da – koristi se za ciljano uključivanje</a:t>
                      </a:r>
                      <a:endParaRPr lang="sr-Latn-RS" sz="2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>
                          <a:effectLst/>
                          <a:latin typeface="Trebuchet MS" panose="020B0603020202020204" pitchFamily="34" charset="0"/>
                        </a:rPr>
                        <a:t>❌ Teško izvodljivo bez jasne baze</a:t>
                      </a:r>
                      <a:endParaRPr lang="sr-Latn-RS" sz="240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292463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dirty="0" smtClean="0">
                          <a:effectLst/>
                          <a:latin typeface="Trebuchet MS" panose="020B0603020202020204" pitchFamily="34" charset="0"/>
                        </a:rPr>
                        <a:t> PONDERISANJE U ANALIZI</a:t>
                      </a:r>
                      <a:endParaRPr lang="sr-Latn-RS" sz="2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dirty="0">
                          <a:effectLst/>
                          <a:latin typeface="Trebuchet MS" panose="020B0603020202020204" pitchFamily="34" charset="0"/>
                        </a:rPr>
                        <a:t>✅ Neophodno za korekciju reprezentativnosti</a:t>
                      </a:r>
                      <a:endParaRPr lang="sr-Latn-RS" sz="2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dirty="0">
                          <a:effectLst/>
                          <a:latin typeface="Trebuchet MS" panose="020B0603020202020204" pitchFamily="34" charset="0"/>
                        </a:rPr>
                        <a:t>❌ Nije moguće bez pouzdane procene veličine populacije</a:t>
                      </a:r>
                      <a:endParaRPr lang="sr-Latn-RS" sz="2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957124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dirty="0" smtClean="0">
                          <a:effectLst/>
                          <a:latin typeface="Trebuchet MS" panose="020B0603020202020204" pitchFamily="34" charset="0"/>
                        </a:rPr>
                        <a:t> EGZAKTNI STATISTIČKI TESTOVI</a:t>
                      </a:r>
                      <a:endParaRPr lang="sr-Latn-RS" sz="2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dirty="0">
                          <a:effectLst/>
                          <a:latin typeface="Trebuchet MS" panose="020B0603020202020204" pitchFamily="34" charset="0"/>
                        </a:rPr>
                        <a:t>✅ Da – za rad sa malim uzorcima (npr. bootstrapping)</a:t>
                      </a:r>
                      <a:endParaRPr lang="sr-Latn-RS" sz="2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dirty="0">
                          <a:effectLst/>
                          <a:latin typeface="Trebuchet MS" panose="020B0603020202020204" pitchFamily="34" charset="0"/>
                        </a:rPr>
                        <a:t>✅ Ako se podaci prikupe</a:t>
                      </a:r>
                      <a:endParaRPr lang="sr-Latn-RS" sz="2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3354438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dirty="0" smtClean="0">
                          <a:effectLst/>
                          <a:latin typeface="Trebuchet MS" panose="020B0603020202020204" pitchFamily="34" charset="0"/>
                        </a:rPr>
                        <a:t>PREPORUČENE TEHNIKE UZORKOVANJA</a:t>
                      </a:r>
                      <a:endParaRPr lang="sr-Latn-RS" sz="2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dirty="0">
                          <a:effectLst/>
                          <a:latin typeface="Trebuchet MS" panose="020B0603020202020204" pitchFamily="34" charset="0"/>
                        </a:rPr>
                        <a:t>Stratifikovano uzorkovanje, nadreprezentacija</a:t>
                      </a:r>
                      <a:endParaRPr lang="sr-Latn-RS" sz="2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dirty="0">
                          <a:effectLst/>
                          <a:latin typeface="Trebuchet MS" panose="020B0603020202020204" pitchFamily="34" charset="0"/>
                        </a:rPr>
                        <a:t>Snežno grudvanje, respondent-driven sampling, etnografija</a:t>
                      </a:r>
                      <a:endParaRPr lang="sr-Latn-RS" sz="2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503406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dirty="0" smtClean="0">
                          <a:effectLst/>
                          <a:latin typeface="Trebuchet MS" panose="020B0603020202020204" pitchFamily="34" charset="0"/>
                        </a:rPr>
                        <a:t> PRIMER</a:t>
                      </a:r>
                      <a:endParaRPr lang="sr-Latn-RS" sz="2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dirty="0">
                          <a:effectLst/>
                          <a:latin typeface="Trebuchet MS" panose="020B0603020202020204" pitchFamily="34" charset="0"/>
                        </a:rPr>
                        <a:t>Turisti sa invaliditetom, seniori eko-turisti</a:t>
                      </a:r>
                      <a:endParaRPr lang="sr-Latn-RS" sz="2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400" dirty="0">
                          <a:effectLst/>
                          <a:latin typeface="Trebuchet MS" panose="020B0603020202020204" pitchFamily="34" charset="0"/>
                        </a:rPr>
                        <a:t>Turisti u neregistrovanom smeštaju, turisti angažovani u sivoj zoni</a:t>
                      </a:r>
                      <a:endParaRPr lang="sr-Latn-RS" sz="2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559093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73970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571500"/>
            <a:ext cx="14706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62000" y="442431"/>
            <a:ext cx="1554162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sr-Latn-RS" sz="3200" dirty="0">
                <a:solidFill>
                  <a:srgbClr val="00B0F0"/>
                </a:solidFill>
                <a:latin typeface="Trebuchet MS" panose="020B0603020202020204" pitchFamily="34" charset="0"/>
              </a:rPr>
              <a:t>PREGLED </a:t>
            </a:r>
            <a:r>
              <a:rPr lang="sr-Latn-RS" sz="3200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POPULACIJA I POVEZANOST SA UZORKOVANJEM</a:t>
            </a:r>
            <a:endParaRPr lang="sr-Latn-RS" sz="3200" dirty="0">
              <a:solidFill>
                <a:srgbClr val="00B0F0"/>
              </a:solidFill>
              <a:latin typeface="Trebuchet MS" panose="020B0603020202020204" pitchFamily="34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4385042"/>
              </p:ext>
            </p:extLst>
          </p:nvPr>
        </p:nvGraphicFramePr>
        <p:xfrm>
          <a:off x="762000" y="1421355"/>
          <a:ext cx="16687800" cy="6039612"/>
        </p:xfrm>
        <a:graphic>
          <a:graphicData uri="http://schemas.openxmlformats.org/drawingml/2006/table">
            <a:tbl>
              <a:tblPr firstRow="1" firstCol="1" bandRow="1">
                <a:tableStyleId>{BC89EF96-8CEA-46FF-86C4-4CE0E7609802}</a:tableStyleId>
              </a:tblPr>
              <a:tblGrid>
                <a:gridCol w="4349900">
                  <a:extLst>
                    <a:ext uri="{9D8B030D-6E8A-4147-A177-3AD203B41FA5}">
                      <a16:colId xmlns:a16="http://schemas.microsoft.com/office/drawing/2014/main" val="1204801059"/>
                    </a:ext>
                  </a:extLst>
                </a:gridCol>
                <a:gridCol w="6622900">
                  <a:extLst>
                    <a:ext uri="{9D8B030D-6E8A-4147-A177-3AD203B41FA5}">
                      <a16:colId xmlns:a16="http://schemas.microsoft.com/office/drawing/2014/main" val="1827647075"/>
                    </a:ext>
                  </a:extLst>
                </a:gridCol>
                <a:gridCol w="5715000">
                  <a:extLst>
                    <a:ext uri="{9D8B030D-6E8A-4147-A177-3AD203B41FA5}">
                      <a16:colId xmlns:a16="http://schemas.microsoft.com/office/drawing/2014/main" val="3535977592"/>
                    </a:ext>
                  </a:extLst>
                </a:gridCol>
              </a:tblGrid>
              <a:tr h="25692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>
                          <a:effectLst/>
                          <a:latin typeface="Trebuchet MS" panose="020B0603020202020204" pitchFamily="34" charset="0"/>
                        </a:rPr>
                        <a:t>Tip </a:t>
                      </a:r>
                      <a:r>
                        <a:rPr lang="sr-Latn-RS" sz="3200" dirty="0" smtClean="0">
                          <a:effectLst/>
                          <a:latin typeface="Trebuchet MS" panose="020B0603020202020204" pitchFamily="34" charset="0"/>
                        </a:rPr>
                        <a:t>populacije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sr-Latn-RS" sz="3200" dirty="0">
                        <a:solidFill>
                          <a:srgbClr val="2E74B5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>
                          <a:effectLst/>
                          <a:latin typeface="Trebuchet MS" panose="020B0603020202020204" pitchFamily="34" charset="0"/>
                        </a:rPr>
                        <a:t>Povezanost sa uzorkovanjem</a:t>
                      </a:r>
                      <a:endParaRPr lang="sr-Latn-RS" sz="3200" dirty="0">
                        <a:solidFill>
                          <a:srgbClr val="2E74B5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 smtClean="0">
                          <a:effectLst/>
                          <a:latin typeface="Trebuchet MS" panose="020B0603020202020204" pitchFamily="34" charset="0"/>
                        </a:rPr>
                        <a:t>Primeri</a:t>
                      </a:r>
                      <a:endParaRPr lang="sr-Latn-RS" sz="3200" dirty="0">
                        <a:solidFill>
                          <a:srgbClr val="2E74B5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413284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>
                          <a:effectLst/>
                          <a:latin typeface="Trebuchet MS" panose="020B0603020202020204" pitchFamily="34" charset="0"/>
                        </a:rPr>
                        <a:t>Teorijska populacija</a:t>
                      </a:r>
                      <a:endParaRPr lang="sr-Latn-RS" sz="3200" dirty="0">
                        <a:solidFill>
                          <a:srgbClr val="2E74B5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>
                          <a:effectLst/>
                          <a:latin typeface="Trebuchet MS" panose="020B0603020202020204" pitchFamily="34" charset="0"/>
                        </a:rPr>
                        <a:t>Nepristupačna – koristi se za definisanje ciljeva</a:t>
                      </a:r>
                      <a:endParaRPr lang="sr-Latn-RS" sz="3200" dirty="0">
                        <a:solidFill>
                          <a:srgbClr val="2E74B5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>
                          <a:effectLst/>
                          <a:latin typeface="Trebuchet MS" panose="020B0603020202020204" pitchFamily="34" charset="0"/>
                        </a:rPr>
                        <a:t>Svi turisti u </a:t>
                      </a:r>
                      <a:r>
                        <a:rPr lang="sr-Latn-RS" sz="3200" dirty="0" smtClean="0">
                          <a:effectLst/>
                          <a:latin typeface="Trebuchet MS" panose="020B0603020202020204" pitchFamily="34" charset="0"/>
                        </a:rPr>
                        <a:t>svetu u 2025.</a:t>
                      </a:r>
                      <a:endParaRPr lang="sr-Latn-RS" sz="3200" dirty="0">
                        <a:solidFill>
                          <a:srgbClr val="2E74B5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602902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>
                          <a:effectLst/>
                          <a:latin typeface="Trebuchet MS" panose="020B0603020202020204" pitchFamily="34" charset="0"/>
                        </a:rPr>
                        <a:t>Ciljna populacija</a:t>
                      </a:r>
                      <a:endParaRPr lang="sr-Latn-RS" sz="3200" dirty="0">
                        <a:solidFill>
                          <a:srgbClr val="2E74B5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>
                          <a:effectLst/>
                          <a:latin typeface="Trebuchet MS" panose="020B0603020202020204" pitchFamily="34" charset="0"/>
                        </a:rPr>
                        <a:t>Populacija na koju želimo da generalizujemo</a:t>
                      </a:r>
                      <a:endParaRPr lang="sr-Latn-RS" sz="3200" dirty="0">
                        <a:solidFill>
                          <a:srgbClr val="2E74B5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>
                          <a:effectLst/>
                          <a:latin typeface="Trebuchet MS" panose="020B0603020202020204" pitchFamily="34" charset="0"/>
                        </a:rPr>
                        <a:t>Svi turisti u Srbiji u 2025.</a:t>
                      </a:r>
                      <a:endParaRPr lang="sr-Latn-RS" sz="3200" dirty="0">
                        <a:solidFill>
                          <a:srgbClr val="2E74B5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2085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>
                          <a:effectLst/>
                          <a:latin typeface="Trebuchet MS" panose="020B0603020202020204" pitchFamily="34" charset="0"/>
                        </a:rPr>
                        <a:t>Dostupna populacija</a:t>
                      </a:r>
                      <a:endParaRPr lang="sr-Latn-RS" sz="3200" dirty="0">
                        <a:solidFill>
                          <a:srgbClr val="2E74B5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>
                          <a:effectLst/>
                          <a:latin typeface="Trebuchet MS" panose="020B0603020202020204" pitchFamily="34" charset="0"/>
                        </a:rPr>
                        <a:t>Populacija iz koje realno biramo uzorak</a:t>
                      </a:r>
                      <a:endParaRPr lang="sr-Latn-RS" sz="3200" dirty="0">
                        <a:solidFill>
                          <a:srgbClr val="2E74B5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>
                          <a:effectLst/>
                          <a:latin typeface="Trebuchet MS" panose="020B0603020202020204" pitchFamily="34" charset="0"/>
                        </a:rPr>
                        <a:t>Turisti u hotelima koji popunjavaju upitnik</a:t>
                      </a:r>
                      <a:endParaRPr lang="sr-Latn-RS" sz="3200" dirty="0">
                        <a:solidFill>
                          <a:srgbClr val="2E74B5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073075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>
                          <a:effectLst/>
                          <a:latin typeface="Trebuchet MS" panose="020B0603020202020204" pitchFamily="34" charset="0"/>
                        </a:rPr>
                        <a:t>Retka populacija</a:t>
                      </a:r>
                      <a:endParaRPr lang="sr-Latn-RS" sz="3200">
                        <a:solidFill>
                          <a:srgbClr val="2E74B5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>
                          <a:effectLst/>
                          <a:latin typeface="Trebuchet MS" panose="020B0603020202020204" pitchFamily="34" charset="0"/>
                        </a:rPr>
                        <a:t>Mora se posebno tražiti ili nadreprezentovati</a:t>
                      </a:r>
                      <a:endParaRPr lang="sr-Latn-RS" sz="3200" dirty="0">
                        <a:solidFill>
                          <a:srgbClr val="2E74B5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>
                          <a:effectLst/>
                          <a:latin typeface="Trebuchet MS" panose="020B0603020202020204" pitchFamily="34" charset="0"/>
                        </a:rPr>
                        <a:t>Stariji eko-turisti</a:t>
                      </a:r>
                      <a:endParaRPr lang="sr-Latn-RS" sz="3200" dirty="0">
                        <a:solidFill>
                          <a:srgbClr val="2E74B5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2169418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>
                          <a:effectLst/>
                          <a:latin typeface="Trebuchet MS" panose="020B0603020202020204" pitchFamily="34" charset="0"/>
                        </a:rPr>
                        <a:t>Skrivene populacije</a:t>
                      </a:r>
                      <a:endParaRPr lang="sr-Latn-RS" sz="3200" dirty="0">
                        <a:solidFill>
                          <a:srgbClr val="2E74B5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>
                          <a:effectLst/>
                          <a:latin typeface="Trebuchet MS" panose="020B0603020202020204" pitchFamily="34" charset="0"/>
                        </a:rPr>
                        <a:t>Zahteva alternativne tehnike uzorkovanja</a:t>
                      </a:r>
                      <a:endParaRPr lang="sr-Latn-RS" sz="3200" dirty="0">
                        <a:solidFill>
                          <a:srgbClr val="2E74B5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>
                          <a:effectLst/>
                          <a:latin typeface="Trebuchet MS" panose="020B0603020202020204" pitchFamily="34" charset="0"/>
                        </a:rPr>
                        <a:t>Turisti u neregistrovanom smeštaju</a:t>
                      </a:r>
                      <a:endParaRPr lang="sr-Latn-RS" sz="3200" dirty="0">
                        <a:solidFill>
                          <a:srgbClr val="2E74B5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2612161"/>
                  </a:ext>
                </a:extLst>
              </a:tr>
            </a:tbl>
          </a:graphicData>
        </a:graphic>
      </p:graphicFrame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609600" y="7617738"/>
            <a:ext cx="16230600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RS" altLang="sr-Latn-RS" sz="28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Trebuchet MS" panose="020B0603020202020204" pitchFamily="34" charset="0"/>
              </a:rPr>
              <a:t>ZAKLJUČAK: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sr-Latn-RS" altLang="sr-Latn-R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Uzorak je  onoliko dobar koliko je dobra određenost i dostupnost populacije</a:t>
            </a:r>
            <a:endParaRPr lang="sr-Latn-RS" altLang="sr-Latn-RS" sz="2800" dirty="0">
              <a:latin typeface="Trebuchet MS" panose="020B0603020202020204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sr-Latn-RS" altLang="sr-Latn-R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Jasna distinkcija populacija = validniji uzorak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sr-Latn-RS" altLang="sr-Latn-R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Pogrešna pretpostavka o dostupnosti = pristrasni nalazi</a:t>
            </a:r>
          </a:p>
        </p:txBody>
      </p:sp>
    </p:spTree>
    <p:extLst>
      <p:ext uri="{BB962C8B-B14F-4D97-AF65-F5344CB8AC3E}">
        <p14:creationId xmlns:p14="http://schemas.microsoft.com/office/powerpoint/2010/main" val="17290665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571500"/>
            <a:ext cx="14706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914400" y="663834"/>
            <a:ext cx="16459200" cy="9448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r-Latn-RS" altLang="sr-Latn-RS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alt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DA BI POPULACIJA BILA ISTRAŽIVAČKI UPOTREBLJIVA, MORA BITI: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r-Latn-RS" altLang="sr-Latn-RS" sz="3200" b="1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alt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Konačna</a:t>
            </a:r>
            <a: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(brojivo ograničena)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alt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Prostorno definisana</a:t>
            </a:r>
            <a: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(gde se nalazi?)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alt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Vremenski definisana</a:t>
            </a:r>
            <a: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(kada se posmatra?)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sr-Latn-RS" alt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Primer:</a:t>
            </a:r>
            <a: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/>
            </a:r>
            <a:b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</a:br>
            <a: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„Svi strani turisti koji su boravili na Zlatiboru u periodu od 1. jula do 31. avgusta 2024.“</a:t>
            </a:r>
            <a:b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</a:br>
            <a: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➡ Ovo je </a:t>
            </a:r>
            <a:r>
              <a:rPr kumimoji="0" lang="sr-Latn-RS" alt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vremenski i prostorno precizirana ciljna populacija</a:t>
            </a:r>
            <a: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.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sr-Latn-RS" alt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Još jedan primer:</a:t>
            </a:r>
            <a: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/>
            </a:r>
            <a:b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</a:br>
            <a: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„Svi domaći turisti koji su posetili manifestacije u Vrnjačkoj Banji tokom jula 2025.“</a:t>
            </a:r>
            <a:b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</a:br>
            <a: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➡ Ograničena i po lokaciji i po sezoni.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r-Latn-RS" altLang="sr-Latn-R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alt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ZAŠTO JE SVE OVO VAŽNO?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Bez </a:t>
            </a:r>
            <a:r>
              <a:rPr kumimoji="0" lang="sr-Latn-RS" alt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jasne definicije populacije </a:t>
            </a:r>
            <a:r>
              <a:rPr kumimoji="0" lang="sr-Latn-RS" alt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ne možemo praviti validne zaključke</a:t>
            </a:r>
            <a:r>
              <a:rPr kumimoji="0" lang="sr-Latn-RS" alt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.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alt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Ako ne razlikujemo ciljnu i dostupnu populaciju, može doći do </a:t>
            </a:r>
            <a:r>
              <a:rPr kumimoji="0" lang="sr-Latn-RS" alt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grešaka u generalizaciji</a:t>
            </a:r>
            <a:r>
              <a:rPr kumimoji="0" lang="sr-Latn-RS" alt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r-Latn-RS" altLang="sr-Latn-RS" sz="3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0" y="370815"/>
            <a:ext cx="184731" cy="661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r-Latn-RS" altLang="sr-Latn-RS" sz="19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r-Latn-RS" altLang="sr-Latn-RS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89559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571500"/>
            <a:ext cx="14706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90600" y="571500"/>
            <a:ext cx="15621000" cy="90000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sr-Latn-RS" sz="3200" b="1" dirty="0" smtClean="0">
              <a:solidFill>
                <a:srgbClr val="00B0F0"/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3200" dirty="0" smtClean="0">
                <a:solidFill>
                  <a:srgbClr val="00B0F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ZAŠTO JE VAŽNO JASNO DEFINISATI POPULACIJU 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sr-Latn-RS" sz="3200" dirty="0">
              <a:solidFill>
                <a:srgbClr val="00B0F0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 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 </a:t>
            </a:r>
            <a:r>
              <a:rPr lang="sr-Latn-RS" sz="3200" b="1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generalizacija dobijenih rezultata istraživanja</a:t>
            </a: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bila validna, mora biti ispunjeno: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Populacija mora biti </a:t>
            </a:r>
            <a:r>
              <a:rPr lang="sr-Latn-RS" sz="32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konačna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(prebrojiva)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Istraživač mora imati </a:t>
            </a:r>
            <a:r>
              <a:rPr lang="sr-Latn-RS" sz="32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pristup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toj </a:t>
            </a: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populaciji</a:t>
            </a:r>
            <a:endParaRPr lang="sr-Latn-RS" sz="32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Populacija treba da bude </a:t>
            </a:r>
            <a:r>
              <a:rPr lang="sr-Latn-RS" sz="32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jasno </a:t>
            </a:r>
            <a:r>
              <a:rPr lang="sr-Latn-RS" sz="32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definisana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endParaRPr lang="sr-Latn-RS" sz="32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METODOLOŠKI ZAHTEVI ANKETNOG ISTRAŽIVANJA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3200" b="1" dirty="0" smtClean="0">
                <a:latin typeface="Trebuchet MS" panose="020B0603020202020204" pitchFamily="34" charset="0"/>
              </a:rPr>
              <a:t>Metodologija </a:t>
            </a:r>
            <a:r>
              <a:rPr lang="sr-Latn-RS" sz="3200" b="1" dirty="0">
                <a:latin typeface="Trebuchet MS" panose="020B0603020202020204" pitchFamily="34" charset="0"/>
              </a:rPr>
              <a:t>anketnih istraživanja</a:t>
            </a:r>
            <a:r>
              <a:rPr lang="sr-Latn-RS" sz="3200" dirty="0">
                <a:latin typeface="Trebuchet MS" panose="020B0603020202020204" pitchFamily="34" charset="0"/>
              </a:rPr>
              <a:t> zahteva:</a:t>
            </a:r>
            <a:br>
              <a:rPr lang="sr-Latn-RS" sz="3200" dirty="0">
                <a:latin typeface="Trebuchet MS" panose="020B0603020202020204" pitchFamily="34" charset="0"/>
              </a:rPr>
            </a:br>
            <a:r>
              <a:rPr lang="sr-Latn-RS" sz="3200" dirty="0">
                <a:latin typeface="Trebuchet MS" panose="020B0603020202020204" pitchFamily="34" charset="0"/>
              </a:rPr>
              <a:t>✔ Reprezentativnost</a:t>
            </a:r>
            <a:br>
              <a:rPr lang="sr-Latn-RS" sz="3200" dirty="0">
                <a:latin typeface="Trebuchet MS" panose="020B0603020202020204" pitchFamily="34" charset="0"/>
              </a:rPr>
            </a:br>
            <a:r>
              <a:rPr lang="sr-Latn-RS" sz="3200" dirty="0">
                <a:latin typeface="Trebuchet MS" panose="020B0603020202020204" pitchFamily="34" charset="0"/>
              </a:rPr>
              <a:t>✔ Validnost</a:t>
            </a:r>
            <a:br>
              <a:rPr lang="sr-Latn-RS" sz="3200" dirty="0">
                <a:latin typeface="Trebuchet MS" panose="020B0603020202020204" pitchFamily="34" charset="0"/>
              </a:rPr>
            </a:br>
            <a:r>
              <a:rPr lang="sr-Latn-RS" sz="3200" dirty="0">
                <a:latin typeface="Trebuchet MS" panose="020B0603020202020204" pitchFamily="34" charset="0"/>
              </a:rPr>
              <a:t>✔ Pouzdanost</a:t>
            </a:r>
            <a:br>
              <a:rPr lang="sr-Latn-RS" sz="3200" dirty="0">
                <a:latin typeface="Trebuchet MS" panose="020B0603020202020204" pitchFamily="34" charset="0"/>
              </a:rPr>
            </a:br>
            <a:r>
              <a:rPr lang="sr-Latn-RS" sz="3200" dirty="0">
                <a:latin typeface="Trebuchet MS" panose="020B0603020202020204" pitchFamily="34" charset="0"/>
              </a:rPr>
              <a:t>➡ </a:t>
            </a: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ZATO JE EKSPLICITNA DEFINICIJA POPULACIJE OBAVEZNA!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endParaRPr lang="sr-Latn-RS" sz="3200" dirty="0"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39508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571500"/>
            <a:ext cx="14706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057016" y="608201"/>
            <a:ext cx="15773400" cy="8956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Trebuchet MS" panose="020B0603020202020204" pitchFamily="34" charset="0"/>
              </a:rPr>
              <a:t>KLJUČNA PITANJA PRI DEFINISANJU POPULACIJE</a:t>
            </a: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Postavite sebi sledeća pitanja:</a:t>
            </a:r>
            <a: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/>
            </a:r>
            <a:b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</a:br>
            <a: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➡ Ko je tačno obuhvaćen?</a:t>
            </a:r>
            <a:b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</a:br>
            <a: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➡ Da li je okvir uzorkovanja usklađen sa populacijom?</a:t>
            </a:r>
            <a:b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</a:br>
            <a: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➡ Da li se uzorak odnosi </a:t>
            </a:r>
            <a:r>
              <a:rPr kumimoji="0" lang="sr-Latn-RS" altLang="sr-Latn-R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isključivo</a:t>
            </a:r>
            <a:r>
              <a:rPr kumimoji="0" lang="sr-Latn-RS" altLang="sr-Latn-R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 na članove definisane populacije?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sr-Latn-RS" altLang="sr-Latn-RS" sz="3200" dirty="0">
              <a:latin typeface="Trebuchet MS" panose="020B0603020202020204" pitchFamily="34" charset="0"/>
            </a:endParaRP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sr-Latn-RS" alt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ZAKLJUČAK</a:t>
            </a:r>
          </a:p>
          <a:p>
            <a:pPr marL="457200" lvl="0" indent="-4572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sr-Latn-RS" altLang="sr-Latn-RS" sz="3200" b="1" dirty="0" smtClean="0">
                <a:latin typeface="Trebuchet MS" panose="020B0603020202020204" pitchFamily="34" charset="0"/>
              </a:rPr>
              <a:t>Jasna </a:t>
            </a:r>
            <a:r>
              <a:rPr lang="sr-Latn-RS" altLang="sr-Latn-RS" sz="3200" b="1" dirty="0">
                <a:latin typeface="Trebuchet MS" panose="020B0603020202020204" pitchFamily="34" charset="0"/>
              </a:rPr>
              <a:t>definicija populacije je osnov za kvalitetno istraživanje!</a:t>
            </a:r>
            <a:r>
              <a:rPr lang="sr-Latn-RS" altLang="sr-Latn-RS" sz="3200" dirty="0">
                <a:latin typeface="Trebuchet MS" panose="020B0603020202020204" pitchFamily="34" charset="0"/>
              </a:rPr>
              <a:t/>
            </a:r>
            <a:br>
              <a:rPr lang="sr-Latn-RS" altLang="sr-Latn-RS" sz="3200" dirty="0">
                <a:latin typeface="Trebuchet MS" panose="020B0603020202020204" pitchFamily="34" charset="0"/>
              </a:rPr>
            </a:br>
            <a:r>
              <a:rPr lang="sr-Latn-RS" altLang="sr-Latn-RS" sz="3200" dirty="0">
                <a:latin typeface="Trebuchet MS" panose="020B0603020202020204" pitchFamily="34" charset="0"/>
              </a:rPr>
              <a:t>Bez nje:</a:t>
            </a:r>
            <a:br>
              <a:rPr lang="sr-Latn-RS" altLang="sr-Latn-RS" sz="3200" dirty="0">
                <a:latin typeface="Trebuchet MS" panose="020B0603020202020204" pitchFamily="34" charset="0"/>
              </a:rPr>
            </a:br>
            <a:r>
              <a:rPr lang="sr-Latn-RS" altLang="sr-Latn-RS" sz="3200" dirty="0">
                <a:latin typeface="Trebuchet MS" panose="020B0603020202020204" pitchFamily="34" charset="0"/>
              </a:rPr>
              <a:t>➡</a:t>
            </a:r>
            <a:r>
              <a:rPr lang="sr-Latn-RS" altLang="sr-Latn-RS" sz="3200" dirty="0" smtClean="0">
                <a:latin typeface="Trebuchet MS" panose="020B0603020202020204" pitchFamily="34" charset="0"/>
              </a:rPr>
              <a:t> Nema </a:t>
            </a:r>
            <a:r>
              <a:rPr lang="sr-Latn-RS" altLang="sr-Latn-RS" sz="3200" dirty="0">
                <a:latin typeface="Trebuchet MS" panose="020B0603020202020204" pitchFamily="34" charset="0"/>
              </a:rPr>
              <a:t>validnosti</a:t>
            </a:r>
            <a:br>
              <a:rPr lang="sr-Latn-RS" altLang="sr-Latn-RS" sz="3200" dirty="0">
                <a:latin typeface="Trebuchet MS" panose="020B0603020202020204" pitchFamily="34" charset="0"/>
              </a:rPr>
            </a:br>
            <a:r>
              <a:rPr lang="sr-Latn-RS" altLang="sr-Latn-RS" sz="3200" dirty="0">
                <a:latin typeface="Trebuchet MS" panose="020B0603020202020204" pitchFamily="34" charset="0"/>
              </a:rPr>
              <a:t>➡ </a:t>
            </a:r>
            <a:r>
              <a:rPr lang="sr-Latn-RS" altLang="sr-Latn-RS" sz="3200" dirty="0" smtClean="0">
                <a:latin typeface="Trebuchet MS" panose="020B0603020202020204" pitchFamily="34" charset="0"/>
              </a:rPr>
              <a:t>Nema </a:t>
            </a:r>
            <a:r>
              <a:rPr lang="sr-Latn-RS" altLang="sr-Latn-RS" sz="3200" dirty="0">
                <a:latin typeface="Trebuchet MS" panose="020B0603020202020204" pitchFamily="34" charset="0"/>
              </a:rPr>
              <a:t>tačnih generalizacija</a:t>
            </a:r>
            <a:br>
              <a:rPr lang="sr-Latn-RS" altLang="sr-Latn-RS" sz="3200" dirty="0">
                <a:latin typeface="Trebuchet MS" panose="020B0603020202020204" pitchFamily="34" charset="0"/>
              </a:rPr>
            </a:br>
            <a:r>
              <a:rPr lang="sr-Latn-RS" altLang="sr-Latn-RS" sz="3200" dirty="0">
                <a:latin typeface="Trebuchet MS" panose="020B0603020202020204" pitchFamily="34" charset="0"/>
              </a:rPr>
              <a:t>➡</a:t>
            </a:r>
            <a:r>
              <a:rPr lang="sr-Latn-RS" altLang="sr-Latn-RS" sz="3200" dirty="0" smtClean="0">
                <a:latin typeface="Trebuchet MS" panose="020B0603020202020204" pitchFamily="34" charset="0"/>
              </a:rPr>
              <a:t> Nema </a:t>
            </a:r>
            <a:r>
              <a:rPr lang="sr-Latn-RS" altLang="sr-Latn-RS" sz="3200" dirty="0">
                <a:latin typeface="Trebuchet MS" panose="020B0603020202020204" pitchFamily="34" charset="0"/>
              </a:rPr>
              <a:t>metodološke </a:t>
            </a:r>
            <a:r>
              <a:rPr lang="sr-Latn-RS" altLang="sr-Latn-RS" sz="3200" dirty="0" smtClean="0">
                <a:latin typeface="Trebuchet MS" panose="020B0603020202020204" pitchFamily="34" charset="0"/>
              </a:rPr>
              <a:t>doslednosti</a:t>
            </a:r>
            <a:endParaRPr lang="sr-Latn-RS" altLang="sr-Latn-RS" sz="32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46295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95400" y="3390900"/>
            <a:ext cx="8584565" cy="1941557"/>
          </a:xfrm>
          <a:prstGeom prst="rect">
            <a:avLst/>
          </a:prstGeom>
        </p:spPr>
        <p:txBody>
          <a:bodyPr vert="horz" wrap="square" lIns="0" tIns="17018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635"/>
              </a:spcBef>
            </a:pPr>
            <a:r>
              <a:rPr lang="sr-Latn-RS" sz="4400" b="1" dirty="0" smtClean="0">
                <a:latin typeface="Trebuchet MS" panose="020B0603020202020204" pitchFamily="34" charset="0"/>
              </a:rPr>
              <a:t>UZORAK </a:t>
            </a:r>
            <a:r>
              <a:rPr lang="sr-Latn-RS" sz="4400" b="1" dirty="0">
                <a:latin typeface="Trebuchet MS" panose="020B0603020202020204" pitchFamily="34" charset="0"/>
              </a:rPr>
              <a:t>I UZORKOVANJE U ANKETNIM ISTRAŽIVANJIMA</a:t>
            </a:r>
            <a:br>
              <a:rPr lang="sr-Latn-RS" sz="4400" b="1" dirty="0">
                <a:latin typeface="Trebuchet MS" panose="020B0603020202020204" pitchFamily="34" charset="0"/>
              </a:rPr>
            </a:br>
            <a:endParaRPr sz="2700" dirty="0"/>
          </a:p>
        </p:txBody>
      </p:sp>
    </p:spTree>
    <p:extLst>
      <p:ext uri="{BB962C8B-B14F-4D97-AF65-F5344CB8AC3E}">
        <p14:creationId xmlns:p14="http://schemas.microsoft.com/office/powerpoint/2010/main" val="10979294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90600" y="1777752"/>
            <a:ext cx="16154400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sr-Latn-RS" sz="3600" b="1" dirty="0" smtClean="0"/>
              <a:t> </a:t>
            </a:r>
            <a:r>
              <a:rPr lang="sr-Latn-RS" sz="3600" b="1" dirty="0" smtClean="0">
                <a:solidFill>
                  <a:srgbClr val="00B0F0"/>
                </a:solidFill>
              </a:rPr>
              <a:t>UZORK U ANKETNIM ISTRAŽIVANJIMA</a:t>
            </a:r>
          </a:p>
          <a:p>
            <a:pPr lvl="0"/>
            <a:endParaRPr lang="sr-Latn-RS" sz="3600" b="1" dirty="0">
              <a:solidFill>
                <a:srgbClr val="00B0F0"/>
              </a:solidFill>
            </a:endParaRPr>
          </a:p>
          <a:p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Anketna istraživanja se sprovode na </a:t>
            </a:r>
            <a:r>
              <a:rPr lang="sr-Latn-RS" sz="3200" b="1" dirty="0">
                <a:solidFill>
                  <a:prstClr val="black"/>
                </a:solidFill>
                <a:latin typeface="Trebuchet MS" panose="020B0603020202020204" pitchFamily="34" charset="0"/>
              </a:rPr>
              <a:t>uzorku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, a ne na celoj populaciji. ZAŠTO? </a:t>
            </a:r>
          </a:p>
          <a:p>
            <a:pPr lvl="0">
              <a:defRPr/>
            </a:pPr>
            <a:endParaRPr lang="sr-Latn-RS" sz="3200" b="1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>
              <a:defRPr/>
            </a:pP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RAZLOZI:</a:t>
            </a:r>
          </a:p>
          <a:p>
            <a:pPr marL="514350" lvl="0" indent="-514350">
              <a:buFont typeface="+mj-lt"/>
              <a:buAutoNum type="arabicPeriod"/>
              <a:defRPr/>
            </a:pP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sr-Latn-RS" sz="3200" b="1" dirty="0">
                <a:solidFill>
                  <a:prstClr val="black"/>
                </a:solidFill>
                <a:latin typeface="Trebuchet MS" panose="020B0603020202020204" pitchFamily="34" charset="0"/>
              </a:rPr>
              <a:t>Istraživanja cele populacije su neekonomična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 (skupa su, zahtevaju mnogo vremena i resursa</a:t>
            </a: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)</a:t>
            </a:r>
            <a:endParaRPr lang="sr-Latn-RS" sz="3200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marL="514350" lvl="0" indent="-514350">
              <a:buFont typeface="+mj-lt"/>
              <a:buAutoNum type="arabicPeriod"/>
              <a:defRPr/>
            </a:pPr>
            <a:r>
              <a:rPr lang="sr-Latn-RS" sz="3200" b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Teško </a:t>
            </a:r>
            <a:r>
              <a:rPr lang="sr-Latn-RS" sz="3200" b="1" dirty="0">
                <a:solidFill>
                  <a:prstClr val="black"/>
                </a:solidFill>
                <a:latin typeface="Trebuchet MS" panose="020B0603020202020204" pitchFamily="34" charset="0"/>
              </a:rPr>
              <a:t>su izvodljiva u praksi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 (mnogim jedinicama je teško pristupiti,npr. geografski udaljeni ili nedostupni ispitanici)</a:t>
            </a:r>
          </a:p>
          <a:p>
            <a:pPr marL="514350" lvl="0" indent="-514350">
              <a:buFont typeface="+mj-lt"/>
              <a:buAutoNum type="arabicPeriod"/>
              <a:defRPr/>
            </a:pP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Primena</a:t>
            </a:r>
            <a:r>
              <a:rPr lang="sr-Latn-RS" sz="3200" b="1" dirty="0">
                <a:solidFill>
                  <a:prstClr val="black"/>
                </a:solidFill>
                <a:latin typeface="Trebuchet MS" panose="020B0603020202020204" pitchFamily="34" charset="0"/>
              </a:rPr>
              <a:t> uzoraka omogućavaju generalizaciju 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dobijenuh rezultata (za populaciju)</a:t>
            </a:r>
            <a:b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</a:b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➡ Ako je uzorak pravilno odabran, rezultati se mogu primeniti na celu populaciju</a:t>
            </a:r>
          </a:p>
          <a:p>
            <a:pPr lvl="0">
              <a:defRPr/>
            </a:pPr>
            <a:endParaRPr lang="sr-Latn-RS" sz="3200" b="1" i="1" dirty="0" smtClean="0">
              <a:solidFill>
                <a:srgbClr val="00B0F0"/>
              </a:solidFill>
              <a:latin typeface="Trebuchet MS" panose="020B0603020202020204" pitchFamily="34" charset="0"/>
            </a:endParaRPr>
          </a:p>
          <a:p>
            <a:pPr lvl="0">
              <a:defRPr/>
            </a:pPr>
            <a:r>
              <a:rPr lang="sr-Latn-RS" sz="3200" b="1" i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Da bi izbor uzorka bio validan, potrebna je precizna definicija ciljne populacije.</a:t>
            </a:r>
            <a:endParaRPr lang="sr-Latn-RS" sz="3200" b="1" dirty="0" smtClean="0">
              <a:solidFill>
                <a:srgbClr val="00B0F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17811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571500"/>
            <a:ext cx="14706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990600" y="571500"/>
            <a:ext cx="16002000" cy="94487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sr-Latn-RS" sz="3200" b="1" dirty="0" smtClean="0">
              <a:latin typeface="Trebuchet MS" panose="020B0603020202020204" pitchFamily="34" charset="0"/>
            </a:endParaRPr>
          </a:p>
          <a:p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ŠTA JE UZORAK ?</a:t>
            </a:r>
          </a:p>
          <a:p>
            <a:endParaRPr lang="sr-Latn-RS" sz="3200" b="1" dirty="0" smtClean="0">
              <a:solidFill>
                <a:srgbClr val="00B0F0"/>
              </a:solidFill>
              <a:latin typeface="Trebuchet MS" panose="020B0603020202020204" pitchFamily="34" charset="0"/>
            </a:endParaRP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</a:rPr>
              <a:t>Uzorak </a:t>
            </a:r>
            <a:r>
              <a:rPr lang="sr-Latn-RS" sz="3200" dirty="0">
                <a:latin typeface="Trebuchet MS" panose="020B0603020202020204" pitchFamily="34" charset="0"/>
              </a:rPr>
              <a:t>= deo ciljne populacije (tačnije – dostupne populaci-je) </a:t>
            </a:r>
            <a:r>
              <a:rPr lang="sr-Latn-RS" sz="3200" dirty="0" smtClean="0">
                <a:latin typeface="Trebuchet MS" panose="020B0603020202020204" pitchFamily="34" charset="0"/>
              </a:rPr>
              <a:t>na </a:t>
            </a:r>
            <a:r>
              <a:rPr lang="sr-Latn-RS" sz="3200" dirty="0">
                <a:latin typeface="Trebuchet MS" panose="020B0603020202020204" pitchFamily="34" charset="0"/>
              </a:rPr>
              <a:t>kojem se sprovodi </a:t>
            </a:r>
            <a:r>
              <a:rPr lang="sr-Latn-RS" sz="3200" dirty="0" smtClean="0">
                <a:latin typeface="Trebuchet MS" panose="020B0603020202020204" pitchFamily="34" charset="0"/>
              </a:rPr>
              <a:t>istraživanje.</a:t>
            </a:r>
            <a:endParaRPr lang="sr-Latn-RS" sz="3200" dirty="0">
              <a:latin typeface="Trebuchet MS" panose="020B0603020202020204" pitchFamily="34" charset="0"/>
            </a:endParaRP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</a:rPr>
              <a:t> </a:t>
            </a:r>
            <a:r>
              <a:rPr lang="sr-Latn-RS" sz="3200" dirty="0">
                <a:latin typeface="Trebuchet MS" panose="020B0603020202020204" pitchFamily="34" charset="0"/>
              </a:rPr>
              <a:t>Cilj: Doneti zaključke o celoj </a:t>
            </a:r>
            <a:r>
              <a:rPr lang="sr-Latn-RS" sz="3200" dirty="0" smtClean="0">
                <a:latin typeface="Trebuchet MS" panose="020B0603020202020204" pitchFamily="34" charset="0"/>
              </a:rPr>
              <a:t>populaciji</a:t>
            </a:r>
            <a:endParaRPr lang="sr-Latn-RS" sz="3200" dirty="0">
              <a:latin typeface="Trebuchet MS" panose="020B0603020202020204" pitchFamily="34" charset="0"/>
            </a:endParaRP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</a:rPr>
              <a:t>Ključno svojstvo: </a:t>
            </a:r>
            <a:r>
              <a:rPr lang="sr-Latn-RS" sz="3200" b="1" dirty="0" smtClean="0">
                <a:latin typeface="Trebuchet MS" panose="020B0603020202020204" pitchFamily="34" charset="0"/>
              </a:rPr>
              <a:t>Reprezentativnost uzorka</a:t>
            </a:r>
            <a:r>
              <a:rPr lang="sr-Latn-RS" sz="3200" dirty="0" smtClean="0">
                <a:latin typeface="Trebuchet MS" panose="020B0603020202020204" pitchFamily="34" charset="0"/>
              </a:rPr>
              <a:t>➡ </a:t>
            </a:r>
            <a:r>
              <a:rPr lang="sr-Latn-RS" sz="3200" dirty="0">
                <a:latin typeface="Trebuchet MS" panose="020B0603020202020204" pitchFamily="34" charset="0"/>
              </a:rPr>
              <a:t>zavisi od </a:t>
            </a:r>
            <a:r>
              <a:rPr lang="sr-Latn-RS" sz="3200" b="1" dirty="0">
                <a:latin typeface="Trebuchet MS" panose="020B0603020202020204" pitchFamily="34" charset="0"/>
              </a:rPr>
              <a:t>veličine uzorka</a:t>
            </a:r>
            <a:r>
              <a:rPr lang="sr-Latn-RS" sz="3200" dirty="0">
                <a:latin typeface="Trebuchet MS" panose="020B0603020202020204" pitchFamily="34" charset="0"/>
              </a:rPr>
              <a:t> i </a:t>
            </a:r>
            <a:r>
              <a:rPr lang="sr-Latn-RS" sz="3200" b="1" dirty="0">
                <a:latin typeface="Trebuchet MS" panose="020B0603020202020204" pitchFamily="34" charset="0"/>
              </a:rPr>
              <a:t>načina </a:t>
            </a:r>
            <a:r>
              <a:rPr lang="sr-Latn-RS" sz="3200" b="1" dirty="0" smtClean="0">
                <a:latin typeface="Trebuchet MS" panose="020B0603020202020204" pitchFamily="34" charset="0"/>
              </a:rPr>
              <a:t>izbora jedinica</a:t>
            </a:r>
            <a:r>
              <a:rPr lang="sr-Latn-RS" sz="3200" dirty="0">
                <a:latin typeface="Trebuchet MS" panose="020B0603020202020204" pitchFamily="34" charset="0"/>
              </a:rPr>
              <a:t/>
            </a:r>
            <a:br>
              <a:rPr lang="sr-Latn-RS" sz="3200" dirty="0">
                <a:latin typeface="Trebuchet MS" panose="020B0603020202020204" pitchFamily="34" charset="0"/>
              </a:rPr>
            </a:br>
            <a:endParaRPr lang="sr-Latn-RS" sz="3200" i="1" dirty="0" smtClean="0">
              <a:latin typeface="Trebuchet MS" panose="020B0603020202020204" pitchFamily="34" charset="0"/>
            </a:endParaRPr>
          </a:p>
          <a:p>
            <a:endParaRPr lang="sr-Latn-RS" sz="3200" i="1" dirty="0">
              <a:latin typeface="Trebuchet MS" panose="020B0603020202020204" pitchFamily="34" charset="0"/>
            </a:endParaRPr>
          </a:p>
          <a:p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KADA JE UZORAK REPREZENTATIVAN?</a:t>
            </a:r>
          </a:p>
          <a:p>
            <a:endParaRPr lang="sr-Latn-RS" sz="3200" b="1" dirty="0">
              <a:latin typeface="Trebuchet MS" panose="020B0603020202020204" pitchFamily="34" charset="0"/>
            </a:endParaRP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</a:rPr>
              <a:t>Ako </a:t>
            </a:r>
            <a:r>
              <a:rPr lang="sr-Latn-RS" sz="3200" dirty="0">
                <a:latin typeface="Trebuchet MS" panose="020B0603020202020204" pitchFamily="34" charset="0"/>
              </a:rPr>
              <a:t>je izabran </a:t>
            </a:r>
            <a:r>
              <a:rPr lang="sr-Latn-RS" sz="3200" b="1" dirty="0">
                <a:latin typeface="Trebuchet MS" panose="020B0603020202020204" pitchFamily="34" charset="0"/>
              </a:rPr>
              <a:t>slučajno (probabilistički</a:t>
            </a:r>
            <a:r>
              <a:rPr lang="sr-Latn-RS" sz="3200" b="1" dirty="0" smtClean="0">
                <a:latin typeface="Trebuchet MS" panose="020B0603020202020204" pitchFamily="34" charset="0"/>
              </a:rPr>
              <a:t>)</a:t>
            </a:r>
            <a:r>
              <a:rPr lang="sr-Latn-RS" sz="3200" dirty="0">
                <a:latin typeface="Trebuchet MS" panose="020B0603020202020204" pitchFamily="34" charset="0"/>
              </a:rPr>
              <a:t> Da bi slučajno biranje bilo moguće potreban nam je odgovarajući </a:t>
            </a:r>
            <a:r>
              <a:rPr lang="sr-Latn-RS" sz="3200" b="1" i="1" dirty="0">
                <a:latin typeface="Trebuchet MS" panose="020B0603020202020204" pitchFamily="34" charset="0"/>
              </a:rPr>
              <a:t>spisak populacije</a:t>
            </a:r>
            <a:r>
              <a:rPr lang="sr-Latn-RS" sz="3200" dirty="0">
                <a:latin typeface="Trebuchet MS" panose="020B0603020202020204" pitchFamily="34" charset="0"/>
              </a:rPr>
              <a:t>.</a:t>
            </a:r>
            <a:endParaRPr lang="sr-Latn-RS" sz="3200" b="1" i="1" dirty="0" smtClean="0">
              <a:latin typeface="Trebuchet MS" panose="020B0603020202020204" pitchFamily="34" charset="0"/>
            </a:endParaRP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</a:rPr>
              <a:t>Ako </a:t>
            </a:r>
            <a:r>
              <a:rPr lang="sr-Latn-RS" sz="3200" dirty="0">
                <a:latin typeface="Trebuchet MS" panose="020B0603020202020204" pitchFamily="34" charset="0"/>
              </a:rPr>
              <a:t>postoji </a:t>
            </a:r>
            <a:r>
              <a:rPr lang="sr-Latn-RS" sz="3200" b="1" dirty="0">
                <a:latin typeface="Trebuchet MS" panose="020B0603020202020204" pitchFamily="34" charset="0"/>
              </a:rPr>
              <a:t>kompletan i tačan spisak </a:t>
            </a:r>
            <a:r>
              <a:rPr lang="sr-Latn-RS" sz="3200" b="1" dirty="0" smtClean="0">
                <a:latin typeface="Trebuchet MS" panose="020B0603020202020204" pitchFamily="34" charset="0"/>
              </a:rPr>
              <a:t>populacije </a:t>
            </a:r>
            <a:r>
              <a:rPr lang="sr-Latn-RS" sz="3200" dirty="0" smtClean="0">
                <a:latin typeface="Trebuchet MS" panose="020B0603020202020204" pitchFamily="34" charset="0"/>
              </a:rPr>
              <a:t>Ako </a:t>
            </a:r>
            <a:r>
              <a:rPr lang="sr-Latn-RS" sz="3200" dirty="0">
                <a:latin typeface="Trebuchet MS" panose="020B0603020202020204" pitchFamily="34" charset="0"/>
              </a:rPr>
              <a:t>je taj spisak manjkav </a:t>
            </a:r>
            <a:r>
              <a:rPr lang="sr-Latn-RS" sz="3200" dirty="0" smtClean="0">
                <a:latin typeface="Trebuchet MS" panose="020B0603020202020204" pitchFamily="34" charset="0"/>
              </a:rPr>
              <a:t>onda </a:t>
            </a:r>
            <a:r>
              <a:rPr lang="sr-Latn-RS" sz="3200" dirty="0">
                <a:latin typeface="Trebuchet MS" panose="020B0603020202020204" pitchFamily="34" charset="0"/>
              </a:rPr>
              <a:t>ni uzorak neće valjati bez obzira što </a:t>
            </a:r>
            <a:r>
              <a:rPr lang="sr-Latn-RS" sz="3200" dirty="0" smtClean="0">
                <a:latin typeface="Trebuchet MS" panose="020B0603020202020204" pitchFamily="34" charset="0"/>
              </a:rPr>
              <a:t>su članovi </a:t>
            </a:r>
            <a:r>
              <a:rPr lang="sr-Latn-RS" sz="3200" dirty="0">
                <a:latin typeface="Trebuchet MS" panose="020B0603020202020204" pitchFamily="34" charset="0"/>
              </a:rPr>
              <a:t>populacije </a:t>
            </a:r>
            <a:r>
              <a:rPr lang="sr-Latn-RS" sz="3200" dirty="0" smtClean="0">
                <a:latin typeface="Trebuchet MS" panose="020B0603020202020204" pitchFamily="34" charset="0"/>
              </a:rPr>
              <a:t>birani </a:t>
            </a:r>
            <a:r>
              <a:rPr lang="sr-Latn-RS" sz="3200" dirty="0">
                <a:latin typeface="Trebuchet MS" panose="020B0603020202020204" pitchFamily="34" charset="0"/>
              </a:rPr>
              <a:t>slučajno. 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endParaRPr lang="sr-Latn-RS" sz="3200" dirty="0">
              <a:latin typeface="Trebuchet MS" panose="020B0603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3200" dirty="0" smtClean="0">
                <a:latin typeface="Trebuchet MS" panose="020B0603020202020204" pitchFamily="34" charset="0"/>
              </a:rPr>
              <a:t> </a:t>
            </a:r>
            <a:r>
              <a:rPr lang="sr-Latn-RS" sz="3200" dirty="0">
                <a:latin typeface="Trebuchet MS" panose="020B0603020202020204" pitchFamily="34" charset="0"/>
              </a:rPr>
              <a:t>Ako je </a:t>
            </a:r>
            <a:r>
              <a:rPr lang="sr-Latn-RS" sz="3200" dirty="0" smtClean="0">
                <a:latin typeface="Trebuchet MS" panose="020B0603020202020204" pitchFamily="34" charset="0"/>
              </a:rPr>
              <a:t>spisak populacije </a:t>
            </a:r>
            <a:r>
              <a:rPr lang="sr-Latn-RS" sz="3200" dirty="0">
                <a:latin typeface="Trebuchet MS" panose="020B0603020202020204" pitchFamily="34" charset="0"/>
              </a:rPr>
              <a:t>manjkav → uzorak nije validan, čak i ako je slučajan</a:t>
            </a:r>
            <a:br>
              <a:rPr lang="sr-Latn-RS" sz="3200" dirty="0">
                <a:latin typeface="Trebuchet MS" panose="020B0603020202020204" pitchFamily="34" charset="0"/>
              </a:rPr>
            </a:br>
            <a:endParaRPr lang="sr-Latn-RS" sz="32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7043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571500"/>
            <a:ext cx="14706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481790" y="300424"/>
            <a:ext cx="15316200" cy="95718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sr-Latn-RS" sz="3200" b="1" dirty="0">
                <a:solidFill>
                  <a:srgbClr val="00B0F0"/>
                </a:solidFill>
                <a:latin typeface="Trebuchet MS" panose="020B0603020202020204" pitchFamily="34" charset="0"/>
              </a:rPr>
              <a:t>REPREZENTATIVNOST UZORKA </a:t>
            </a:r>
          </a:p>
          <a:p>
            <a:pPr lvl="0">
              <a:defRPr/>
            </a:pPr>
            <a:endParaRPr lang="sr-Latn-RS" sz="3200" b="1" dirty="0">
              <a:solidFill>
                <a:srgbClr val="00B0F0"/>
              </a:solidFill>
              <a:latin typeface="Trebuchet MS" panose="020B0603020202020204" pitchFamily="34" charset="0"/>
            </a:endParaRPr>
          </a:p>
          <a:p>
            <a:pPr lvl="0">
              <a:defRPr/>
            </a:pPr>
            <a:r>
              <a:rPr lang="sr-Latn-RS" sz="3200" b="1" dirty="0">
                <a:solidFill>
                  <a:srgbClr val="00B0F0"/>
                </a:solidFill>
                <a:latin typeface="Trebuchet MS" panose="020B0603020202020204" pitchFamily="34" charset="0"/>
              </a:rPr>
              <a:t>REPREZENTATIVNOST UZORKA </a:t>
            </a:r>
          </a:p>
          <a:p>
            <a:pPr marL="457200" lvl="0" indent="-457200">
              <a:buFont typeface="Courier New" panose="02070309020205020404" pitchFamily="49" charset="0"/>
              <a:buChar char="o"/>
              <a:defRPr/>
            </a:pP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kvalitativno svojstvo </a:t>
            </a:r>
            <a:r>
              <a:rPr lang="sr-Latn-RS" sz="3200" b="1" dirty="0">
                <a:solidFill>
                  <a:prstClr val="black"/>
                </a:solidFill>
                <a:latin typeface="Trebuchet MS" panose="020B0603020202020204" pitchFamily="34" charset="0"/>
              </a:rPr>
              <a:t>svojstvo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 uzorka koje označava koliko </a:t>
            </a:r>
            <a:r>
              <a:rPr lang="sr-Latn-RS" sz="3200" b="1" dirty="0">
                <a:solidFill>
                  <a:prstClr val="black"/>
                </a:solidFill>
                <a:latin typeface="Trebuchet MS" panose="020B0603020202020204" pitchFamily="34" charset="0"/>
              </a:rPr>
              <a:t>uzorak odražava strukturu ciljne populacije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.</a:t>
            </a:r>
          </a:p>
          <a:p>
            <a:pPr marL="457200" lvl="0" indent="-457200">
              <a:buFont typeface="Courier New" panose="02070309020205020404" pitchFamily="49" charset="0"/>
              <a:buChar char="o"/>
              <a:defRPr/>
            </a:pP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Ne postoji precizan </a:t>
            </a:r>
            <a:r>
              <a:rPr lang="sr-Latn-RS" sz="3200" b="1" dirty="0">
                <a:solidFill>
                  <a:prstClr val="black"/>
                </a:solidFill>
                <a:latin typeface="Trebuchet MS" panose="020B0603020202020204" pitchFamily="34" charset="0"/>
              </a:rPr>
              <a:t>kvantitativni pokazatelj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 reprezentativnosti.</a:t>
            </a:r>
          </a:p>
          <a:p>
            <a:pPr marL="457200" lvl="0" indent="-457200">
              <a:buFont typeface="Courier New" panose="02070309020205020404" pitchFamily="49" charset="0"/>
              <a:buChar char="o"/>
              <a:defRPr/>
            </a:pP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Proverava se poređenjem poznatih karakteristika (npr. starost, pol) između uzorka i populacije.</a:t>
            </a:r>
            <a:r>
              <a:rPr lang="sr-Latn-RS" sz="3200" i="1" dirty="0">
                <a:solidFill>
                  <a:prstClr val="black"/>
                </a:solidFill>
                <a:latin typeface="Trebuchet MS" panose="020B0603020202020204" pitchFamily="34" charset="0"/>
              </a:rPr>
              <a:t> Primer: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 Ako u populaciji ima 52% žena, a u uzorku 52% žena – to upućuje na to da je uzorak reprezentativan bar po tom obeležju.</a:t>
            </a:r>
          </a:p>
          <a:p>
            <a:pPr marL="457200" lvl="0" indent="-457200">
              <a:buFont typeface="Courier New" panose="02070309020205020404" pitchFamily="49" charset="0"/>
              <a:buChar char="o"/>
              <a:defRPr/>
            </a:pP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Reprezentativnost uzorka se obezbeđuje njegovom dovoljnom veličinom i načinom biranja</a:t>
            </a:r>
          </a:p>
          <a:p>
            <a:pPr lvl="0">
              <a:defRPr/>
            </a:pPr>
            <a:endParaRPr lang="sr-Latn-RS" sz="3200" b="1" dirty="0">
              <a:solidFill>
                <a:srgbClr val="00B0F0"/>
              </a:solidFill>
              <a:latin typeface="Trebuchet MS" panose="020B0603020202020204" pitchFamily="34" charset="0"/>
            </a:endParaRPr>
          </a:p>
          <a:p>
            <a:pPr lvl="0">
              <a:defRPr/>
            </a:pPr>
            <a:r>
              <a:rPr lang="sr-Latn-RS" sz="3200" b="1" dirty="0">
                <a:solidFill>
                  <a:srgbClr val="00B0F0"/>
                </a:solidFill>
                <a:latin typeface="Trebuchet MS" panose="020B0603020202020204" pitchFamily="34" charset="0"/>
              </a:rPr>
              <a:t>MOŽE SE PROVERAVATI INDIREKTNO, TAKO ŠTO SE: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Upoređuje </a:t>
            </a:r>
            <a:r>
              <a:rPr lang="sr-Latn-RS" sz="3200" b="1" dirty="0">
                <a:solidFill>
                  <a:prstClr val="black"/>
                </a:solidFill>
                <a:latin typeface="Trebuchet MS" panose="020B0603020202020204" pitchFamily="34" charset="0"/>
              </a:rPr>
              <a:t>distribucija poznatih obeležja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 (npr. starost, pol, region) u uzorku sa istim obeležjima u </a:t>
            </a:r>
            <a:r>
              <a:rPr lang="sr-Latn-RS" sz="3200" b="1" dirty="0">
                <a:solidFill>
                  <a:prstClr val="black"/>
                </a:solidFill>
                <a:latin typeface="Trebuchet MS" panose="020B0603020202020204" pitchFamily="34" charset="0"/>
              </a:rPr>
              <a:t>populaciji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 (npr. podaci iz popisa)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endParaRPr lang="sr-Latn-RS" sz="3200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marL="914400" lvl="1" indent="-457200">
              <a:buFont typeface="Wingdings" panose="05000000000000000000" pitchFamily="2" charset="2"/>
              <a:buChar char="ü"/>
              <a:defRPr/>
            </a:pPr>
            <a:r>
              <a:rPr lang="sr-Latn-RS" sz="3200" dirty="0">
                <a:solidFill>
                  <a:srgbClr val="000000"/>
                </a:solidFill>
                <a:latin typeface="Trebuchet MS" panose="020B0603020202020204" pitchFamily="34" charset="0"/>
              </a:rPr>
              <a:t>Bez obzira kako se bira uzorak, vrednosti procena izračunatih na uzoračkim podacima razlikovaće se od pravih vrednosti parametara u populaciji. </a:t>
            </a:r>
            <a:endParaRPr lang="sr-Latn-RS" sz="3200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1">
              <a:defRPr/>
            </a:pPr>
            <a:endParaRPr lang="sr-Latn-RS" sz="3200" dirty="0">
              <a:solidFill>
                <a:prstClr val="black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7900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571500"/>
            <a:ext cx="14706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14400" y="1186216"/>
            <a:ext cx="15011400" cy="79714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KAKO </a:t>
            </a:r>
            <a:r>
              <a:rPr lang="sr-Latn-RS" sz="3200" b="1" dirty="0">
                <a:solidFill>
                  <a:srgbClr val="00B0F0"/>
                </a:solidFill>
                <a:latin typeface="Trebuchet MS" panose="020B0603020202020204" pitchFamily="34" charset="0"/>
              </a:rPr>
              <a:t>SE POSTIŽE </a:t>
            </a: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REPREZENTATIVNOST UZORKA </a:t>
            </a:r>
            <a:r>
              <a:rPr lang="sr-Latn-RS" sz="3200" b="1" dirty="0">
                <a:solidFill>
                  <a:srgbClr val="00B0F0"/>
                </a:solidFill>
                <a:latin typeface="Trebuchet MS" panose="020B0603020202020204" pitchFamily="34" charset="0"/>
              </a:rPr>
              <a:t>?</a:t>
            </a:r>
          </a:p>
          <a:p>
            <a:pPr lvl="0">
              <a:defRPr/>
            </a:pPr>
            <a:endParaRPr lang="sr-Latn-RS" sz="3200" b="1" dirty="0" smtClean="0">
              <a:solidFill>
                <a:srgbClr val="00B0F0"/>
              </a:solidFill>
              <a:latin typeface="Trebuchet MS" panose="020B0603020202020204" pitchFamily="34" charset="0"/>
            </a:endParaRPr>
          </a:p>
          <a:p>
            <a:pPr lvl="0">
              <a:defRPr/>
            </a:pP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USLOVI </a:t>
            </a:r>
            <a:r>
              <a:rPr lang="sr-Latn-RS" sz="3200" b="1" dirty="0">
                <a:solidFill>
                  <a:srgbClr val="00B0F0"/>
                </a:solidFill>
                <a:latin typeface="Trebuchet MS" panose="020B0603020202020204" pitchFamily="34" charset="0"/>
              </a:rPr>
              <a:t>ZA DOBRU REPREZENTATIVNOST </a:t>
            </a: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UZORKA SU:</a:t>
            </a:r>
            <a:endParaRPr lang="sr-Latn-RS" sz="3200" b="1" dirty="0">
              <a:solidFill>
                <a:srgbClr val="00B0F0"/>
              </a:solidFill>
              <a:latin typeface="Trebuchet MS" panose="020B0603020202020204" pitchFamily="34" charset="0"/>
            </a:endParaRPr>
          </a:p>
          <a:p>
            <a:pPr lvl="0">
              <a:buFont typeface="+mj-lt"/>
              <a:buAutoNum type="arabicPeriod"/>
              <a:defRPr/>
            </a:pPr>
            <a:r>
              <a:rPr lang="sr-Latn-RS" sz="3200" dirty="0">
                <a:solidFill>
                  <a:srgbClr val="00B0F0"/>
                </a:solidFill>
                <a:latin typeface="Trebuchet MS" panose="020B0603020202020204" pitchFamily="34" charset="0"/>
              </a:rPr>
              <a:t>ADEKVATAN OKVIR UZORKOVANJA</a:t>
            </a:r>
          </a:p>
          <a:p>
            <a:pPr marL="742950" lvl="1" indent="-285750">
              <a:buFont typeface="+mj-lt"/>
              <a:buAutoNum type="arabicPeriod"/>
              <a:defRPr/>
            </a:pP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Mora obuhvatiti </a:t>
            </a:r>
            <a:r>
              <a:rPr lang="sr-Latn-RS" sz="3200" b="1" dirty="0">
                <a:solidFill>
                  <a:prstClr val="black"/>
                </a:solidFill>
                <a:latin typeface="Trebuchet MS" panose="020B0603020202020204" pitchFamily="34" charset="0"/>
              </a:rPr>
              <a:t>sve jedinice ciljne populacije</a:t>
            </a:r>
            <a:endParaRPr lang="sr-Latn-RS" sz="3200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marL="742950" lvl="1" indent="-285750">
              <a:buFont typeface="+mj-lt"/>
              <a:buAutoNum type="arabicPeriod"/>
              <a:defRPr/>
            </a:pP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Ako neke jedinice nedostaju → određene grupe </a:t>
            </a:r>
            <a:r>
              <a:rPr lang="sr-Latn-RS" sz="3200" b="1" dirty="0">
                <a:solidFill>
                  <a:prstClr val="black"/>
                </a:solidFill>
                <a:latin typeface="Trebuchet MS" panose="020B0603020202020204" pitchFamily="34" charset="0"/>
              </a:rPr>
              <a:t>nikad neće biti izabrane</a:t>
            </a:r>
            <a:endParaRPr lang="sr-Latn-RS" sz="3200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>
              <a:buFont typeface="+mj-lt"/>
              <a:buAutoNum type="arabicPeriod"/>
              <a:defRPr/>
            </a:pPr>
            <a:r>
              <a:rPr lang="sr-Latn-RS" sz="3200" dirty="0">
                <a:solidFill>
                  <a:srgbClr val="00B0F0"/>
                </a:solidFill>
                <a:latin typeface="Trebuchet MS" panose="020B0603020202020204" pitchFamily="34" charset="0"/>
              </a:rPr>
              <a:t>SLUČAJNI ODABIR JEDINICA</a:t>
            </a:r>
          </a:p>
          <a:p>
            <a:pPr marL="742950" lvl="1" indent="-285750">
              <a:buFont typeface="+mj-lt"/>
              <a:buAutoNum type="arabicPeriod"/>
              <a:defRPr/>
            </a:pP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Smanjuje pristrasnost, ali </a:t>
            </a:r>
            <a:r>
              <a:rPr lang="sr-Latn-RS" sz="3200" b="1" dirty="0">
                <a:solidFill>
                  <a:prstClr val="black"/>
                </a:solidFill>
                <a:latin typeface="Trebuchet MS" panose="020B0603020202020204" pitchFamily="34" charset="0"/>
              </a:rPr>
              <a:t>ne garantuje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 da će sve važne podgrupe biti uključene</a:t>
            </a:r>
          </a:p>
          <a:p>
            <a:pPr lvl="0">
              <a:buFont typeface="+mj-lt"/>
              <a:buAutoNum type="arabicPeriod"/>
              <a:defRPr/>
            </a:pPr>
            <a:r>
              <a:rPr lang="sr-Latn-RS" sz="3200" b="1" dirty="0">
                <a:solidFill>
                  <a:srgbClr val="00B0F0"/>
                </a:solidFill>
                <a:latin typeface="Trebuchet MS" panose="020B0603020202020204" pitchFamily="34" charset="0"/>
              </a:rPr>
              <a:t>STRATIFIKACIJA</a:t>
            </a:r>
            <a:endParaRPr lang="sr-Latn-RS" sz="3200" dirty="0">
              <a:solidFill>
                <a:srgbClr val="00B0F0"/>
              </a:solidFill>
              <a:latin typeface="Trebuchet MS" panose="020B0603020202020204" pitchFamily="34" charset="0"/>
            </a:endParaRPr>
          </a:p>
          <a:p>
            <a:pPr marL="742950" lvl="1" indent="-285750">
              <a:buFont typeface="+mj-lt"/>
              <a:buAutoNum type="arabicPeriod"/>
              <a:defRPr/>
            </a:pP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Deljenje populacije na </a:t>
            </a:r>
            <a:r>
              <a:rPr lang="sr-Latn-RS" sz="3200" b="1" dirty="0">
                <a:solidFill>
                  <a:prstClr val="black"/>
                </a:solidFill>
                <a:latin typeface="Trebuchet MS" panose="020B0603020202020204" pitchFamily="34" charset="0"/>
              </a:rPr>
              <a:t>strateške podgrupe (stratume)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 i uzorkovanje unutar njih</a:t>
            </a:r>
          </a:p>
          <a:p>
            <a:pPr marL="742950" lvl="1" indent="-285750">
              <a:buFont typeface="+mj-lt"/>
              <a:buAutoNum type="arabicPeriod"/>
              <a:defRPr/>
            </a:pP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Osigurava da </a:t>
            </a:r>
            <a:r>
              <a:rPr lang="sr-Latn-RS" sz="3200" b="1" dirty="0">
                <a:solidFill>
                  <a:prstClr val="black"/>
                </a:solidFill>
                <a:latin typeface="Trebuchet MS" panose="020B0603020202020204" pitchFamily="34" charset="0"/>
              </a:rPr>
              <a:t>ključne grupe budu </a:t>
            </a:r>
            <a:r>
              <a:rPr lang="sr-Latn-RS" sz="3200" b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zastupljene</a:t>
            </a:r>
          </a:p>
          <a:p>
            <a:pPr marL="742950" lvl="1" indent="-285750">
              <a:buFont typeface="+mj-lt"/>
              <a:buAutoNum type="arabicPeriod"/>
              <a:defRPr/>
            </a:pPr>
            <a:endParaRPr lang="sr-Latn-RS" sz="3200" b="1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1">
              <a:defRPr/>
            </a:pPr>
            <a:r>
              <a:rPr lang="sr-Latn-RS" sz="3200" b="1" dirty="0">
                <a:solidFill>
                  <a:srgbClr val="00B0F0"/>
                </a:solidFill>
                <a:latin typeface="Trebuchet MS" panose="020B0603020202020204" pitchFamily="34" charset="0"/>
              </a:rPr>
              <a:t>REPREZENTATIVNOST UZORKA NIJE </a:t>
            </a: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AUTOMATSKA !</a:t>
            </a:r>
            <a:endParaRPr lang="sr-Latn-RS" sz="3200" b="1" dirty="0">
              <a:solidFill>
                <a:srgbClr val="00B0F0"/>
              </a:solidFill>
              <a:latin typeface="Trebuchet MS" panose="020B0603020202020204" pitchFamily="34" charset="0"/>
            </a:endParaRPr>
          </a:p>
          <a:p>
            <a:pPr lvl="1">
              <a:defRPr/>
            </a:pPr>
            <a:endParaRPr lang="sr-Latn-RS" sz="3200" dirty="0">
              <a:solidFill>
                <a:prstClr val="black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040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17820" y="1028700"/>
            <a:ext cx="17670180" cy="7602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pl-PL" sz="3600" b="1">
                <a:solidFill>
                  <a:srgbClr val="00B0F0"/>
                </a:solidFill>
                <a:latin typeface="Trebuchet MS" panose="020B0603020202020204" pitchFamily="34" charset="0"/>
              </a:rPr>
              <a:t>POUZDANOST, VALIDNOST I PRECIZNOST PROCENA NA OSNOVU UZORKA</a:t>
            </a:r>
          </a:p>
          <a:p>
            <a:pPr lvl="0">
              <a:defRPr/>
            </a:pPr>
            <a:endParaRPr lang="pl-PL" sz="3600" b="1">
              <a:solidFill>
                <a:srgbClr val="00B0F0"/>
              </a:solidFill>
              <a:latin typeface="Trebuchet MS" panose="020B0603020202020204" pitchFamily="34" charset="0"/>
            </a:endParaRPr>
          </a:p>
          <a:p>
            <a:pPr lvl="0"/>
            <a:r>
              <a:rPr lang="sr-Latn-RS" sz="3200">
                <a:solidFill>
                  <a:srgbClr val="000000"/>
                </a:solidFill>
                <a:latin typeface="Trebuchet MS" panose="020B0603020202020204" pitchFamily="34" charset="0"/>
              </a:rPr>
              <a:t>Uzorci bi trebalo da budu takvi da daju procene koje su pouzdane, precizne i validne. </a:t>
            </a:r>
          </a:p>
          <a:p>
            <a:pPr lvl="0"/>
            <a:endParaRPr lang="sr-Latn-RS" sz="320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lvl="0">
              <a:defRPr/>
            </a:pPr>
            <a:r>
              <a:rPr lang="sr-Latn-RS" sz="3200" b="1">
                <a:solidFill>
                  <a:srgbClr val="00B0F0"/>
                </a:solidFill>
                <a:latin typeface="Trebuchet MS" panose="020B0603020202020204" pitchFamily="34" charset="0"/>
              </a:rPr>
              <a:t>1. POUZDANOST (REPRODUCIBILNOST)</a:t>
            </a:r>
          </a:p>
          <a:p>
            <a:pPr marL="457200" lvl="0" indent="-457200">
              <a:buFont typeface="Courier New" panose="02070309020205020404" pitchFamily="49" charset="0"/>
              <a:buChar char="o"/>
              <a:defRPr/>
            </a:pPr>
            <a:r>
              <a:rPr lang="sr-Latn-RS" sz="3200">
                <a:solidFill>
                  <a:prstClr val="black"/>
                </a:solidFill>
                <a:latin typeface="Trebuchet MS" panose="020B0603020202020204" pitchFamily="34" charset="0"/>
              </a:rPr>
              <a:t>Odnosi se na </a:t>
            </a:r>
            <a:r>
              <a:rPr lang="sr-Latn-RS" sz="3200" b="1">
                <a:solidFill>
                  <a:prstClr val="black"/>
                </a:solidFill>
                <a:latin typeface="Trebuchet MS" panose="020B0603020202020204" pitchFamily="34" charset="0"/>
              </a:rPr>
              <a:t>ponovljivost rezultata</a:t>
            </a:r>
            <a:r>
              <a:rPr lang="sr-Latn-RS" sz="3200">
                <a:solidFill>
                  <a:prstClr val="black"/>
                </a:solidFill>
                <a:latin typeface="Trebuchet MS" panose="020B0603020202020204" pitchFamily="34" charset="0"/>
              </a:rPr>
              <a:t> u različitim uzorcima.</a:t>
            </a:r>
          </a:p>
          <a:p>
            <a:pPr marL="457200" lvl="0" indent="-457200">
              <a:buFont typeface="Courier New" panose="02070309020205020404" pitchFamily="49" charset="0"/>
              <a:buChar char="o"/>
              <a:defRPr/>
            </a:pPr>
            <a:r>
              <a:rPr lang="sr-Latn-RS" sz="3200">
                <a:solidFill>
                  <a:prstClr val="black"/>
                </a:solidFill>
                <a:latin typeface="Trebuchet MS" panose="020B0603020202020204" pitchFamily="34" charset="0"/>
              </a:rPr>
              <a:t>Ako pri više ponovljenih uzorkovanja dobijamo </a:t>
            </a:r>
            <a:r>
              <a:rPr lang="sr-Latn-RS" sz="3200" b="1">
                <a:solidFill>
                  <a:prstClr val="black"/>
                </a:solidFill>
                <a:latin typeface="Trebuchet MS" panose="020B0603020202020204" pitchFamily="34" charset="0"/>
              </a:rPr>
              <a:t>slične vrednosti</a:t>
            </a:r>
            <a:r>
              <a:rPr lang="sr-Latn-RS" sz="3200">
                <a:solidFill>
                  <a:prstClr val="black"/>
                </a:solidFill>
                <a:latin typeface="Trebuchet MS" panose="020B0603020202020204" pitchFamily="34" charset="0"/>
              </a:rPr>
              <a:t>, procena je </a:t>
            </a:r>
            <a:r>
              <a:rPr lang="sr-Latn-RS" sz="3200" b="1">
                <a:solidFill>
                  <a:prstClr val="black"/>
                </a:solidFill>
                <a:latin typeface="Trebuchet MS" panose="020B0603020202020204" pitchFamily="34" charset="0"/>
              </a:rPr>
              <a:t>pouzdana</a:t>
            </a:r>
            <a:r>
              <a:rPr lang="sr-Latn-RS" sz="3200">
                <a:solidFill>
                  <a:prstClr val="black"/>
                </a:solidFill>
                <a:latin typeface="Trebuchet MS" panose="020B0603020202020204" pitchFamily="34" charset="0"/>
              </a:rPr>
              <a:t>.</a:t>
            </a:r>
          </a:p>
          <a:p>
            <a:pPr marL="457200" lvl="0" indent="-457200">
              <a:buFont typeface="Courier New" panose="02070309020205020404" pitchFamily="49" charset="0"/>
              <a:buChar char="o"/>
              <a:defRPr/>
            </a:pPr>
            <a:r>
              <a:rPr lang="sr-Latn-RS" sz="3200">
                <a:solidFill>
                  <a:prstClr val="black"/>
                </a:solidFill>
                <a:latin typeface="Trebuchet MS" panose="020B0603020202020204" pitchFamily="34" charset="0"/>
              </a:rPr>
              <a:t>Tehnički: </a:t>
            </a:r>
            <a:r>
              <a:rPr lang="sr-Latn-RS" sz="3200" b="1">
                <a:solidFill>
                  <a:prstClr val="black"/>
                </a:solidFill>
                <a:latin typeface="Trebuchet MS" panose="020B0603020202020204" pitchFamily="34" charset="0"/>
              </a:rPr>
              <a:t>obrnuto proporcionalna varijansi uzorka</a:t>
            </a:r>
            <a:r>
              <a:rPr lang="sr-Latn-RS" sz="3200">
                <a:solidFill>
                  <a:prstClr val="black"/>
                </a:solidFill>
                <a:latin typeface="Trebuchet MS" panose="020B0603020202020204" pitchFamily="34" charset="0"/>
              </a:rPr>
              <a:t> (manja varijansa = veća pouzdanost).</a:t>
            </a:r>
          </a:p>
          <a:p>
            <a:pPr marL="457200" lvl="0" indent="-457200">
              <a:buFont typeface="Courier New" panose="02070309020205020404" pitchFamily="49" charset="0"/>
              <a:buChar char="o"/>
              <a:defRPr/>
            </a:pPr>
            <a:r>
              <a:rPr lang="sr-Latn-RS" sz="3200" i="1">
                <a:solidFill>
                  <a:prstClr val="black"/>
                </a:solidFill>
                <a:latin typeface="Trebuchet MS" panose="020B0603020202020204" pitchFamily="34" charset="0"/>
              </a:rPr>
              <a:t>Bez greške merenja</a:t>
            </a:r>
            <a:r>
              <a:rPr lang="sr-Latn-RS" sz="3200">
                <a:solidFill>
                  <a:prstClr val="black"/>
                </a:solidFill>
                <a:latin typeface="Trebuchet MS" panose="020B0603020202020204" pitchFamily="34" charset="0"/>
              </a:rPr>
              <a:t>, pouzdanost zavisi samo od </a:t>
            </a:r>
            <a:r>
              <a:rPr lang="sr-Latn-RS" sz="3200" b="1">
                <a:solidFill>
                  <a:prstClr val="black"/>
                </a:solidFill>
                <a:latin typeface="Trebuchet MS" panose="020B0603020202020204" pitchFamily="34" charset="0"/>
              </a:rPr>
              <a:t>standardne greške</a:t>
            </a:r>
            <a:r>
              <a:rPr lang="sr-Latn-RS" sz="3200">
                <a:solidFill>
                  <a:prstClr val="black"/>
                </a:solidFill>
                <a:latin typeface="Trebuchet MS" panose="020B0603020202020204" pitchFamily="34" charset="0"/>
              </a:rPr>
              <a:t> uzorkovanja.</a:t>
            </a:r>
          </a:p>
          <a:p>
            <a:pPr lvl="0">
              <a:buFont typeface="Arial" panose="020B0604020202020204" pitchFamily="34" charset="0"/>
              <a:buChar char="•"/>
              <a:defRPr/>
            </a:pPr>
            <a:endParaRPr lang="sr-Latn-RS" sz="3200" b="1">
              <a:solidFill>
                <a:srgbClr val="00B0F0"/>
              </a:solidFill>
              <a:latin typeface="Trebuchet MS" panose="020B0603020202020204" pitchFamily="34" charset="0"/>
            </a:endParaRPr>
          </a:p>
          <a:p>
            <a:pPr lvl="0">
              <a:defRPr/>
            </a:pPr>
            <a:r>
              <a:rPr lang="sr-Latn-RS" sz="3200" b="1">
                <a:solidFill>
                  <a:srgbClr val="00B0F0"/>
                </a:solidFill>
                <a:latin typeface="Trebuchet MS" panose="020B0603020202020204" pitchFamily="34" charset="0"/>
              </a:rPr>
              <a:t>2. VALIDNOST (TAČNOST U SMISLU ISTINITOSTI)</a:t>
            </a:r>
          </a:p>
          <a:p>
            <a:pPr marL="457200" lvl="0" indent="-457200">
              <a:buFont typeface="Courier New" panose="02070309020205020404" pitchFamily="49" charset="0"/>
              <a:buChar char="o"/>
              <a:defRPr/>
            </a:pPr>
            <a:r>
              <a:rPr lang="sr-Latn-RS" sz="3200">
                <a:solidFill>
                  <a:prstClr val="black"/>
                </a:solidFill>
                <a:latin typeface="Trebuchet MS" panose="020B0603020202020204" pitchFamily="34" charset="0"/>
              </a:rPr>
              <a:t>Odnosi se na to </a:t>
            </a:r>
            <a:r>
              <a:rPr lang="sr-Latn-RS" sz="3200" b="1">
                <a:solidFill>
                  <a:prstClr val="black"/>
                </a:solidFill>
                <a:latin typeface="Trebuchet MS" panose="020B0603020202020204" pitchFamily="34" charset="0"/>
              </a:rPr>
              <a:t>koliko se procene približavaju stvarnoj vrednosti</a:t>
            </a:r>
            <a:r>
              <a:rPr lang="sr-Latn-RS" sz="3200">
                <a:solidFill>
                  <a:prstClr val="black"/>
                </a:solidFill>
                <a:latin typeface="Trebuchet MS" panose="020B0603020202020204" pitchFamily="34" charset="0"/>
              </a:rPr>
              <a:t> u populaciji.</a:t>
            </a:r>
          </a:p>
          <a:p>
            <a:pPr marL="457200" lvl="0" indent="-457200">
              <a:buFont typeface="Courier New" panose="02070309020205020404" pitchFamily="49" charset="0"/>
              <a:buChar char="o"/>
              <a:defRPr/>
            </a:pPr>
            <a:r>
              <a:rPr lang="sr-Latn-RS" sz="3200">
                <a:solidFill>
                  <a:prstClr val="black"/>
                </a:solidFill>
                <a:latin typeface="Trebuchet MS" panose="020B0603020202020204" pitchFamily="34" charset="0"/>
              </a:rPr>
              <a:t>Ako je prosek procena iz više uzoraka </a:t>
            </a:r>
            <a:r>
              <a:rPr lang="sr-Latn-RS" sz="3200" b="1">
                <a:solidFill>
                  <a:prstClr val="black"/>
                </a:solidFill>
                <a:latin typeface="Trebuchet MS" panose="020B0603020202020204" pitchFamily="34" charset="0"/>
              </a:rPr>
              <a:t>blizak pravoj vrednosti parametra</a:t>
            </a:r>
            <a:r>
              <a:rPr lang="sr-Latn-RS" sz="3200">
                <a:solidFill>
                  <a:prstClr val="black"/>
                </a:solidFill>
                <a:latin typeface="Trebuchet MS" panose="020B0603020202020204" pitchFamily="34" charset="0"/>
              </a:rPr>
              <a:t>, procena je </a:t>
            </a:r>
            <a:r>
              <a:rPr lang="sr-Latn-RS" sz="3200" b="1">
                <a:solidFill>
                  <a:prstClr val="black"/>
                </a:solidFill>
                <a:latin typeface="Trebuchet MS" panose="020B0603020202020204" pitchFamily="34" charset="0"/>
              </a:rPr>
              <a:t>validna</a:t>
            </a:r>
            <a:r>
              <a:rPr lang="sr-Latn-RS" sz="3200">
                <a:solidFill>
                  <a:prstClr val="black"/>
                </a:solidFill>
                <a:latin typeface="Trebuchet MS" panose="020B0603020202020204" pitchFamily="34" charset="0"/>
              </a:rPr>
              <a:t>.</a:t>
            </a:r>
          </a:p>
          <a:p>
            <a:pPr marL="457200" lvl="0" indent="-457200">
              <a:buFont typeface="Courier New" panose="02070309020205020404" pitchFamily="49" charset="0"/>
              <a:buChar char="o"/>
              <a:defRPr/>
            </a:pPr>
            <a:r>
              <a:rPr lang="sr-Latn-RS" sz="3200" i="1">
                <a:solidFill>
                  <a:prstClr val="black"/>
                </a:solidFill>
                <a:latin typeface="Trebuchet MS" panose="020B0603020202020204" pitchFamily="34" charset="0"/>
              </a:rPr>
              <a:t>Bez greške merenja</a:t>
            </a:r>
            <a:r>
              <a:rPr lang="sr-Latn-RS" sz="3200">
                <a:solidFill>
                  <a:prstClr val="black"/>
                </a:solidFill>
                <a:latin typeface="Trebuchet MS" panose="020B0603020202020204" pitchFamily="34" charset="0"/>
              </a:rPr>
              <a:t>, validnost zavisi od </a:t>
            </a:r>
            <a:r>
              <a:rPr lang="sr-Latn-RS" sz="3200" b="1">
                <a:solidFill>
                  <a:prstClr val="black"/>
                </a:solidFill>
                <a:latin typeface="Trebuchet MS" panose="020B0603020202020204" pitchFamily="34" charset="0"/>
              </a:rPr>
              <a:t>pristrasnosti procene </a:t>
            </a:r>
            <a:endParaRPr lang="sr-Latn-R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5668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571500"/>
            <a:ext cx="14706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371600" y="1104900"/>
            <a:ext cx="15163800" cy="79714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sr-Latn-RS" sz="3200" b="1" dirty="0">
                <a:solidFill>
                  <a:srgbClr val="00B0F0"/>
                </a:solidFill>
                <a:latin typeface="Trebuchet MS" panose="020B0603020202020204" pitchFamily="34" charset="0"/>
              </a:rPr>
              <a:t>3. PRECIZNOST </a:t>
            </a: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(UŽI INTERVAL POUZDANOSTI)</a:t>
            </a:r>
            <a:endParaRPr lang="sr-Latn-RS" sz="3200" b="1" dirty="0">
              <a:solidFill>
                <a:srgbClr val="00B0F0"/>
              </a:solidFill>
              <a:latin typeface="Trebuchet MS" panose="020B0603020202020204" pitchFamily="34" charset="0"/>
            </a:endParaRPr>
          </a:p>
          <a:p>
            <a:pPr marL="457200" lvl="0" indent="-457200">
              <a:buFont typeface="Courier New" panose="02070309020205020404" pitchFamily="49" charset="0"/>
              <a:buChar char="o"/>
              <a:defRPr/>
            </a:pP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Odnosi se na </a:t>
            </a:r>
            <a:r>
              <a:rPr lang="sr-Latn-RS" sz="3200" b="1" dirty="0">
                <a:solidFill>
                  <a:prstClr val="black"/>
                </a:solidFill>
                <a:latin typeface="Trebuchet MS" panose="020B0603020202020204" pitchFamily="34" charset="0"/>
              </a:rPr>
              <a:t>stepen raspršenja procena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 oko prave vrednosti.</a:t>
            </a:r>
          </a:p>
          <a:p>
            <a:pPr marL="457200" lvl="0" indent="-457200">
              <a:buFont typeface="Courier New" panose="02070309020205020404" pitchFamily="49" charset="0"/>
              <a:buChar char="o"/>
              <a:defRPr/>
            </a:pP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Procena je precizna ako su </a:t>
            </a:r>
            <a:r>
              <a:rPr lang="sr-Latn-RS" sz="3200" b="1" dirty="0">
                <a:solidFill>
                  <a:prstClr val="black"/>
                </a:solidFill>
                <a:latin typeface="Trebuchet MS" panose="020B0603020202020204" pitchFamily="34" charset="0"/>
              </a:rPr>
              <a:t>odstupanja mala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 u proseku.</a:t>
            </a:r>
          </a:p>
          <a:p>
            <a:pPr marL="457200" lvl="0" indent="-457200">
              <a:buFont typeface="Courier New" panose="02070309020205020404" pitchFamily="49" charset="0"/>
              <a:buChar char="o"/>
              <a:defRPr/>
            </a:pP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Mera: </a:t>
            </a:r>
            <a:r>
              <a:rPr lang="sr-Latn-RS" sz="3200" b="1" dirty="0">
                <a:solidFill>
                  <a:prstClr val="black"/>
                </a:solidFill>
                <a:latin typeface="Trebuchet MS" panose="020B0603020202020204" pitchFamily="34" charset="0"/>
              </a:rPr>
              <a:t>srednje kvadratno odstupanje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 ili njegov </a:t>
            </a:r>
            <a:r>
              <a:rPr lang="sr-Latn-RS" sz="3200" b="1" dirty="0">
                <a:solidFill>
                  <a:prstClr val="black"/>
                </a:solidFill>
                <a:latin typeface="Trebuchet MS" panose="020B0603020202020204" pitchFamily="34" charset="0"/>
              </a:rPr>
              <a:t>kvadratni koren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 (standardna greška).</a:t>
            </a:r>
          </a:p>
          <a:p>
            <a:pPr marL="457200" lvl="0" indent="-457200">
              <a:buFont typeface="Courier New" panose="02070309020205020404" pitchFamily="49" charset="0"/>
              <a:buChar char="o"/>
              <a:defRPr/>
            </a:pP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Niža vrednost → veća preciznost.</a:t>
            </a:r>
          </a:p>
          <a:p>
            <a:pPr lvl="0">
              <a:buFont typeface="Arial" panose="020B0604020202020204" pitchFamily="34" charset="0"/>
              <a:buChar char="•"/>
              <a:defRPr/>
            </a:pPr>
            <a:endParaRPr lang="sr-Latn-RS" sz="3200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marL="457200" lvl="0" indent="-457200">
              <a:buFont typeface="Wingdings" panose="05000000000000000000" pitchFamily="2" charset="2"/>
              <a:buChar char="ü"/>
              <a:defRPr/>
            </a:pPr>
            <a:r>
              <a:rPr lang="sr-Latn-RS" sz="3200" dirty="0">
                <a:solidFill>
                  <a:srgbClr val="000000"/>
                </a:solidFill>
                <a:latin typeface="Trebuchet MS" panose="020B0603020202020204" pitchFamily="34" charset="0"/>
              </a:rPr>
              <a:t>Premali uzorak neće obezbediti željenu (potrebnu) preciznost rezultata, a pre-veliki uzorak može predstavljati nepotreban gubitak novca i vremena. </a:t>
            </a:r>
            <a:endParaRPr lang="sr-Latn-RS" sz="3200" dirty="0" smtClean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lvl="0">
              <a:defRPr/>
            </a:pPr>
            <a:endParaRPr lang="sr-Latn-RS" sz="320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lvl="0">
              <a:defRPr/>
            </a:pPr>
            <a:r>
              <a:rPr lang="sr-Latn-RS" sz="3200" b="1" dirty="0">
                <a:solidFill>
                  <a:srgbClr val="00B0F0"/>
                </a:solidFill>
                <a:latin typeface="Trebuchet MS" panose="020B0603020202020204" pitchFamily="34" charset="0"/>
              </a:rPr>
              <a:t>KAKO VELIČINA UZORKA I NAČIN UZORKOVANJA UTIČU NA CENU ISTRAŽIVANJA? </a:t>
            </a:r>
          </a:p>
          <a:p>
            <a:pPr marL="457200" lvl="0" indent="-457200">
              <a:buFont typeface="Courier New" panose="02070309020205020404" pitchFamily="49" charset="0"/>
              <a:buChar char="o"/>
              <a:defRPr/>
            </a:pPr>
            <a:r>
              <a:rPr lang="sr-Latn-RS" sz="3200" dirty="0">
                <a:solidFill>
                  <a:srgbClr val="000000"/>
                </a:solidFill>
                <a:latin typeface="Trebuchet MS" panose="020B0603020202020204" pitchFamily="34" charset="0"/>
              </a:rPr>
              <a:t>Što je uzorak veći, cena istraživanja je veća. U zavisnosti od primenjenog načina prikupljanja podataka potrebno je više anketara, više materijala (papiri), više telefonskih poziva, putnih troškova.</a:t>
            </a:r>
            <a:endParaRPr lang="sr-Latn-RS" sz="3200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>
              <a:defRPr/>
            </a:pPr>
            <a:endParaRPr lang="sr-Latn-RS" sz="320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lvl="0">
              <a:defRPr/>
            </a:pPr>
            <a:endParaRPr lang="sr-Latn-RS" sz="3200" dirty="0" smtClean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0586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571500"/>
            <a:ext cx="14706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29511" y="894665"/>
            <a:ext cx="14249400" cy="89562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ŠTA SVE MOŽE DA UTIČE NA VELIČINU UZORKA?</a:t>
            </a:r>
          </a:p>
          <a:p>
            <a:endParaRPr lang="sr-Latn-RS" sz="3200" b="1" dirty="0" smtClean="0">
              <a:latin typeface="Trebuchet MS" panose="020B0603020202020204" pitchFamily="34" charset="0"/>
            </a:endParaRP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</a:rPr>
              <a:t> Varijabilnost pojave koju ispitujemo</a:t>
            </a:r>
            <a:endParaRPr lang="sr-Latn-RS" sz="3200" dirty="0">
              <a:latin typeface="Trebuchet MS" panose="020B0603020202020204" pitchFamily="34" charset="0"/>
            </a:endParaRP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</a:rPr>
              <a:t>Željena preciznost (npr. margina greške)</a:t>
            </a:r>
            <a:endParaRPr lang="sr-Latn-RS" sz="3200" dirty="0">
              <a:latin typeface="Trebuchet MS" panose="020B0603020202020204" pitchFamily="34" charset="0"/>
            </a:endParaRP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3200" dirty="0" smtClean="0">
                <a:latin typeface="Trebuchet MS" panose="020B0603020202020204" pitchFamily="34" charset="0"/>
              </a:rPr>
              <a:t>Tip uzorkovanja:</a:t>
            </a:r>
            <a:br>
              <a:rPr lang="sr-Latn-RS" sz="3200" dirty="0" smtClean="0">
                <a:latin typeface="Trebuchet MS" panose="020B0603020202020204" pitchFamily="34" charset="0"/>
              </a:rPr>
            </a:br>
            <a:r>
              <a:rPr lang="sr-Latn-RS" sz="3200" dirty="0" smtClean="0">
                <a:latin typeface="Trebuchet MS" panose="020B0603020202020204" pitchFamily="34" charset="0"/>
              </a:rPr>
              <a:t>    – stratifikovano</a:t>
            </a:r>
            <a:br>
              <a:rPr lang="sr-Latn-RS" sz="3200" dirty="0" smtClean="0">
                <a:latin typeface="Trebuchet MS" panose="020B0603020202020204" pitchFamily="34" charset="0"/>
              </a:rPr>
            </a:br>
            <a:r>
              <a:rPr lang="sr-Latn-RS" sz="3200" dirty="0" smtClean="0">
                <a:latin typeface="Trebuchet MS" panose="020B0603020202020204" pitchFamily="34" charset="0"/>
              </a:rPr>
              <a:t>    – klastersko</a:t>
            </a:r>
            <a:br>
              <a:rPr lang="sr-Latn-RS" sz="3200" dirty="0" smtClean="0">
                <a:latin typeface="Trebuchet MS" panose="020B0603020202020204" pitchFamily="34" charset="0"/>
              </a:rPr>
            </a:br>
            <a:r>
              <a:rPr lang="sr-Latn-RS" sz="3200" dirty="0" smtClean="0">
                <a:latin typeface="Trebuchet MS" panose="020B0603020202020204" pitchFamily="34" charset="0"/>
              </a:rPr>
              <a:t>    – višefazno</a:t>
            </a:r>
          </a:p>
          <a:p>
            <a:endParaRPr lang="sr-Latn-RS" sz="3200" dirty="0">
              <a:latin typeface="Trebuchet MS" panose="020B0603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sr-Latn-RS" alt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PRECIZNO DEFINISANJE JEDINICA UZORKOVANJA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sr-Latn-RS" altLang="sr-Latn-RS" sz="3200" b="1" dirty="0" smtClean="0">
              <a:latin typeface="Trebuchet MS" panose="020B0603020202020204" pitchFamily="34" charset="0"/>
            </a:endParaRPr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sr-Latn-RS" altLang="sr-Latn-RS" sz="3200" dirty="0" smtClean="0">
                <a:latin typeface="Trebuchet MS" panose="020B0603020202020204" pitchFamily="34" charset="0"/>
              </a:rPr>
              <a:t>Primer </a:t>
            </a:r>
            <a:r>
              <a:rPr lang="sr-Latn-RS" altLang="sr-Latn-RS" sz="3200" dirty="0">
                <a:latin typeface="Trebuchet MS" panose="020B0603020202020204" pitchFamily="34" charset="0"/>
              </a:rPr>
              <a:t>definicije jedinice uzorkovanja:</a:t>
            </a:r>
            <a:br>
              <a:rPr lang="sr-Latn-RS" altLang="sr-Latn-RS" sz="3200" dirty="0">
                <a:latin typeface="Trebuchet MS" panose="020B0603020202020204" pitchFamily="34" charset="0"/>
              </a:rPr>
            </a:br>
            <a:r>
              <a:rPr lang="sr-Latn-RS" altLang="sr-Latn-RS" sz="3200" dirty="0">
                <a:latin typeface="Trebuchet MS" panose="020B0603020202020204" pitchFamily="34" charset="0"/>
              </a:rPr>
              <a:t>„Punoletne osobe koje žive u domaćinstvima u RS“</a:t>
            </a:r>
            <a:br>
              <a:rPr lang="sr-Latn-RS" altLang="sr-Latn-RS" sz="3200" dirty="0">
                <a:latin typeface="Trebuchet MS" panose="020B0603020202020204" pitchFamily="34" charset="0"/>
              </a:rPr>
            </a:br>
            <a:r>
              <a:rPr lang="sr-Latn-RS" altLang="sr-Latn-RS" sz="3200" dirty="0" smtClean="0">
                <a:latin typeface="Trebuchet MS" panose="020B0603020202020204" pitchFamily="34" charset="0"/>
              </a:rPr>
              <a:t>🔹 </a:t>
            </a:r>
            <a:r>
              <a:rPr lang="sr-Latn-RS" altLang="sr-Latn-RS" sz="3200" dirty="0">
                <a:latin typeface="Trebuchet MS" panose="020B0603020202020204" pitchFamily="34" charset="0"/>
              </a:rPr>
              <a:t>Ne uključuje:</a:t>
            </a:r>
            <a:br>
              <a:rPr lang="sr-Latn-RS" altLang="sr-Latn-RS" sz="3200" dirty="0">
                <a:latin typeface="Trebuchet MS" panose="020B0603020202020204" pitchFamily="34" charset="0"/>
              </a:rPr>
            </a:br>
            <a:r>
              <a:rPr lang="sr-Latn-RS" altLang="sr-Latn-RS" sz="3200" dirty="0">
                <a:latin typeface="Trebuchet MS" panose="020B0603020202020204" pitchFamily="34" charset="0"/>
              </a:rPr>
              <a:t>    – maloletnike</a:t>
            </a:r>
            <a:br>
              <a:rPr lang="sr-Latn-RS" altLang="sr-Latn-RS" sz="3200" dirty="0">
                <a:latin typeface="Trebuchet MS" panose="020B0603020202020204" pitchFamily="34" charset="0"/>
              </a:rPr>
            </a:br>
            <a:r>
              <a:rPr lang="sr-Latn-RS" altLang="sr-Latn-RS" sz="3200" dirty="0">
                <a:latin typeface="Trebuchet MS" panose="020B0603020202020204" pitchFamily="34" charset="0"/>
              </a:rPr>
              <a:t>    – osobe u bolnici, zatvoru, inostranstvu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sr-Latn-RS" altLang="sr-Latn-RS" sz="3200" dirty="0" smtClean="0">
                <a:latin typeface="Trebuchet MS" panose="020B0603020202020204" pitchFamily="34" charset="0"/>
              </a:rPr>
              <a:t> * Domaćinstvo </a:t>
            </a:r>
            <a:r>
              <a:rPr lang="sr-Latn-RS" altLang="sr-Latn-RS" sz="3200" dirty="0">
                <a:latin typeface="Trebuchet MS" panose="020B0603020202020204" pitchFamily="34" charset="0"/>
              </a:rPr>
              <a:t>= osobe koje </a:t>
            </a:r>
            <a:r>
              <a:rPr lang="sr-Latn-RS" altLang="sr-Latn-RS" sz="3200" b="1" dirty="0">
                <a:latin typeface="Trebuchet MS" panose="020B0603020202020204" pitchFamily="34" charset="0"/>
              </a:rPr>
              <a:t>žive zajedno i zajednički troše prihode</a:t>
            </a:r>
            <a:endParaRPr lang="sr-Latn-RS" altLang="sr-Latn-RS" sz="3200" dirty="0">
              <a:latin typeface="Trebuchet MS" panose="020B0603020202020204" pitchFamily="34" charset="0"/>
            </a:endParaRPr>
          </a:p>
          <a:p>
            <a:endParaRPr lang="sr-Latn-RS" sz="32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1619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992600" y="0"/>
            <a:ext cx="12871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571500"/>
            <a:ext cx="14706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38200" y="1210535"/>
            <a:ext cx="15392400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PLAN UZORKA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je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ključni deo pripreme anketnog istraživanja i sačinjava se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pre početka prikupljanja podataka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. 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Plan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uzorka mora uključiti: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Veličinu uzorka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Način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biranja članova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Stratifikaciju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(npr. po vrsti smeštaja ili regionu)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Način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procene standardnih grešaka i korekcije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KO SAČINJAVA PLAN UZORKA?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Plan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uzorka formulišu: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Istraživači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(npr. tim metodologa, statističara, analitičara)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Organizacija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ili agencija koja sprovodi istraživanje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Ponekad u saradnji sa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naručiocem istraživanja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(npr. turistička organizacija, ministarstvo, NGO)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8122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685800" y="1450658"/>
            <a:ext cx="13868400" cy="600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alt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KADA SE PRIPREMA PLAN UZORKA?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r-Latn-RS" altLang="sr-Latn-RS" sz="3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Plan uzorka se priprema nakon definisanja: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Cilja istraživanja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2"/>
              <a:tabLst/>
              <a:defRPr/>
            </a:pPr>
            <a: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Ciljne populacije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2"/>
              <a:tabLst/>
              <a:defRPr/>
            </a:pPr>
            <a: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Metode istraživanja (anketiranje, terensko istraživanje, online itd.)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sr-Latn-RS" altLang="sr-Latn-RS" sz="3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Tek kada se zna </a:t>
            </a:r>
            <a:r>
              <a:rPr kumimoji="0" lang="sr-Latn-RS" alt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ko se istražuje i zašto</a:t>
            </a:r>
            <a: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, može se odrediti: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alt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Kako</a:t>
            </a:r>
            <a: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će se birati uzorak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alt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Koliko</a:t>
            </a:r>
            <a: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velik treba da bude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alt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Iz kojih izvora</a:t>
            </a:r>
            <a: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se uzima (npr. baze, registri, lista turista)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r-Latn-RS" altLang="sr-Latn-RS" sz="3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028700" y="6830229"/>
            <a:ext cx="1623060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/>
            </a:r>
            <a:b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</a:br>
            <a: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Plan uzorka je </a:t>
            </a:r>
            <a:r>
              <a:rPr kumimoji="0" lang="sr-Latn-RS" alt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osnovni dokument</a:t>
            </a:r>
            <a: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koji pravi istraživački tim </a:t>
            </a:r>
            <a:r>
              <a:rPr kumimoji="0" lang="sr-Latn-RS" alt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pre prikupljanja podataka</a:t>
            </a:r>
            <a: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, kako bi obezbedili </a:t>
            </a:r>
            <a:r>
              <a:rPr kumimoji="0" lang="sr-Latn-RS" alt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reprezentativnost</a:t>
            </a:r>
            <a: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, </a:t>
            </a:r>
            <a:r>
              <a:rPr kumimoji="0" lang="sr-Latn-RS" alt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validnost</a:t>
            </a:r>
            <a: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i </a:t>
            </a:r>
            <a:r>
              <a:rPr kumimoji="0" lang="sr-Latn-RS" alt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pouzdanost</a:t>
            </a:r>
            <a:r>
              <a:rPr kumimoji="0" lang="sr-Latn-RS" alt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rezultata.</a:t>
            </a:r>
          </a:p>
        </p:txBody>
      </p:sp>
    </p:spTree>
    <p:extLst>
      <p:ext uri="{BB962C8B-B14F-4D97-AF65-F5344CB8AC3E}">
        <p14:creationId xmlns:p14="http://schemas.microsoft.com/office/powerpoint/2010/main" val="18705956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916400" y="0"/>
            <a:ext cx="13633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571500"/>
            <a:ext cx="14706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09600" y="571500"/>
            <a:ext cx="16078200" cy="94487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UZORAK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Primer:</a:t>
            </a:r>
            <a:endParaRPr kumimoji="0" lang="sr-Latn-R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Turistička organizacija želi da sazna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koliko domaćinstava u Srbiji planira zimovanje u zemlji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tokom januara 2025. godine.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CILJ ISTRAŽIVANJA</a:t>
            </a: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: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Saznati u kojim delovima Srbije postoji najveće interesovanje za domaći zimski turizam.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KO JE U UZORKU?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/>
            </a:r>
            <a:b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</a:b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Odabrana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su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domaćinstva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kao jedinice uzorkovanja – to znači da se bira, recimo, 1.000 domaćinstava širom Srbije (iz gradova, sela, različitih regiona). U svakom domaćinstvu anketira se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punoletna osoba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(npr. roditelj ili stariji član porodice) koja zna planove cele porodice.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KO NIJE U UZORKU?</a:t>
            </a:r>
            <a:endParaRPr kumimoji="0" lang="sr-Latn-RS" sz="3200" b="0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Maloletnici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koji žive sami – jer nisu deo definisanog domaćinstva.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Studenti na privremenom boravku u inostranstvu.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Osobe koje trenutno borave u ustanovama (npr. bolnici, domu za stare).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ZAŠTO OVAKO?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/>
            </a:r>
            <a:b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</a:b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Zato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što turističke odluke u domaćinstvima najčešće donosi stariji član porodice, i interesovanje cele porodice zavisi od ukupnih prihoda, potreba i navika svih članova zajedno</a:t>
            </a:r>
            <a:r>
              <a:rPr kumimoji="0" lang="sr-Latn-R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26485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62000" y="608201"/>
            <a:ext cx="16611600" cy="89562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UZORKOVANJE U ISTRAŽIVANJU TURISTIČKOG TRŽIŠTA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</a:rPr>
              <a:t>ŠTA JE UZORKOVANJE?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</a:rPr>
              <a:t/>
            </a:r>
            <a:b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</a:rPr>
            </a:b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</a:rPr>
              <a:t>Uzorkovanje je postupak biranja manjeg broja jedinica (uzorka) iz šire grupe (populacije), kako bismo na osnovu njih doneli zaključke o celoj populaciji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</a:rPr>
              <a:t>ZAŠTO JE VAŽNO UZORKOVANJE?</a:t>
            </a:r>
            <a:b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</a:rPr>
            </a:b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</a:rPr>
              <a:t>Zato što ne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</a:rPr>
              <a:t>možemo istražiti 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</a:rPr>
              <a:t>sve jedinice ciljne populacije, pa se bira uzorak, a uzorak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</a:rPr>
              <a:t>mora biti 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</a:rPr>
              <a:t>reprezentativan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</a:rPr>
              <a:t>da 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</a:rPr>
              <a:t>bi se mogli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</a:rPr>
              <a:t>generalizovati 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</a:rPr>
              <a:t>zaključci (na osnovu dobijenih rezultata istraživanja)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</a:rPr>
              <a:t>na celu populaciju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</a:rPr>
              <a:t>ZA USPEŠNO UZORKOVANJE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</a:rPr>
              <a:t>Potreban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</a:rPr>
              <a:t>je: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</a:rPr>
              <a:t>Dobro definisan okvir populacije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</a:rPr>
              <a:t>Jasno definisane </a:t>
            </a:r>
            <a:endParaRPr kumimoji="0" lang="sr-Latn-RS" sz="3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</a:rPr>
              <a:t>Odgovarajuća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</a:rPr>
              <a:t>metoda 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</a:rPr>
              <a:t>uzorkovanja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sr-Latn-RS" sz="3200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</a:rPr>
              <a:t>Probabilističko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biranje + kvalitetan spisak → ključ za reprezentativnost</a:t>
            </a: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!</a:t>
            </a:r>
            <a:endParaRPr kumimoji="0" lang="sr-Latn-R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63213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57200" y="495300"/>
            <a:ext cx="17297400" cy="86074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OKVIR </a:t>
            </a:r>
            <a:r>
              <a:rPr lang="sr-Latn-RS" sz="3200" b="1" dirty="0">
                <a:solidFill>
                  <a:srgbClr val="00B0F0"/>
                </a:solidFill>
                <a:latin typeface="Trebuchet MS" panose="020B0603020202020204" pitchFamily="34" charset="0"/>
              </a:rPr>
              <a:t>UZORKOVANJA </a:t>
            </a:r>
            <a:endParaRPr lang="sr-Latn-RS" sz="3200" b="1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>
              <a:defRPr/>
            </a:pP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ŠTA </a:t>
            </a:r>
            <a:r>
              <a:rPr kumimoji="0" 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</a:rPr>
              <a:t>JE OKVIR UZORKOVANJA?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</a:rPr>
              <a:t>Okvir </a:t>
            </a:r>
            <a:r>
              <a:rPr kumimoji="0" lang="sr-Latn-RS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</a:rPr>
              <a:t>uzorkovanja = </a:t>
            </a:r>
            <a:r>
              <a:rPr kumimoji="0" lang="sr-Latn-RS" sz="320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</a:rPr>
              <a:t>spisak  koji </a:t>
            </a:r>
            <a:r>
              <a:rPr kumimoji="0" lang="sr-Latn-RS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</a:rPr>
              <a:t>povezuje populaciju i </a:t>
            </a:r>
            <a:r>
              <a:rPr kumimoji="0" lang="sr-Latn-RS" sz="320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</a:rPr>
              <a:t>uzorak</a:t>
            </a:r>
            <a:endParaRPr lang="sr-Latn-RS" sz="3200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</a:rPr>
              <a:t>Služi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</a:rPr>
              <a:t>za </a:t>
            </a: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</a:rPr>
              <a:t>identifikovanje i kontaktiranje jedinica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</a:rPr>
              <a:t> 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</a:rPr>
              <a:t>istraživanja</a:t>
            </a:r>
          </a:p>
          <a:p>
            <a:pPr marL="457200" lvl="0" indent="-457200">
              <a:buFont typeface="Courier New" panose="02070309020205020404" pitchFamily="49" charset="0"/>
              <a:buChar char="o"/>
              <a:defRPr/>
            </a:pP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Okvir uzorkovanja = </a:t>
            </a:r>
            <a:r>
              <a:rPr lang="sr-Latn-RS" sz="3200" b="1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temelj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dobre </a:t>
            </a: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ankete</a:t>
            </a:r>
          </a:p>
          <a:p>
            <a:pPr marL="457200" lvl="0" indent="-457200"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Mora biti obuhvatan, ažuran, pravno dozvoljen i usklađen sa metodom prikupljanja</a:t>
            </a:r>
            <a:endParaRPr lang="sr-Latn-RS" sz="3200" dirty="0">
              <a:solidFill>
                <a:prstClr val="black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0" indent="-457200"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Kombinovanje i unapređenje okvira = ključ za </a:t>
            </a:r>
            <a:r>
              <a:rPr lang="sr-Latn-RS" sz="3200" b="1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efikasna, pouzdana i ekonomična istraživanja</a:t>
            </a:r>
            <a:endParaRPr lang="sr-Latn-RS" sz="3200" dirty="0">
              <a:solidFill>
                <a:prstClr val="black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0" indent="-457200">
              <a:buFont typeface="Courier New" panose="02070309020205020404" pitchFamily="49" charset="0"/>
              <a:buChar char="o"/>
              <a:defRPr/>
            </a:pP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</a:rPr>
              <a:t>Primeri </a:t>
            </a:r>
            <a:r>
              <a:rPr kumimoji="0" lang="sr-Latn-R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</a:rPr>
              <a:t>okvira 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</a:rPr>
              <a:t>uzorkovanja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6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r-Latn-RS" sz="3600" dirty="0">
              <a:solidFill>
                <a:prstClr val="black"/>
              </a:solidFill>
              <a:latin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6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6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3714885"/>
              </p:ext>
            </p:extLst>
          </p:nvPr>
        </p:nvGraphicFramePr>
        <p:xfrm>
          <a:off x="1066800" y="5448300"/>
          <a:ext cx="14554200" cy="2572131"/>
        </p:xfrm>
        <a:graphic>
          <a:graphicData uri="http://schemas.openxmlformats.org/drawingml/2006/table">
            <a:tbl>
              <a:tblPr firstRow="1" firstCol="1" bandRow="1">
                <a:tableStyleId>{BC89EF96-8CEA-46FF-86C4-4CE0E7609802}</a:tableStyleId>
              </a:tblPr>
              <a:tblGrid>
                <a:gridCol w="7277100">
                  <a:extLst>
                    <a:ext uri="{9D8B030D-6E8A-4147-A177-3AD203B41FA5}">
                      <a16:colId xmlns:a16="http://schemas.microsoft.com/office/drawing/2014/main" val="749771223"/>
                    </a:ext>
                  </a:extLst>
                </a:gridCol>
                <a:gridCol w="7277100">
                  <a:extLst>
                    <a:ext uri="{9D8B030D-6E8A-4147-A177-3AD203B41FA5}">
                      <a16:colId xmlns:a16="http://schemas.microsoft.com/office/drawing/2014/main" val="17982051"/>
                    </a:ext>
                  </a:extLst>
                </a:gridCol>
              </a:tblGrid>
              <a:tr h="44971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>
                          <a:effectLst/>
                          <a:latin typeface="Trebuchet MS" panose="020B0603020202020204" pitchFamily="34" charset="0"/>
                        </a:rPr>
                        <a:t>Primer</a:t>
                      </a:r>
                      <a:endParaRPr lang="sr-Latn-RS" sz="32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>
                          <a:effectLst/>
                          <a:latin typeface="Trebuchet MS" panose="020B0603020202020204" pitchFamily="34" charset="0"/>
                        </a:rPr>
                        <a:t>Tip okvira</a:t>
                      </a:r>
                      <a:endParaRPr lang="sr-Latn-RS" sz="32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89273451"/>
                  </a:ext>
                </a:extLst>
              </a:tr>
              <a:tr h="19570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>
                          <a:effectLst/>
                          <a:latin typeface="Trebuchet MS" panose="020B0603020202020204" pitchFamily="34" charset="0"/>
                        </a:rPr>
                        <a:t>Spisak članova udruženja</a:t>
                      </a:r>
                      <a:endParaRPr lang="sr-Latn-RS" sz="32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>
                          <a:effectLst/>
                          <a:latin typeface="Trebuchet MS" panose="020B0603020202020204" pitchFamily="34" charset="0"/>
                        </a:rPr>
                        <a:t>✅ Spisak</a:t>
                      </a:r>
                      <a:endParaRPr lang="sr-Latn-RS" sz="32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89856601"/>
                  </a:ext>
                </a:extLst>
              </a:tr>
              <a:tr h="19570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>
                          <a:effectLst/>
                          <a:latin typeface="Trebuchet MS" panose="020B0603020202020204" pitchFamily="34" charset="0"/>
                        </a:rPr>
                        <a:t>Lista svih prodavnica u gradu</a:t>
                      </a:r>
                      <a:endParaRPr lang="sr-Latn-RS" sz="32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>
                          <a:effectLst/>
                          <a:latin typeface="Trebuchet MS" panose="020B0603020202020204" pitchFamily="34" charset="0"/>
                        </a:rPr>
                        <a:t>✅ Spisak</a:t>
                      </a:r>
                      <a:endParaRPr lang="sr-Latn-RS" sz="32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64685965"/>
                  </a:ext>
                </a:extLst>
              </a:tr>
              <a:tr h="19570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>
                          <a:effectLst/>
                          <a:latin typeface="Trebuchet MS" panose="020B0603020202020204" pitchFamily="34" charset="0"/>
                        </a:rPr>
                        <a:t>Random Digit Dialing (RDD)</a:t>
                      </a:r>
                      <a:endParaRPr lang="sr-Latn-RS" sz="32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>
                          <a:effectLst/>
                          <a:latin typeface="Trebuchet MS" panose="020B0603020202020204" pitchFamily="34" charset="0"/>
                        </a:rPr>
                        <a:t>⚙ Procedura</a:t>
                      </a:r>
                      <a:endParaRPr lang="sr-Latn-RS" sz="32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86995874"/>
                  </a:ext>
                </a:extLst>
              </a:tr>
              <a:tr h="19570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>
                          <a:effectLst/>
                          <a:latin typeface="Trebuchet MS" panose="020B0603020202020204" pitchFamily="34" charset="0"/>
                        </a:rPr>
                        <a:t>Online paneli (anketni servisi)</a:t>
                      </a:r>
                      <a:endParaRPr lang="sr-Latn-RS" sz="32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>
                          <a:effectLst/>
                          <a:latin typeface="Trebuchet MS" panose="020B0603020202020204" pitchFamily="34" charset="0"/>
                        </a:rPr>
                        <a:t>⚠ Ograničen okvir</a:t>
                      </a:r>
                      <a:endParaRPr lang="sr-Latn-RS" sz="32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065628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422779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90600" y="1104900"/>
            <a:ext cx="7620000" cy="64530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spcAft>
                <a:spcPts val="800"/>
              </a:spcAft>
            </a:pP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AŽURIRANJE OKVIRA UZORKOVANJA</a:t>
            </a:r>
            <a:endParaRPr lang="sr-Latn-RS" sz="3200" b="1" dirty="0" smtClean="0">
              <a:solidFill>
                <a:srgbClr val="00B0F0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0" indent="-457200"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Ključni 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uslov za dobar okvir: </a:t>
            </a:r>
            <a:r>
              <a:rPr lang="sr-Latn-RS" sz="3200" b="1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ažurnost </a:t>
            </a:r>
            <a:r>
              <a:rPr lang="sr-Latn-RS" sz="3200" b="1" dirty="0" smtClean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podataka</a:t>
            </a:r>
            <a:endParaRPr lang="sr-Latn-RS" sz="3200" dirty="0" smtClean="0">
              <a:solidFill>
                <a:prstClr val="black"/>
              </a:solidFill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Čak 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ako okvir sadrži kontakt informacije – </a:t>
            </a:r>
            <a:r>
              <a:rPr lang="sr-Latn-RS" sz="3200" b="1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moraju biti tačne i aktuelne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Podaci 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brzo zastarevaju (npr. studenti menjaju adresu, telefon...)</a:t>
            </a:r>
            <a:b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E-mail 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validnost: lako proveriti slanjem poruke</a:t>
            </a:r>
            <a:b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Telefon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može se koristiti za ažuriranje drugih podataka</a:t>
            </a:r>
            <a:endParaRPr lang="sr-Latn-RS" sz="3200" dirty="0">
              <a:solidFill>
                <a:prstClr val="black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296400" y="1104900"/>
            <a:ext cx="8229600" cy="6329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800"/>
              </a:spcAft>
            </a:pPr>
            <a:r>
              <a:rPr lang="sr-Latn-RS" sz="3200" b="1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PROBLEMI SA NEAŽURNIM OKVIRIMA</a:t>
            </a:r>
            <a:endParaRPr lang="sr-Latn-RS" sz="3200" dirty="0">
              <a:solidFill>
                <a:srgbClr val="00B0F0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spcAft>
                <a:spcPts val="800"/>
              </a:spcAft>
            </a:pP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Moguće greške:</a:t>
            </a:r>
            <a:endParaRPr lang="sr-Latn-RS" sz="3200" dirty="0">
              <a:solidFill>
                <a:prstClr val="black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Neobuhvaćeni novi članovi populacije</a:t>
            </a:r>
            <a:endParaRPr lang="sr-Latn-RS" sz="3200" dirty="0">
              <a:solidFill>
                <a:prstClr val="black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Uključeni oni koji više ne pripadaju populaciji</a:t>
            </a:r>
            <a:endParaRPr lang="sr-Latn-RS" sz="3200" dirty="0">
              <a:solidFill>
                <a:prstClr val="black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Nepotpune ili pogrešne kontakt informacije</a:t>
            </a:r>
            <a:endParaRPr lang="sr-Latn-RS" sz="3200" dirty="0">
              <a:solidFill>
                <a:prstClr val="black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spcAft>
                <a:spcPts val="800"/>
              </a:spcAft>
            </a:pPr>
            <a:r>
              <a:rPr lang="sr-Latn-RS" sz="3200" b="1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PREDVIDIVE GREŠKE U:</a:t>
            </a:r>
            <a:endParaRPr lang="sr-Latn-RS" sz="3200" b="1" dirty="0">
              <a:solidFill>
                <a:srgbClr val="00B0F0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Spiskovima zaposlenih</a:t>
            </a:r>
            <a:endParaRPr lang="sr-Latn-RS" sz="3200" dirty="0">
              <a:solidFill>
                <a:prstClr val="black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Bazama klijenata</a:t>
            </a:r>
            <a:endParaRPr lang="sr-Latn-RS" sz="3200" dirty="0">
              <a:solidFill>
                <a:prstClr val="black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Javnim registrima</a:t>
            </a:r>
            <a:endParaRPr lang="sr-Latn-RS" sz="3200" dirty="0">
              <a:solidFill>
                <a:prstClr val="black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86256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295400" y="1028700"/>
            <a:ext cx="6553200" cy="66992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800"/>
              </a:spcAft>
            </a:pPr>
            <a:r>
              <a:rPr lang="sr-Latn-RS" sz="3200" b="1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PREPORUKE ZA AŽURIRANJE OKVIRA</a:t>
            </a:r>
            <a:endParaRPr lang="sr-Latn-RS" sz="3200" b="1" dirty="0">
              <a:solidFill>
                <a:srgbClr val="00B0F0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0" indent="-457200"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sr-Latn-RS" sz="3200" b="1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Ažuriraj pre svakog istraživanja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ako je moguće</a:t>
            </a:r>
          </a:p>
          <a:p>
            <a:pPr marL="457200" lvl="0" indent="-457200"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Ukloniti neaktivne jedinice</a:t>
            </a:r>
            <a:b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Dodati nove relevantne jedinice</a:t>
            </a:r>
            <a:b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Automatizovati proces ažuriranja ako se istraživanja često ponavljaju</a:t>
            </a:r>
            <a:b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Komunicirati sa izvorima podataka (npr. studentske službe, firme)</a:t>
            </a:r>
            <a:endParaRPr lang="sr-Latn-RS" sz="3200" dirty="0">
              <a:solidFill>
                <a:prstClr val="black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677400" y="1028700"/>
            <a:ext cx="6934200" cy="7602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800"/>
              </a:spcAft>
            </a:pPr>
            <a:r>
              <a:rPr lang="sr-Latn-RS" sz="3200" b="1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OKVIRI ZA ORGANIZACIJE – SPECIFIČNI IZAZOVI</a:t>
            </a:r>
            <a:endParaRPr lang="sr-Latn-RS" sz="3200" dirty="0">
              <a:solidFill>
                <a:srgbClr val="00B0F0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0" indent="-457200"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PROBLEM</a:t>
            </a:r>
            <a:r>
              <a:rPr lang="sr-Latn-RS" sz="3200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sr-Latn-RS" sz="3200" dirty="0" smtClean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3200" b="1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varijabilnost veličine i strukture</a:t>
            </a:r>
            <a:endParaRPr lang="sr-Latn-RS" sz="3200" dirty="0">
              <a:solidFill>
                <a:prstClr val="black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0" indent="-457200"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Velike organizacije = više lokacija → više puta u spisku</a:t>
            </a:r>
            <a:endParaRPr lang="sr-Latn-RS" sz="3200" dirty="0">
              <a:solidFill>
                <a:prstClr val="black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0" indent="-457200"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Male = često izostavljene</a:t>
            </a:r>
            <a:b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sr-Latn-RS" sz="3200" dirty="0" smtClean="0">
              <a:solidFill>
                <a:prstClr val="black"/>
              </a:solidFill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DILEMA</a:t>
            </a:r>
            <a:r>
              <a:rPr lang="sr-Latn-RS" sz="3200" b="1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šta je jedinica istraživanja?</a:t>
            </a:r>
            <a:endParaRPr lang="sr-Latn-RS" sz="3200" dirty="0">
              <a:solidFill>
                <a:prstClr val="black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Pravno lice? Fizička lokacija?</a:t>
            </a:r>
            <a:endParaRPr lang="sr-Latn-RS" sz="3200" dirty="0">
              <a:solidFill>
                <a:prstClr val="black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0" indent="-457200"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sr-Latn-RS" sz="32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Potrebna standardizacija i ažuriranje u skladu s ciljem istraživanja</a:t>
            </a:r>
            <a:endParaRPr lang="sr-Latn-RS" sz="3200" dirty="0">
              <a:solidFill>
                <a:prstClr val="black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007874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8650618"/>
              </p:ext>
            </p:extLst>
          </p:nvPr>
        </p:nvGraphicFramePr>
        <p:xfrm>
          <a:off x="762000" y="2400300"/>
          <a:ext cx="16078200" cy="4696587"/>
        </p:xfrm>
        <a:graphic>
          <a:graphicData uri="http://schemas.openxmlformats.org/drawingml/2006/table">
            <a:tbl>
              <a:tblPr firstRow="1" firstCol="1" bandRow="1"/>
              <a:tblGrid>
                <a:gridCol w="3525168">
                  <a:extLst>
                    <a:ext uri="{9D8B030D-6E8A-4147-A177-3AD203B41FA5}">
                      <a16:colId xmlns:a16="http://schemas.microsoft.com/office/drawing/2014/main" val="123683325"/>
                    </a:ext>
                  </a:extLst>
                </a:gridCol>
                <a:gridCol w="6369109">
                  <a:extLst>
                    <a:ext uri="{9D8B030D-6E8A-4147-A177-3AD203B41FA5}">
                      <a16:colId xmlns:a16="http://schemas.microsoft.com/office/drawing/2014/main" val="1884541459"/>
                    </a:ext>
                  </a:extLst>
                </a:gridCol>
                <a:gridCol w="6183923">
                  <a:extLst>
                    <a:ext uri="{9D8B030D-6E8A-4147-A177-3AD203B41FA5}">
                      <a16:colId xmlns:a16="http://schemas.microsoft.com/office/drawing/2014/main" val="38857971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sr-Latn-RS" sz="3200" b="1" dirty="0" smtClean="0">
                        <a:solidFill>
                          <a:srgbClr val="00B0F0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b="1" dirty="0" smtClean="0">
                          <a:solidFill>
                            <a:srgbClr val="00B0F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POJAM</a:t>
                      </a:r>
                      <a:endParaRPr lang="sr-Latn-RS" sz="3200" dirty="0">
                        <a:solidFill>
                          <a:srgbClr val="00B0F0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sr-Latn-RS" sz="3200" b="1" dirty="0" smtClean="0">
                        <a:solidFill>
                          <a:srgbClr val="00B0F0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b="1" dirty="0" smtClean="0">
                          <a:solidFill>
                            <a:srgbClr val="00B0F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OBJAŠNJENJE</a:t>
                      </a:r>
                      <a:endParaRPr lang="sr-Latn-RS" sz="3200" dirty="0">
                        <a:solidFill>
                          <a:srgbClr val="00B0F0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sr-Latn-RS" sz="3200" b="1" dirty="0" smtClean="0">
                        <a:solidFill>
                          <a:srgbClr val="00B0F0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b="1" dirty="0" smtClean="0">
                          <a:solidFill>
                            <a:srgbClr val="00B0F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PRIMER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sr-Latn-RS" sz="3200" dirty="0">
                        <a:solidFill>
                          <a:srgbClr val="00B0F0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504315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b="1" dirty="0" smtClean="0">
                          <a:solidFill>
                            <a:srgbClr val="00B0F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POPULACIJA</a:t>
                      </a:r>
                      <a:endParaRPr lang="sr-Latn-RS" sz="3200" dirty="0">
                        <a:solidFill>
                          <a:srgbClr val="00B0F0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Svi turisti na koje se istraživanje odnosi</a:t>
                      </a:r>
                      <a:endParaRPr lang="sr-Latn-RS" sz="320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Svi strani turisti u Srbiji tokom </a:t>
                      </a:r>
                      <a:r>
                        <a:rPr lang="sr-Latn-RS" sz="3200" dirty="0" smtClean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2024. godine</a:t>
                      </a:r>
                      <a:endParaRPr lang="sr-Latn-RS" sz="32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02399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b="1" dirty="0" smtClean="0">
                          <a:solidFill>
                            <a:srgbClr val="00B0F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UZORAK</a:t>
                      </a:r>
                      <a:endParaRPr lang="sr-Latn-RS" sz="3200" dirty="0">
                        <a:solidFill>
                          <a:srgbClr val="00B0F0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Grupa turista koja je odabrana za istraživanje</a:t>
                      </a:r>
                      <a:endParaRPr lang="sr-Latn-RS" sz="320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400 anketiranih turista iz različitih regiona</a:t>
                      </a:r>
                      <a:endParaRPr lang="sr-Latn-RS" sz="32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528015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b="1" dirty="0" smtClean="0">
                          <a:solidFill>
                            <a:srgbClr val="00B0F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UZORKOVANJE</a:t>
                      </a:r>
                      <a:endParaRPr lang="sr-Latn-RS" sz="3200" dirty="0">
                        <a:solidFill>
                          <a:srgbClr val="00B0F0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Proces biranja uzorka iz populacije</a:t>
                      </a:r>
                      <a:endParaRPr lang="sr-Latn-RS" sz="32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3200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Slučajnim </a:t>
                      </a:r>
                      <a:r>
                        <a:rPr lang="sr-Latn-RS" sz="3200" dirty="0" smtClean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izborom </a:t>
                      </a:r>
                      <a:r>
                        <a:rPr lang="sr-Latn-RS" sz="3200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sa spiska hotelskih gostiju</a:t>
                      </a:r>
                      <a:endParaRPr lang="sr-Latn-RS" sz="32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0458467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762000" y="907763"/>
            <a:ext cx="1039483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altLang="sr-Latn-R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POVEZANOST: POPULACIJE, UZORKA I UZORKOVANJA </a:t>
            </a:r>
            <a:endParaRPr kumimoji="0" lang="sr-Latn-RS" altLang="sr-Latn-RS" sz="3200" b="0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235785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50423" y="344394"/>
            <a:ext cx="14706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OSNOVNE VRSTE JEDINICA U ISTRAŽIVANJU</a:t>
            </a:r>
            <a:endParaRPr kumimoji="0" lang="sr-Latn-RS" sz="36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6365804"/>
              </p:ext>
            </p:extLst>
          </p:nvPr>
        </p:nvGraphicFramePr>
        <p:xfrm>
          <a:off x="533400" y="1356194"/>
          <a:ext cx="17068800" cy="1826260"/>
        </p:xfrm>
        <a:graphic>
          <a:graphicData uri="http://schemas.openxmlformats.org/drawingml/2006/table">
            <a:tbl>
              <a:tblPr firstRow="1" firstCol="1" bandRow="1"/>
              <a:tblGrid>
                <a:gridCol w="6627779">
                  <a:extLst>
                    <a:ext uri="{9D8B030D-6E8A-4147-A177-3AD203B41FA5}">
                      <a16:colId xmlns:a16="http://schemas.microsoft.com/office/drawing/2014/main" val="1357860650"/>
                    </a:ext>
                  </a:extLst>
                </a:gridCol>
                <a:gridCol w="10441021">
                  <a:extLst>
                    <a:ext uri="{9D8B030D-6E8A-4147-A177-3AD203B41FA5}">
                      <a16:colId xmlns:a16="http://schemas.microsoft.com/office/drawing/2014/main" val="1469653178"/>
                    </a:ext>
                  </a:extLst>
                </a:gridCol>
              </a:tblGrid>
              <a:tr h="1793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b="1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Vrsta jedinice</a:t>
                      </a:r>
                      <a:endParaRPr lang="sr-Latn-RS" sz="28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b="1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Opis</a:t>
                      </a:r>
                      <a:endParaRPr lang="sr-Latn-RS" sz="280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7487069"/>
                  </a:ext>
                </a:extLst>
              </a:tr>
              <a:tr h="17938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b="1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Jedinice uzorkovanja</a:t>
                      </a:r>
                      <a:endParaRPr lang="sr-Latn-RS" sz="28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One koje se biraju </a:t>
                      </a:r>
                      <a:r>
                        <a:rPr kumimoji="0" lang="sr-Latn-RS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rebuchet MS" panose="020B0603020202020204" pitchFamily="34" charset="0"/>
                          <a:ea typeface="+mn-ea"/>
                          <a:cs typeface="Times New Roman" panose="02020603050405020304" pitchFamily="18" charset="0"/>
                        </a:rPr>
                        <a:t>u procesu uzorkovanja </a:t>
                      </a:r>
                      <a:endParaRPr lang="sr-Latn-RS" sz="28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33855274"/>
                  </a:ext>
                </a:extLst>
              </a:tr>
              <a:tr h="17938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b="1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Jedinice posmatranja</a:t>
                      </a:r>
                      <a:endParaRPr lang="sr-Latn-RS" sz="28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Od kojih se prikupljaju podaci</a:t>
                      </a:r>
                      <a:endParaRPr lang="sr-Latn-RS" sz="28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8420272"/>
                  </a:ext>
                </a:extLst>
              </a:tr>
              <a:tr h="17938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b="1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Jedinice analize</a:t>
                      </a:r>
                      <a:endParaRPr lang="sr-Latn-RS" sz="28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2800" dirty="0" smtClean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 kojima </a:t>
                      </a:r>
                      <a:r>
                        <a:rPr kumimoji="0" lang="sr-Latn-RS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rebuchet MS" panose="020B0603020202020204" pitchFamily="34" charset="0"/>
                          <a:ea typeface="+mn-ea"/>
                          <a:cs typeface="Times New Roman" panose="02020603050405020304" pitchFamily="18" charset="0"/>
                        </a:rPr>
                        <a:t>se izvode zaključci i računaju pokatzatelji</a:t>
                      </a:r>
                      <a:endParaRPr lang="sr-Latn-RS" sz="28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7069334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409575" y="3418131"/>
            <a:ext cx="17316450" cy="6451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sr-Latn-RS" sz="3200" b="1" i="1" dirty="0">
                <a:solidFill>
                  <a:srgbClr val="00B0F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Jedinice se mogu poklapati, ali i razlikovati – u zavisnosti od vrste istraživanja</a:t>
            </a:r>
          </a:p>
          <a:p>
            <a:pPr lvl="0">
              <a:defRPr/>
            </a:pPr>
            <a:endParaRPr lang="sr-Latn-RS" sz="3200" b="1" dirty="0" smtClean="0">
              <a:solidFill>
                <a:srgbClr val="00B0F0"/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lvl="0">
              <a:defRPr/>
            </a:pP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KADA </a:t>
            </a:r>
            <a:r>
              <a:rPr lang="sr-Latn-RS" sz="3200" b="1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SE JEDINICE RAZLIKUJU</a:t>
            </a:r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?</a:t>
            </a:r>
            <a:endParaRPr lang="sr-Latn-RS" sz="2800" dirty="0">
              <a:solidFill>
                <a:prstClr val="black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0" indent="-457200"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  <a:defRPr/>
            </a:pPr>
            <a:r>
              <a:rPr lang="sr-Latn-RS" sz="2800" b="1" dirty="0">
                <a:solidFill>
                  <a:prstClr val="black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Jedinica uzorkovanja:</a:t>
            </a:r>
            <a:r>
              <a:rPr lang="sr-Latn-RS" sz="2800" dirty="0">
                <a:solidFill>
                  <a:prstClr val="black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svaka 100. kupovina</a:t>
            </a:r>
          </a:p>
          <a:p>
            <a:pPr marL="457200" lvl="0" indent="-457200"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  <a:defRPr/>
            </a:pPr>
            <a:r>
              <a:rPr lang="sr-Latn-RS" sz="2800" b="1" dirty="0">
                <a:solidFill>
                  <a:prstClr val="black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Jedinica posmatranja:</a:t>
            </a:r>
            <a:r>
              <a:rPr lang="sr-Latn-RS" sz="2800" dirty="0">
                <a:solidFill>
                  <a:prstClr val="black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kupac koji je obavio tu </a:t>
            </a:r>
            <a:r>
              <a:rPr lang="sr-Latn-RS" sz="2800" dirty="0" smtClean="0">
                <a:solidFill>
                  <a:prstClr val="black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kupovinu</a:t>
            </a:r>
          </a:p>
          <a:p>
            <a:pPr marL="457200" lvl="0" indent="-457200"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  <a:defRPr/>
            </a:pPr>
            <a:r>
              <a:rPr lang="sr-Latn-RS" sz="2800" b="1" dirty="0" smtClean="0">
                <a:solidFill>
                  <a:prstClr val="black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Jedinica </a:t>
            </a:r>
            <a:r>
              <a:rPr lang="sr-Latn-RS" sz="2800" b="1" dirty="0">
                <a:solidFill>
                  <a:prstClr val="black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analize:</a:t>
            </a:r>
            <a:r>
              <a:rPr lang="sr-Latn-RS" sz="2800" dirty="0">
                <a:solidFill>
                  <a:prstClr val="black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r-Latn-RS" sz="2800" dirty="0">
                <a:solidFill>
                  <a:prstClr val="black"/>
                </a:solidFill>
                <a:latin typeface="Trebuchet MS" panose="020B0603020202020204" pitchFamily="34" charset="0"/>
              </a:rPr>
              <a:t>npr. profil prosečnog kupca ili tip </a:t>
            </a:r>
            <a:r>
              <a:rPr lang="sr-Latn-RS" sz="28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prodavnice</a:t>
            </a:r>
            <a:endParaRPr lang="sr-Latn-RS" sz="2800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marL="457200" lvl="0" indent="-4572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  <a:defRPr/>
            </a:pPr>
            <a:endParaRPr lang="sr-Latn-RS" sz="2800" b="1" i="1" dirty="0" smtClean="0">
              <a:solidFill>
                <a:srgbClr val="00B0F0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0" indent="-4572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  <a:defRPr/>
            </a:pPr>
            <a:r>
              <a:rPr lang="sr-Latn-RS" sz="2800" b="1" i="1" dirty="0" smtClean="0">
                <a:solidFill>
                  <a:srgbClr val="00B0F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Važno </a:t>
            </a:r>
            <a:r>
              <a:rPr lang="sr-Latn-RS" sz="2800" b="1" i="1" dirty="0">
                <a:solidFill>
                  <a:srgbClr val="00B0F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 znati od koga prikupljamo podatke – a o kome donosimo zaključke</a:t>
            </a:r>
            <a:r>
              <a:rPr lang="sr-Latn-RS" sz="2800" b="1" i="1" dirty="0" smtClean="0">
                <a:solidFill>
                  <a:srgbClr val="00B0F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sr-Latn-RS" altLang="sr-Latn-RS" sz="28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Razlikovanje </a:t>
            </a:r>
            <a:r>
              <a:rPr lang="sr-Latn-RS" altLang="sr-Latn-RS" sz="2800" dirty="0">
                <a:solidFill>
                  <a:prstClr val="black"/>
                </a:solidFill>
                <a:latin typeface="Trebuchet MS" panose="020B0603020202020204" pitchFamily="34" charset="0"/>
              </a:rPr>
              <a:t>ovih jedinica je </a:t>
            </a:r>
            <a:r>
              <a:rPr lang="sr-Latn-RS" altLang="sr-Latn-RS" sz="2800" b="1" dirty="0">
                <a:solidFill>
                  <a:prstClr val="black"/>
                </a:solidFill>
                <a:latin typeface="Trebuchet MS" panose="020B0603020202020204" pitchFamily="34" charset="0"/>
              </a:rPr>
              <a:t>ključno za tačnost i </a:t>
            </a:r>
            <a:r>
              <a:rPr lang="sr-Latn-RS" altLang="sr-Latn-RS" sz="2800" b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interpretaciju rezultata </a:t>
            </a:r>
            <a:r>
              <a:rPr lang="sr-Latn-RS" altLang="sr-Latn-RS" sz="2800" b="1" dirty="0">
                <a:solidFill>
                  <a:prstClr val="black"/>
                </a:solidFill>
                <a:latin typeface="Trebuchet MS" panose="020B0603020202020204" pitchFamily="34" charset="0"/>
              </a:rPr>
              <a:t>istraživanja</a:t>
            </a:r>
            <a:endParaRPr lang="sr-Latn-RS" altLang="sr-Latn-RS" sz="2800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sr-Latn-RS" altLang="sr-Latn-RS" sz="28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Pravilno </a:t>
            </a:r>
            <a:r>
              <a:rPr lang="sr-Latn-RS" altLang="sr-Latn-RS" sz="2800" dirty="0">
                <a:solidFill>
                  <a:prstClr val="black"/>
                </a:solidFill>
                <a:latin typeface="Trebuchet MS" panose="020B0603020202020204" pitchFamily="34" charset="0"/>
              </a:rPr>
              <a:t>definisanje osigurava: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sr-Latn-RS" altLang="sr-Latn-RS" sz="28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 Validan </a:t>
            </a:r>
            <a:r>
              <a:rPr lang="sr-Latn-RS" altLang="sr-Latn-RS" sz="2800" dirty="0">
                <a:solidFill>
                  <a:prstClr val="black"/>
                </a:solidFill>
                <a:latin typeface="Trebuchet MS" panose="020B0603020202020204" pitchFamily="34" charset="0"/>
              </a:rPr>
              <a:t>uzorak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sr-Latn-RS" altLang="sr-Latn-RS" sz="28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 Pouzdanu </a:t>
            </a:r>
            <a:r>
              <a:rPr lang="sr-Latn-RS" altLang="sr-Latn-RS" sz="2800" dirty="0">
                <a:solidFill>
                  <a:prstClr val="black"/>
                </a:solidFill>
                <a:latin typeface="Trebuchet MS" panose="020B0603020202020204" pitchFamily="34" charset="0"/>
              </a:rPr>
              <a:t>analizu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sr-Latn-RS" altLang="sr-Latn-RS" sz="28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 Relevantne zaključke</a:t>
            </a:r>
            <a:endParaRPr lang="sr-Latn-RS" altLang="sr-Latn-RS" sz="2800" dirty="0">
              <a:solidFill>
                <a:prstClr val="black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606327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916400" y="0"/>
            <a:ext cx="13633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76890" y="485090"/>
            <a:ext cx="17221200" cy="96334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KADA SE JEDINICA UZORKOVANJA, POSMATRANJA I ANALIZE MOGU POKLAPATI ?</a:t>
            </a:r>
          </a:p>
          <a:p>
            <a:endParaRPr lang="sr-Latn-RS" sz="2800" b="1" dirty="0" smtClean="0">
              <a:solidFill>
                <a:srgbClr val="00B0F0"/>
              </a:solidFill>
              <a:latin typeface="Trebuchet MS" panose="020B0603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sr-Latn-RS" sz="2800" b="1" dirty="0" smtClean="0">
                <a:latin typeface="Trebuchet MS" panose="020B0603020202020204" pitchFamily="34" charset="0"/>
              </a:rPr>
              <a:t>Primer 1:</a:t>
            </a:r>
            <a:r>
              <a:rPr lang="sr-Latn-RS" sz="2800" dirty="0">
                <a:latin typeface="Trebuchet MS" panose="020B0603020202020204" pitchFamily="34" charset="0"/>
              </a:rPr>
              <a:t/>
            </a:r>
            <a:br>
              <a:rPr lang="sr-Latn-RS" sz="2800" dirty="0">
                <a:latin typeface="Trebuchet MS" panose="020B0603020202020204" pitchFamily="34" charset="0"/>
              </a:rPr>
            </a:br>
            <a:r>
              <a:rPr lang="sr-Latn-RS" sz="2800" dirty="0">
                <a:latin typeface="Trebuchet MS" panose="020B0603020202020204" pitchFamily="34" charset="0"/>
              </a:rPr>
              <a:t>Turistička organizacija istražuje </a:t>
            </a:r>
            <a:r>
              <a:rPr lang="sr-Latn-RS" sz="2800" b="1" dirty="0">
                <a:latin typeface="Trebuchet MS" panose="020B0603020202020204" pitchFamily="34" charset="0"/>
              </a:rPr>
              <a:t>zadovoljstvo turista u Beogradu</a:t>
            </a:r>
            <a:r>
              <a:rPr lang="sr-Latn-RS" sz="2800" dirty="0">
                <a:latin typeface="Trebuchet MS" panose="020B0603020202020204" pitchFamily="34" charset="0"/>
              </a:rPr>
              <a:t>.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2800" b="1" dirty="0">
                <a:latin typeface="Trebuchet MS" panose="020B0603020202020204" pitchFamily="34" charset="0"/>
              </a:rPr>
              <a:t>Jedinica uzorkovanja:</a:t>
            </a:r>
            <a:r>
              <a:rPr lang="sr-Latn-RS" sz="2800" dirty="0">
                <a:latin typeface="Trebuchet MS" panose="020B0603020202020204" pitchFamily="34" charset="0"/>
              </a:rPr>
              <a:t> pojedinačni turisti (nasumično izabrani na aerodromu)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2800" b="1" dirty="0">
                <a:latin typeface="Trebuchet MS" panose="020B0603020202020204" pitchFamily="34" charset="0"/>
              </a:rPr>
              <a:t>Jedinica posmatranja:</a:t>
            </a:r>
            <a:r>
              <a:rPr lang="sr-Latn-RS" sz="2800" dirty="0">
                <a:latin typeface="Trebuchet MS" panose="020B0603020202020204" pitchFamily="34" charset="0"/>
              </a:rPr>
              <a:t> ti isti turisti (od njih direktno prikupljamo </a:t>
            </a:r>
            <a:r>
              <a:rPr lang="sr-Latn-RS" sz="2800" dirty="0" smtClean="0">
                <a:latin typeface="Trebuchet MS" panose="020B0603020202020204" pitchFamily="34" charset="0"/>
              </a:rPr>
              <a:t>odgovore tokom anketiranja)</a:t>
            </a:r>
            <a:endParaRPr lang="sr-Latn-RS" sz="2800" dirty="0">
              <a:latin typeface="Trebuchet MS" panose="020B0603020202020204" pitchFamily="34" charset="0"/>
            </a:endParaRP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2800" b="1" dirty="0">
                <a:latin typeface="Trebuchet MS" panose="020B0603020202020204" pitchFamily="34" charset="0"/>
              </a:rPr>
              <a:t>Jedinica analize:</a:t>
            </a:r>
            <a:r>
              <a:rPr lang="sr-Latn-RS" sz="2800" dirty="0">
                <a:latin typeface="Trebuchet MS" panose="020B0603020202020204" pitchFamily="34" charset="0"/>
              </a:rPr>
              <a:t> takođe ti turisti (na osnovu njihovih odgovora donosimo zaključke o njihovom zadovoljstvu)</a:t>
            </a:r>
          </a:p>
          <a:p>
            <a:r>
              <a:rPr lang="sr-Latn-RS" sz="28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ZAKLJUČAK:</a:t>
            </a:r>
            <a:r>
              <a:rPr lang="sr-Latn-RS" sz="2800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 </a:t>
            </a:r>
            <a:r>
              <a:rPr lang="sr-Latn-RS" sz="2800" dirty="0" smtClean="0">
                <a:latin typeface="Trebuchet MS" panose="020B0603020202020204" pitchFamily="34" charset="0"/>
              </a:rPr>
              <a:t>Svi </a:t>
            </a:r>
            <a:r>
              <a:rPr lang="sr-Latn-RS" sz="2800" dirty="0">
                <a:latin typeface="Trebuchet MS" panose="020B0603020202020204" pitchFamily="34" charset="0"/>
              </a:rPr>
              <a:t>pojmovi se </a:t>
            </a:r>
            <a:r>
              <a:rPr lang="sr-Latn-RS" sz="2800" b="1" dirty="0">
                <a:latin typeface="Trebuchet MS" panose="020B0603020202020204" pitchFamily="34" charset="0"/>
              </a:rPr>
              <a:t>poklapaju</a:t>
            </a:r>
            <a:r>
              <a:rPr lang="sr-Latn-RS" sz="2800" dirty="0">
                <a:latin typeface="Trebuchet MS" panose="020B0603020202020204" pitchFamily="34" charset="0"/>
              </a:rPr>
              <a:t> jer se ista osoba bira, ispituje i analizom predstavlja rezultat</a:t>
            </a:r>
            <a:r>
              <a:rPr lang="sr-Latn-RS" sz="2800" dirty="0" smtClean="0">
                <a:latin typeface="Trebuchet MS" panose="020B0603020202020204" pitchFamily="34" charset="0"/>
              </a:rPr>
              <a:t>.</a:t>
            </a:r>
          </a:p>
          <a:p>
            <a:endParaRPr lang="sr-Latn-RS" sz="2800" dirty="0">
              <a:latin typeface="Trebuchet MS" panose="020B0603020202020204" pitchFamily="34" charset="0"/>
            </a:endParaRPr>
          </a:p>
          <a:p>
            <a:r>
              <a:rPr lang="sr-Latn-RS" sz="28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KADA SE POJMOVI-JEDINICA UZORKOVANJA, POSMATRANJA I ANALIZE RAZLIKUJU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sr-Latn-RS" sz="2800" b="1" dirty="0" smtClean="0">
                <a:latin typeface="Trebuchet MS" panose="020B0603020202020204" pitchFamily="34" charset="0"/>
              </a:rPr>
              <a:t>Primer:</a:t>
            </a:r>
            <a:r>
              <a:rPr lang="sr-Latn-RS" sz="2800" dirty="0" smtClean="0">
                <a:latin typeface="Trebuchet MS" panose="020B0603020202020204" pitchFamily="34" charset="0"/>
              </a:rPr>
              <a:t/>
            </a:r>
            <a:br>
              <a:rPr lang="sr-Latn-RS" sz="2800" dirty="0" smtClean="0">
                <a:latin typeface="Trebuchet MS" panose="020B0603020202020204" pitchFamily="34" charset="0"/>
              </a:rPr>
            </a:br>
            <a:r>
              <a:rPr lang="sr-Latn-RS" sz="2800" dirty="0" smtClean="0">
                <a:latin typeface="Trebuchet MS" panose="020B0603020202020204" pitchFamily="34" charset="0"/>
              </a:rPr>
              <a:t>Istražujemo </a:t>
            </a:r>
            <a:r>
              <a:rPr lang="sr-Latn-RS" sz="2800" b="1" dirty="0">
                <a:latin typeface="Trebuchet MS" panose="020B0603020202020204" pitchFamily="34" charset="0"/>
              </a:rPr>
              <a:t>koliko prosečno troše domaćinstva koja šalju decu na zimski kamp</a:t>
            </a:r>
            <a:r>
              <a:rPr lang="sr-Latn-RS" sz="2800" dirty="0">
                <a:latin typeface="Trebuchet MS" panose="020B0603020202020204" pitchFamily="34" charset="0"/>
              </a:rPr>
              <a:t>.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2800" b="1" dirty="0">
                <a:latin typeface="Trebuchet MS" panose="020B0603020202020204" pitchFamily="34" charset="0"/>
              </a:rPr>
              <a:t>Jedinica uzorkovanja:</a:t>
            </a:r>
            <a:r>
              <a:rPr lang="sr-Latn-RS" sz="2800" dirty="0">
                <a:latin typeface="Trebuchet MS" panose="020B0603020202020204" pitchFamily="34" charset="0"/>
              </a:rPr>
              <a:t> domaćinstva (izabrana iz baze kamp prijava)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2800" b="1" dirty="0">
                <a:latin typeface="Trebuchet MS" panose="020B0603020202020204" pitchFamily="34" charset="0"/>
              </a:rPr>
              <a:t>Jedinica posmatranja:</a:t>
            </a:r>
            <a:r>
              <a:rPr lang="sr-Latn-RS" sz="2800" dirty="0">
                <a:latin typeface="Trebuchet MS" panose="020B0603020202020204" pitchFamily="34" charset="0"/>
              </a:rPr>
              <a:t> roditelj (od njega prikupljamo podatke)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2800" b="1" dirty="0">
                <a:latin typeface="Trebuchet MS" panose="020B0603020202020204" pitchFamily="34" charset="0"/>
              </a:rPr>
              <a:t>Jedinica analize:</a:t>
            </a:r>
            <a:r>
              <a:rPr lang="sr-Latn-RS" sz="2800" dirty="0">
                <a:latin typeface="Trebuchet MS" panose="020B0603020202020204" pitchFamily="34" charset="0"/>
              </a:rPr>
              <a:t> domaćinstvo </a:t>
            </a:r>
            <a:r>
              <a:rPr lang="sr-Latn-RS" sz="2800" dirty="0" smtClean="0">
                <a:latin typeface="Trebuchet MS" panose="020B0603020202020204" pitchFamily="34" charset="0"/>
              </a:rPr>
              <a:t>(po </a:t>
            </a:r>
            <a:r>
              <a:rPr lang="sr-Latn-RS" sz="2800" dirty="0">
                <a:latin typeface="Trebuchet MS" panose="020B0603020202020204" pitchFamily="34" charset="0"/>
              </a:rPr>
              <a:t>domaćinstvu računamo prosečne troškove, npr. smeštaj, prevoz, oprema</a:t>
            </a:r>
            <a:r>
              <a:rPr lang="sr-Latn-RS" sz="2800" dirty="0" smtClean="0">
                <a:latin typeface="Trebuchet MS" panose="020B0603020202020204" pitchFamily="34" charset="0"/>
              </a:rPr>
              <a:t>)  </a:t>
            </a:r>
          </a:p>
          <a:p>
            <a:r>
              <a:rPr lang="sr-Latn-RS" sz="28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ZAKLJUČAK:</a:t>
            </a:r>
            <a:r>
              <a:rPr lang="sr-Latn-RS" sz="2800" dirty="0" smtClean="0">
                <a:latin typeface="Trebuchet MS" panose="020B0603020202020204" pitchFamily="34" charset="0"/>
              </a:rPr>
              <a:t> </a:t>
            </a:r>
            <a:r>
              <a:rPr lang="sr-Latn-RS" sz="2800" dirty="0">
                <a:latin typeface="Trebuchet MS" panose="020B0603020202020204" pitchFamily="34" charset="0"/>
              </a:rPr>
              <a:t>Pojmovi se </a:t>
            </a:r>
            <a:r>
              <a:rPr lang="sr-Latn-RS" sz="2800" b="1" dirty="0">
                <a:latin typeface="Trebuchet MS" panose="020B0603020202020204" pitchFamily="34" charset="0"/>
              </a:rPr>
              <a:t>razlikuju</a:t>
            </a:r>
            <a:r>
              <a:rPr lang="sr-Latn-RS" sz="2800" dirty="0">
                <a:latin typeface="Trebuchet MS" panose="020B0603020202020204" pitchFamily="34" charset="0"/>
              </a:rPr>
              <a:t> jer: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2800" dirty="0" smtClean="0">
                <a:latin typeface="Trebuchet MS" panose="020B0603020202020204" pitchFamily="34" charset="0"/>
              </a:rPr>
              <a:t>Biramo domaćinsatva</a:t>
            </a:r>
            <a:r>
              <a:rPr lang="sr-Latn-RS" sz="2800" dirty="0">
                <a:latin typeface="Trebuchet MS" panose="020B0603020202020204" pitchFamily="34" charset="0"/>
              </a:rPr>
              <a:t>,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2800" dirty="0">
                <a:latin typeface="Trebuchet MS" panose="020B0603020202020204" pitchFamily="34" charset="0"/>
              </a:rPr>
              <a:t>podatke uzimamo od jednog </a:t>
            </a:r>
            <a:r>
              <a:rPr lang="sr-Latn-RS" sz="2800" dirty="0" smtClean="0">
                <a:latin typeface="Trebuchet MS" panose="020B0603020202020204" pitchFamily="34" charset="0"/>
              </a:rPr>
              <a:t>člana domaćinstva, od roditelja</a:t>
            </a:r>
            <a:endParaRPr lang="sr-Latn-RS" sz="2800" dirty="0">
              <a:latin typeface="Trebuchet MS" panose="020B0603020202020204" pitchFamily="34" charset="0"/>
            </a:endParaRP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r-Latn-RS" sz="2800" dirty="0">
                <a:latin typeface="Trebuchet MS" panose="020B0603020202020204" pitchFamily="34" charset="0"/>
              </a:rPr>
              <a:t>analiziramo </a:t>
            </a:r>
            <a:r>
              <a:rPr lang="sr-Latn-RS" sz="2800" dirty="0" smtClean="0">
                <a:latin typeface="Trebuchet MS" panose="020B0603020202020204" pitchFamily="34" charset="0"/>
              </a:rPr>
              <a:t>prosečnu potrošnju svih </a:t>
            </a:r>
            <a:r>
              <a:rPr lang="sr-Latn-RS" sz="2800" b="1" dirty="0" smtClean="0">
                <a:latin typeface="Trebuchet MS" panose="020B0603020202020204" pitchFamily="34" charset="0"/>
              </a:rPr>
              <a:t>domaćinstva (na osnovu dobijenih podataka)</a:t>
            </a:r>
            <a:r>
              <a:rPr lang="sr-Latn-RS" sz="2800" dirty="0" smtClean="0">
                <a:latin typeface="Trebuchet MS" panose="020B0603020202020204" pitchFamily="34" charset="0"/>
              </a:rPr>
              <a:t>.</a:t>
            </a:r>
            <a:endParaRPr lang="sr-Latn-RS" sz="2800" dirty="0">
              <a:latin typeface="Trebuchet MS" panose="020B0603020202020204" pitchFamily="34" charset="0"/>
            </a:endParaRPr>
          </a:p>
          <a:p>
            <a:endParaRPr lang="sr-Latn-RS" sz="28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347246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90600" y="1638300"/>
            <a:ext cx="16383000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sr-Latn-RS" sz="28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PITANJA ZA DISKUSIJU-populacija</a:t>
            </a:r>
          </a:p>
          <a:p>
            <a:pPr lvl="0"/>
            <a:endParaRPr lang="sr-Latn-RS" sz="2800" b="1" dirty="0" smtClean="0">
              <a:solidFill>
                <a:srgbClr val="00B0F0"/>
              </a:solidFill>
              <a:latin typeface="Trebuchet MS" panose="020B0603020202020204" pitchFamily="34" charset="0"/>
            </a:endParaRPr>
          </a:p>
          <a:p>
            <a:pPr lvl="0">
              <a:buFont typeface="+mj-lt"/>
              <a:buAutoNum type="arabicPeriod"/>
            </a:pPr>
            <a:r>
              <a:rPr lang="sr-Latn-RS" sz="2800" b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Zašto </a:t>
            </a:r>
            <a:r>
              <a:rPr lang="sr-Latn-RS" sz="2800" b="1" dirty="0">
                <a:solidFill>
                  <a:prstClr val="black"/>
                </a:solidFill>
                <a:latin typeface="Trebuchet MS" panose="020B0603020202020204" pitchFamily="34" charset="0"/>
              </a:rPr>
              <a:t>je važno razlikovati populaciju od ciljne populacije u istraživanju?</a:t>
            </a:r>
            <a:endParaRPr lang="sr-Latn-RS" sz="2800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>
              <a:buFont typeface="+mj-lt"/>
              <a:buAutoNum type="arabicPeriod"/>
            </a:pPr>
            <a:r>
              <a:rPr lang="sr-Latn-RS" sz="2800" b="1" dirty="0">
                <a:solidFill>
                  <a:prstClr val="black"/>
                </a:solidFill>
                <a:latin typeface="Trebuchet MS" panose="020B0603020202020204" pitchFamily="34" charset="0"/>
              </a:rPr>
              <a:t>Šta se može desiti ako ne definišemo ciljnu populaciju dovoljno precizno?</a:t>
            </a:r>
            <a:endParaRPr lang="sr-Latn-RS" sz="2800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>
              <a:buFont typeface="+mj-lt"/>
              <a:buAutoNum type="arabicPeriod"/>
            </a:pPr>
            <a:r>
              <a:rPr lang="sr-Latn-RS" sz="2800" b="1" dirty="0">
                <a:solidFill>
                  <a:prstClr val="black"/>
                </a:solidFill>
                <a:latin typeface="Trebuchet MS" panose="020B0603020202020204" pitchFamily="34" charset="0"/>
              </a:rPr>
              <a:t>Kako bi objasnili razliku između "turista" i "turističke ciljne populacije</a:t>
            </a:r>
            <a:r>
              <a:rPr lang="sr-Latn-RS" sz="2800" b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"?</a:t>
            </a:r>
            <a:endParaRPr lang="sr-Latn-RS" sz="2800" b="1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>
              <a:buFont typeface="+mj-lt"/>
              <a:buAutoNum type="arabicPeriod" startAt="4"/>
            </a:pPr>
            <a:r>
              <a:rPr lang="sr-Latn-RS" sz="2800" b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Kako </a:t>
            </a:r>
            <a:r>
              <a:rPr lang="sr-Latn-RS" sz="2800" b="1" dirty="0">
                <a:solidFill>
                  <a:prstClr val="black"/>
                </a:solidFill>
                <a:latin typeface="Trebuchet MS" panose="020B0603020202020204" pitchFamily="34" charset="0"/>
              </a:rPr>
              <a:t>biste vi definisali ciljnu populaciju za istraživanje zadovoljstva turista u vašem gradu ili regiji?</a:t>
            </a:r>
            <a:endParaRPr lang="sr-Latn-RS" sz="2800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>
              <a:buFont typeface="+mj-lt"/>
              <a:buAutoNum type="arabicPeriod" startAt="4"/>
            </a:pPr>
            <a:r>
              <a:rPr lang="sr-Latn-RS" sz="2800" b="1" dirty="0">
                <a:solidFill>
                  <a:prstClr val="black"/>
                </a:solidFill>
                <a:latin typeface="Trebuchet MS" panose="020B0603020202020204" pitchFamily="34" charset="0"/>
              </a:rPr>
              <a:t>Koje bi bile posledice ako u istraživanje uključimo turiste koji nisu deo ciljne populacije (npr. jednodnevne izletnike ako nas zanimaju turisti sa noćenjem</a:t>
            </a:r>
            <a:r>
              <a:rPr lang="sr-Latn-RS" sz="2800" b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)?</a:t>
            </a:r>
            <a:endParaRPr lang="sr-Latn-RS" sz="2800" b="1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>
              <a:buFont typeface="+mj-lt"/>
              <a:buAutoNum type="arabicPeriod" startAt="6"/>
            </a:pPr>
            <a:r>
              <a:rPr lang="sr-Latn-RS" sz="2800" b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Na </a:t>
            </a:r>
            <a:r>
              <a:rPr lang="sr-Latn-RS" sz="2800" b="1" dirty="0">
                <a:solidFill>
                  <a:prstClr val="black"/>
                </a:solidFill>
                <a:latin typeface="Trebuchet MS" panose="020B0603020202020204" pitchFamily="34" charset="0"/>
              </a:rPr>
              <a:t>koji način prostorna i vremenska ograničenja utiču na preciznost ciljne populacije?</a:t>
            </a:r>
            <a:endParaRPr lang="sr-Latn-RS" sz="2800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>
              <a:buFont typeface="+mj-lt"/>
              <a:buAutoNum type="arabicPeriod" startAt="6"/>
            </a:pPr>
            <a:r>
              <a:rPr lang="sr-Latn-RS" sz="2800" b="1" dirty="0">
                <a:solidFill>
                  <a:prstClr val="black"/>
                </a:solidFill>
                <a:latin typeface="Trebuchet MS" panose="020B0603020202020204" pitchFamily="34" charset="0"/>
              </a:rPr>
              <a:t>Kako bismo postupili kada ne možemo pristupiti celokupnoj ciljnoj populaciji (npr. neregistrovani oblici smeštaja</a:t>
            </a:r>
            <a:r>
              <a:rPr lang="sr-Latn-RS" sz="2800" b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)?</a:t>
            </a:r>
            <a:endParaRPr lang="sr-Latn-RS" sz="2800" b="1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>
              <a:buFont typeface="+mj-lt"/>
              <a:buAutoNum type="arabicPeriod" startAt="8"/>
            </a:pPr>
            <a:r>
              <a:rPr lang="sr-Latn-RS" sz="2800" b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Da </a:t>
            </a:r>
            <a:r>
              <a:rPr lang="sr-Latn-RS" sz="2800" b="1" dirty="0">
                <a:solidFill>
                  <a:prstClr val="black"/>
                </a:solidFill>
                <a:latin typeface="Trebuchet MS" panose="020B0603020202020204" pitchFamily="34" charset="0"/>
              </a:rPr>
              <a:t>li mislite da bi pandemije, ratovi ili klimatske promene mogli promeniti strukturu ciljne populacije u turizmu? Kako?</a:t>
            </a:r>
            <a:endParaRPr lang="sr-Latn-RS" sz="2800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>
              <a:buFont typeface="+mj-lt"/>
              <a:buAutoNum type="arabicPeriod" startAt="8"/>
            </a:pPr>
            <a:r>
              <a:rPr lang="sr-Latn-RS" sz="2800" b="1" dirty="0">
                <a:solidFill>
                  <a:prstClr val="black"/>
                </a:solidFill>
                <a:latin typeface="Trebuchet MS" panose="020B0603020202020204" pitchFamily="34" charset="0"/>
              </a:rPr>
              <a:t>Kako biste prilagodili definiciju ciljne populacije za online istraživanje (npr. putem ankete preko QR koda)?</a:t>
            </a:r>
            <a:endParaRPr lang="sr-Latn-RS" sz="2800" dirty="0">
              <a:solidFill>
                <a:prstClr val="black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420080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200" y="0"/>
            <a:ext cx="2963580" cy="10172700"/>
          </a:xfrm>
          <a:custGeom>
            <a:avLst/>
            <a:gdLst/>
            <a:ahLst/>
            <a:cxnLst/>
            <a:rect l="l" t="t" r="r" b="b"/>
            <a:pathLst>
              <a:path w="4343400" h="7315834">
                <a:moveTo>
                  <a:pt x="12700" y="1500133"/>
                </a:moveTo>
                <a:lnTo>
                  <a:pt x="12700" y="2269731"/>
                </a:lnTo>
                <a:lnTo>
                  <a:pt x="0" y="2221998"/>
                </a:lnTo>
                <a:lnTo>
                  <a:pt x="0" y="1547866"/>
                </a:lnTo>
                <a:lnTo>
                  <a:pt x="12700" y="1500133"/>
                </a:lnTo>
                <a:close/>
              </a:path>
              <a:path w="4343400" h="7315834">
                <a:moveTo>
                  <a:pt x="25400" y="1310316"/>
                </a:moveTo>
                <a:lnTo>
                  <a:pt x="25400" y="2459548"/>
                </a:lnTo>
                <a:lnTo>
                  <a:pt x="12700" y="2412264"/>
                </a:lnTo>
                <a:lnTo>
                  <a:pt x="12700" y="1357600"/>
                </a:lnTo>
                <a:lnTo>
                  <a:pt x="25400" y="1310316"/>
                </a:lnTo>
                <a:close/>
              </a:path>
              <a:path w="4343400" h="7315834">
                <a:moveTo>
                  <a:pt x="38100" y="1216100"/>
                </a:moveTo>
                <a:lnTo>
                  <a:pt x="38100" y="2553763"/>
                </a:lnTo>
                <a:lnTo>
                  <a:pt x="25400" y="2506715"/>
                </a:lnTo>
                <a:lnTo>
                  <a:pt x="25400" y="1263149"/>
                </a:lnTo>
                <a:lnTo>
                  <a:pt x="38100" y="1216100"/>
                </a:lnTo>
                <a:close/>
              </a:path>
              <a:path w="4343400" h="7315834">
                <a:moveTo>
                  <a:pt x="50800" y="1122364"/>
                </a:moveTo>
                <a:lnTo>
                  <a:pt x="50800" y="2647500"/>
                </a:lnTo>
                <a:lnTo>
                  <a:pt x="38100" y="2600692"/>
                </a:lnTo>
                <a:lnTo>
                  <a:pt x="38100" y="1169171"/>
                </a:lnTo>
                <a:lnTo>
                  <a:pt x="50800" y="1122364"/>
                </a:lnTo>
                <a:close/>
              </a:path>
              <a:path w="4343400" h="7315834">
                <a:moveTo>
                  <a:pt x="63500" y="1029121"/>
                </a:moveTo>
                <a:lnTo>
                  <a:pt x="63500" y="2740743"/>
                </a:lnTo>
                <a:lnTo>
                  <a:pt x="50800" y="2694184"/>
                </a:lnTo>
                <a:lnTo>
                  <a:pt x="50800" y="1075680"/>
                </a:lnTo>
                <a:lnTo>
                  <a:pt x="63500" y="1029121"/>
                </a:lnTo>
                <a:close/>
              </a:path>
              <a:path w="4343400" h="7315834">
                <a:moveTo>
                  <a:pt x="76200" y="936383"/>
                </a:moveTo>
                <a:lnTo>
                  <a:pt x="76200" y="2833480"/>
                </a:lnTo>
                <a:lnTo>
                  <a:pt x="63500" y="2787176"/>
                </a:lnTo>
                <a:lnTo>
                  <a:pt x="63500" y="982688"/>
                </a:lnTo>
                <a:lnTo>
                  <a:pt x="76200" y="936383"/>
                </a:lnTo>
                <a:close/>
              </a:path>
              <a:path w="4343400" h="7315834">
                <a:moveTo>
                  <a:pt x="114300" y="752481"/>
                </a:moveTo>
                <a:lnTo>
                  <a:pt x="114300" y="3017383"/>
                </a:lnTo>
                <a:lnTo>
                  <a:pt x="76200" y="2879655"/>
                </a:lnTo>
                <a:lnTo>
                  <a:pt x="76200" y="890209"/>
                </a:lnTo>
                <a:lnTo>
                  <a:pt x="114300" y="752481"/>
                </a:lnTo>
                <a:close/>
              </a:path>
              <a:path w="4343400" h="7315834">
                <a:moveTo>
                  <a:pt x="190500" y="435976"/>
                </a:moveTo>
                <a:lnTo>
                  <a:pt x="190500" y="3333888"/>
                </a:lnTo>
                <a:lnTo>
                  <a:pt x="114300" y="3063021"/>
                </a:lnTo>
                <a:lnTo>
                  <a:pt x="114300" y="706843"/>
                </a:lnTo>
                <a:lnTo>
                  <a:pt x="190500" y="435976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43400" y="7315821"/>
                </a:lnTo>
                <a:lnTo>
                  <a:pt x="4330700" y="7313210"/>
                </a:lnTo>
                <a:lnTo>
                  <a:pt x="4292600" y="7302824"/>
                </a:lnTo>
                <a:lnTo>
                  <a:pt x="4241800" y="7292068"/>
                </a:lnTo>
                <a:lnTo>
                  <a:pt x="4203700" y="7280946"/>
                </a:lnTo>
                <a:lnTo>
                  <a:pt x="4152900" y="7269457"/>
                </a:lnTo>
                <a:lnTo>
                  <a:pt x="4102100" y="7257605"/>
                </a:lnTo>
                <a:lnTo>
                  <a:pt x="4064000" y="7245391"/>
                </a:lnTo>
                <a:lnTo>
                  <a:pt x="4013200" y="7232816"/>
                </a:lnTo>
                <a:lnTo>
                  <a:pt x="3975100" y="7219882"/>
                </a:lnTo>
                <a:lnTo>
                  <a:pt x="3924300" y="7206591"/>
                </a:lnTo>
                <a:lnTo>
                  <a:pt x="3886200" y="7192944"/>
                </a:lnTo>
                <a:lnTo>
                  <a:pt x="3848100" y="7178943"/>
                </a:lnTo>
                <a:lnTo>
                  <a:pt x="3797300" y="7164590"/>
                </a:lnTo>
                <a:lnTo>
                  <a:pt x="3759200" y="7149887"/>
                </a:lnTo>
                <a:lnTo>
                  <a:pt x="3708400" y="7134834"/>
                </a:lnTo>
                <a:lnTo>
                  <a:pt x="3670300" y="7119435"/>
                </a:lnTo>
                <a:lnTo>
                  <a:pt x="3619500" y="7103689"/>
                </a:lnTo>
                <a:lnTo>
                  <a:pt x="3581400" y="7087600"/>
                </a:lnTo>
                <a:lnTo>
                  <a:pt x="3543300" y="7071169"/>
                </a:lnTo>
                <a:lnTo>
                  <a:pt x="3492500" y="7054397"/>
                </a:lnTo>
                <a:lnTo>
                  <a:pt x="3454400" y="7037286"/>
                </a:lnTo>
                <a:lnTo>
                  <a:pt x="3416300" y="7019839"/>
                </a:lnTo>
                <a:lnTo>
                  <a:pt x="3365500" y="7002055"/>
                </a:lnTo>
                <a:lnTo>
                  <a:pt x="3327400" y="6983938"/>
                </a:lnTo>
                <a:lnTo>
                  <a:pt x="3289300" y="6965488"/>
                </a:lnTo>
                <a:lnTo>
                  <a:pt x="3251200" y="6946709"/>
                </a:lnTo>
                <a:lnTo>
                  <a:pt x="3200400" y="6927600"/>
                </a:lnTo>
                <a:lnTo>
                  <a:pt x="3162300" y="6908164"/>
                </a:lnTo>
                <a:lnTo>
                  <a:pt x="3124200" y="6888402"/>
                </a:lnTo>
                <a:lnTo>
                  <a:pt x="3086100" y="6868317"/>
                </a:lnTo>
                <a:lnTo>
                  <a:pt x="3035300" y="6847910"/>
                </a:lnTo>
                <a:lnTo>
                  <a:pt x="2997200" y="6827182"/>
                </a:lnTo>
                <a:lnTo>
                  <a:pt x="2959100" y="6806135"/>
                </a:lnTo>
                <a:lnTo>
                  <a:pt x="2921000" y="6784771"/>
                </a:lnTo>
                <a:lnTo>
                  <a:pt x="2882900" y="6763092"/>
                </a:lnTo>
                <a:lnTo>
                  <a:pt x="2844800" y="6741099"/>
                </a:lnTo>
                <a:lnTo>
                  <a:pt x="2806700" y="6718794"/>
                </a:lnTo>
                <a:lnTo>
                  <a:pt x="2768600" y="6696178"/>
                </a:lnTo>
                <a:lnTo>
                  <a:pt x="2717800" y="6673254"/>
                </a:lnTo>
                <a:lnTo>
                  <a:pt x="2679700" y="6650022"/>
                </a:lnTo>
                <a:lnTo>
                  <a:pt x="2641600" y="6626485"/>
                </a:lnTo>
                <a:lnTo>
                  <a:pt x="2603500" y="6602644"/>
                </a:lnTo>
                <a:lnTo>
                  <a:pt x="2565400" y="6578502"/>
                </a:lnTo>
                <a:lnTo>
                  <a:pt x="2527300" y="6554058"/>
                </a:lnTo>
                <a:lnTo>
                  <a:pt x="2489200" y="6529316"/>
                </a:lnTo>
                <a:lnTo>
                  <a:pt x="2451100" y="6504277"/>
                </a:lnTo>
                <a:lnTo>
                  <a:pt x="2413000" y="6478943"/>
                </a:lnTo>
                <a:lnTo>
                  <a:pt x="2387600" y="6453315"/>
                </a:lnTo>
                <a:lnTo>
                  <a:pt x="2349500" y="6427395"/>
                </a:lnTo>
                <a:lnTo>
                  <a:pt x="2311400" y="6401184"/>
                </a:lnTo>
                <a:lnTo>
                  <a:pt x="2273300" y="6374685"/>
                </a:lnTo>
                <a:lnTo>
                  <a:pt x="2235200" y="6347898"/>
                </a:lnTo>
                <a:lnTo>
                  <a:pt x="2197100" y="6320826"/>
                </a:lnTo>
                <a:lnTo>
                  <a:pt x="2159000" y="6293471"/>
                </a:lnTo>
                <a:lnTo>
                  <a:pt x="2133600" y="6265833"/>
                </a:lnTo>
                <a:lnTo>
                  <a:pt x="2095500" y="6237916"/>
                </a:lnTo>
                <a:lnTo>
                  <a:pt x="2057400" y="6209719"/>
                </a:lnTo>
                <a:lnTo>
                  <a:pt x="2019300" y="6181246"/>
                </a:lnTo>
                <a:lnTo>
                  <a:pt x="1993900" y="6152497"/>
                </a:lnTo>
                <a:lnTo>
                  <a:pt x="1955800" y="6123474"/>
                </a:lnTo>
                <a:lnTo>
                  <a:pt x="1917700" y="6094180"/>
                </a:lnTo>
                <a:lnTo>
                  <a:pt x="1879600" y="6064615"/>
                </a:lnTo>
                <a:lnTo>
                  <a:pt x="1854200" y="6034781"/>
                </a:lnTo>
                <a:lnTo>
                  <a:pt x="1816100" y="6004681"/>
                </a:lnTo>
                <a:lnTo>
                  <a:pt x="1790700" y="5974315"/>
                </a:lnTo>
                <a:lnTo>
                  <a:pt x="1752600" y="5943685"/>
                </a:lnTo>
                <a:lnTo>
                  <a:pt x="1714500" y="5912794"/>
                </a:lnTo>
                <a:lnTo>
                  <a:pt x="1689100" y="5881642"/>
                </a:lnTo>
                <a:lnTo>
                  <a:pt x="1651000" y="5850232"/>
                </a:lnTo>
                <a:lnTo>
                  <a:pt x="1625600" y="5818564"/>
                </a:lnTo>
                <a:lnTo>
                  <a:pt x="1587500" y="5786642"/>
                </a:lnTo>
                <a:lnTo>
                  <a:pt x="1562100" y="5754466"/>
                </a:lnTo>
                <a:lnTo>
                  <a:pt x="1524000" y="5722038"/>
                </a:lnTo>
                <a:lnTo>
                  <a:pt x="1473200" y="5656432"/>
                </a:lnTo>
                <a:lnTo>
                  <a:pt x="1435100" y="5623258"/>
                </a:lnTo>
                <a:lnTo>
                  <a:pt x="1409700" y="5589839"/>
                </a:lnTo>
                <a:lnTo>
                  <a:pt x="1371600" y="5556176"/>
                </a:lnTo>
                <a:lnTo>
                  <a:pt x="1295400" y="5453743"/>
                </a:lnTo>
                <a:lnTo>
                  <a:pt x="1257300" y="5419123"/>
                </a:lnTo>
                <a:lnTo>
                  <a:pt x="1181100" y="5313857"/>
                </a:lnTo>
                <a:lnTo>
                  <a:pt x="1143000" y="5278306"/>
                </a:lnTo>
                <a:lnTo>
                  <a:pt x="1117600" y="5242526"/>
                </a:lnTo>
                <a:lnTo>
                  <a:pt x="1016000" y="5097155"/>
                </a:lnTo>
                <a:lnTo>
                  <a:pt x="914400" y="4948261"/>
                </a:lnTo>
                <a:lnTo>
                  <a:pt x="787400" y="4757353"/>
                </a:lnTo>
                <a:lnTo>
                  <a:pt x="774700" y="4718549"/>
                </a:lnTo>
                <a:lnTo>
                  <a:pt x="673100" y="4561316"/>
                </a:lnTo>
                <a:lnTo>
                  <a:pt x="660400" y="4521512"/>
                </a:lnTo>
                <a:lnTo>
                  <a:pt x="609600" y="4441320"/>
                </a:lnTo>
                <a:lnTo>
                  <a:pt x="596900" y="4400935"/>
                </a:lnTo>
                <a:lnTo>
                  <a:pt x="571500" y="4360361"/>
                </a:lnTo>
                <a:lnTo>
                  <a:pt x="558800" y="4319597"/>
                </a:lnTo>
                <a:lnTo>
                  <a:pt x="508000" y="4237513"/>
                </a:lnTo>
                <a:lnTo>
                  <a:pt x="482600" y="4154694"/>
                </a:lnTo>
                <a:lnTo>
                  <a:pt x="457200" y="4113014"/>
                </a:lnTo>
                <a:lnTo>
                  <a:pt x="444500" y="4071156"/>
                </a:lnTo>
                <a:lnTo>
                  <a:pt x="419100" y="4029120"/>
                </a:lnTo>
                <a:lnTo>
                  <a:pt x="393700" y="3944527"/>
                </a:lnTo>
                <a:lnTo>
                  <a:pt x="368300" y="3901971"/>
                </a:lnTo>
                <a:lnTo>
                  <a:pt x="342900" y="3816352"/>
                </a:lnTo>
                <a:lnTo>
                  <a:pt x="317500" y="3773292"/>
                </a:lnTo>
                <a:lnTo>
                  <a:pt x="241300" y="3511523"/>
                </a:lnTo>
                <a:lnTo>
                  <a:pt x="215900" y="3467342"/>
                </a:lnTo>
                <a:lnTo>
                  <a:pt x="190500" y="3378523"/>
                </a:lnTo>
                <a:lnTo>
                  <a:pt x="190500" y="391341"/>
                </a:lnTo>
                <a:lnTo>
                  <a:pt x="215900" y="302522"/>
                </a:lnTo>
                <a:lnTo>
                  <a:pt x="241300" y="258341"/>
                </a:lnTo>
                <a:lnTo>
                  <a:pt x="304800" y="39798"/>
                </a:lnTo>
                <a:lnTo>
                  <a:pt x="317500" y="0"/>
                </a:lnTo>
                <a:lnTo>
                  <a:pt x="3524010" y="3149576"/>
                </a:lnTo>
                <a:lnTo>
                  <a:pt x="3556000" y="3197537"/>
                </a:lnTo>
                <a:lnTo>
                  <a:pt x="3606800" y="3272024"/>
                </a:lnTo>
                <a:lnTo>
                  <a:pt x="3657600" y="3344480"/>
                </a:lnTo>
                <a:lnTo>
                  <a:pt x="3683000" y="3379925"/>
                </a:lnTo>
                <a:lnTo>
                  <a:pt x="3721100" y="3414835"/>
                </a:lnTo>
                <a:lnTo>
                  <a:pt x="3746500" y="3449202"/>
                </a:lnTo>
                <a:lnTo>
                  <a:pt x="3771900" y="3483017"/>
                </a:lnTo>
                <a:lnTo>
                  <a:pt x="3810000" y="3516271"/>
                </a:lnTo>
                <a:lnTo>
                  <a:pt x="3835400" y="3548955"/>
                </a:lnTo>
                <a:lnTo>
                  <a:pt x="3860800" y="3581060"/>
                </a:lnTo>
                <a:lnTo>
                  <a:pt x="3898900" y="3612577"/>
                </a:lnTo>
                <a:lnTo>
                  <a:pt x="3924300" y="3643498"/>
                </a:lnTo>
                <a:lnTo>
                  <a:pt x="3962400" y="3673814"/>
                </a:lnTo>
                <a:lnTo>
                  <a:pt x="4000500" y="3703515"/>
                </a:lnTo>
                <a:lnTo>
                  <a:pt x="4025900" y="3732593"/>
                </a:lnTo>
                <a:lnTo>
                  <a:pt x="4064000" y="3761039"/>
                </a:lnTo>
                <a:lnTo>
                  <a:pt x="4102100" y="3788844"/>
                </a:lnTo>
                <a:lnTo>
                  <a:pt x="4140200" y="3815999"/>
                </a:lnTo>
                <a:lnTo>
                  <a:pt x="4178300" y="3842495"/>
                </a:lnTo>
                <a:lnTo>
                  <a:pt x="4216400" y="3868323"/>
                </a:lnTo>
                <a:lnTo>
                  <a:pt x="4241800" y="3893475"/>
                </a:lnTo>
                <a:lnTo>
                  <a:pt x="4279900" y="3917941"/>
                </a:lnTo>
                <a:lnTo>
                  <a:pt x="4318000" y="3941713"/>
                </a:lnTo>
                <a:lnTo>
                  <a:pt x="4343400" y="3954416"/>
                </a:lnTo>
                <a:close/>
              </a:path>
              <a:path w="4343400" h="7315834">
                <a:moveTo>
                  <a:pt x="3175000" y="1740665"/>
                </a:moveTo>
                <a:lnTo>
                  <a:pt x="3175000" y="2029190"/>
                </a:lnTo>
                <a:lnTo>
                  <a:pt x="3162300" y="1981342"/>
                </a:lnTo>
                <a:lnTo>
                  <a:pt x="3162300" y="1788518"/>
                </a:lnTo>
                <a:lnTo>
                  <a:pt x="3175000" y="1740665"/>
                </a:lnTo>
                <a:close/>
              </a:path>
              <a:path w="4343400" h="7315834">
                <a:moveTo>
                  <a:pt x="3187700" y="1598630"/>
                </a:moveTo>
                <a:lnTo>
                  <a:pt x="3187700" y="2171200"/>
                </a:lnTo>
                <a:lnTo>
                  <a:pt x="3175000" y="2124128"/>
                </a:lnTo>
                <a:lnTo>
                  <a:pt x="3175000" y="1645712"/>
                </a:lnTo>
                <a:lnTo>
                  <a:pt x="3187700" y="1598630"/>
                </a:lnTo>
                <a:close/>
              </a:path>
              <a:path w="4343400" h="7315834">
                <a:moveTo>
                  <a:pt x="3200400" y="1505299"/>
                </a:moveTo>
                <a:lnTo>
                  <a:pt x="3200400" y="2264505"/>
                </a:lnTo>
                <a:lnTo>
                  <a:pt x="3187700" y="2217995"/>
                </a:lnTo>
                <a:lnTo>
                  <a:pt x="3187700" y="1551823"/>
                </a:lnTo>
                <a:lnTo>
                  <a:pt x="3200400" y="1505299"/>
                </a:lnTo>
                <a:close/>
              </a:path>
              <a:path w="4343400" h="7315834">
                <a:moveTo>
                  <a:pt x="3225800" y="1367520"/>
                </a:moveTo>
                <a:lnTo>
                  <a:pt x="3225800" y="2402235"/>
                </a:lnTo>
                <a:lnTo>
                  <a:pt x="3200400" y="2310721"/>
                </a:lnTo>
                <a:lnTo>
                  <a:pt x="3200400" y="1459068"/>
                </a:lnTo>
                <a:lnTo>
                  <a:pt x="3225800" y="1367520"/>
                </a:lnTo>
                <a:close/>
              </a:path>
              <a:path w="4343400" h="7315834">
                <a:moveTo>
                  <a:pt x="4343400" y="0"/>
                </a:moveTo>
                <a:lnTo>
                  <a:pt x="4343400" y="3954416"/>
                </a:lnTo>
                <a:lnTo>
                  <a:pt x="3524010" y="3149576"/>
                </a:lnTo>
                <a:lnTo>
                  <a:pt x="3479800" y="3082155"/>
                </a:lnTo>
                <a:lnTo>
                  <a:pt x="3467100" y="3042756"/>
                </a:lnTo>
                <a:lnTo>
                  <a:pt x="3416300" y="2962604"/>
                </a:lnTo>
                <a:lnTo>
                  <a:pt x="3403600" y="2921868"/>
                </a:lnTo>
                <a:lnTo>
                  <a:pt x="3378200" y="2880706"/>
                </a:lnTo>
                <a:lnTo>
                  <a:pt x="3365500" y="2839124"/>
                </a:lnTo>
                <a:lnTo>
                  <a:pt x="3340100" y="2797133"/>
                </a:lnTo>
                <a:lnTo>
                  <a:pt x="3302000" y="2668788"/>
                </a:lnTo>
                <a:lnTo>
                  <a:pt x="3276600" y="2625247"/>
                </a:lnTo>
                <a:lnTo>
                  <a:pt x="3225800" y="2447514"/>
                </a:lnTo>
                <a:lnTo>
                  <a:pt x="3225800" y="1322220"/>
                </a:lnTo>
                <a:lnTo>
                  <a:pt x="3276600" y="1144395"/>
                </a:lnTo>
                <a:lnTo>
                  <a:pt x="3302000" y="1100827"/>
                </a:lnTo>
                <a:lnTo>
                  <a:pt x="3340100" y="972398"/>
                </a:lnTo>
                <a:lnTo>
                  <a:pt x="3365500" y="930376"/>
                </a:lnTo>
                <a:lnTo>
                  <a:pt x="3378200" y="888762"/>
                </a:lnTo>
                <a:lnTo>
                  <a:pt x="3403600" y="847567"/>
                </a:lnTo>
                <a:lnTo>
                  <a:pt x="3416300" y="806798"/>
                </a:lnTo>
                <a:lnTo>
                  <a:pt x="3467100" y="726577"/>
                </a:lnTo>
                <a:lnTo>
                  <a:pt x="3479800" y="687143"/>
                </a:lnTo>
                <a:lnTo>
                  <a:pt x="3530600" y="609670"/>
                </a:lnTo>
                <a:lnTo>
                  <a:pt x="3581400" y="534118"/>
                </a:lnTo>
                <a:lnTo>
                  <a:pt x="3632200" y="460560"/>
                </a:lnTo>
                <a:lnTo>
                  <a:pt x="3657600" y="424550"/>
                </a:lnTo>
                <a:lnTo>
                  <a:pt x="3683000" y="389066"/>
                </a:lnTo>
                <a:lnTo>
                  <a:pt x="3721100" y="354116"/>
                </a:lnTo>
                <a:lnTo>
                  <a:pt x="3746500" y="319709"/>
                </a:lnTo>
                <a:lnTo>
                  <a:pt x="3771900" y="285853"/>
                </a:lnTo>
                <a:lnTo>
                  <a:pt x="3810000" y="252559"/>
                </a:lnTo>
                <a:lnTo>
                  <a:pt x="3835400" y="219834"/>
                </a:lnTo>
                <a:lnTo>
                  <a:pt x="3860800" y="187688"/>
                </a:lnTo>
                <a:lnTo>
                  <a:pt x="3898900" y="156129"/>
                </a:lnTo>
                <a:lnTo>
                  <a:pt x="3924300" y="125168"/>
                </a:lnTo>
                <a:lnTo>
                  <a:pt x="3962400" y="94811"/>
                </a:lnTo>
                <a:lnTo>
                  <a:pt x="4000500" y="65070"/>
                </a:lnTo>
                <a:lnTo>
                  <a:pt x="4025900" y="35951"/>
                </a:lnTo>
                <a:lnTo>
                  <a:pt x="4064000" y="7465"/>
                </a:lnTo>
                <a:lnTo>
                  <a:pt x="4076700" y="0"/>
                </a:lnTo>
                <a:lnTo>
                  <a:pt x="4343400" y="0"/>
                </a:lnTo>
                <a:close/>
              </a:path>
              <a:path w="4343400" h="7315834">
                <a:moveTo>
                  <a:pt x="4343400" y="3954416"/>
                </a:moveTo>
                <a:lnTo>
                  <a:pt x="4318000" y="3941713"/>
                </a:lnTo>
                <a:lnTo>
                  <a:pt x="4279900" y="3917941"/>
                </a:lnTo>
                <a:lnTo>
                  <a:pt x="4241800" y="3893475"/>
                </a:lnTo>
                <a:lnTo>
                  <a:pt x="4216400" y="3868323"/>
                </a:lnTo>
                <a:lnTo>
                  <a:pt x="4178300" y="3842495"/>
                </a:lnTo>
                <a:lnTo>
                  <a:pt x="4140200" y="3815999"/>
                </a:lnTo>
                <a:lnTo>
                  <a:pt x="4102100" y="3788844"/>
                </a:lnTo>
                <a:lnTo>
                  <a:pt x="4064000" y="3761039"/>
                </a:lnTo>
                <a:lnTo>
                  <a:pt x="4025900" y="3732593"/>
                </a:lnTo>
                <a:lnTo>
                  <a:pt x="4000500" y="3703515"/>
                </a:lnTo>
                <a:lnTo>
                  <a:pt x="3962400" y="3673814"/>
                </a:lnTo>
                <a:lnTo>
                  <a:pt x="3924300" y="3643498"/>
                </a:lnTo>
                <a:lnTo>
                  <a:pt x="3898900" y="3612577"/>
                </a:lnTo>
                <a:lnTo>
                  <a:pt x="3860800" y="3581060"/>
                </a:lnTo>
                <a:lnTo>
                  <a:pt x="3835400" y="3548955"/>
                </a:lnTo>
                <a:lnTo>
                  <a:pt x="3810000" y="3516271"/>
                </a:lnTo>
                <a:lnTo>
                  <a:pt x="3771900" y="3483017"/>
                </a:lnTo>
                <a:lnTo>
                  <a:pt x="3746500" y="3449202"/>
                </a:lnTo>
                <a:lnTo>
                  <a:pt x="3721100" y="3414835"/>
                </a:lnTo>
                <a:lnTo>
                  <a:pt x="3683000" y="3379925"/>
                </a:lnTo>
                <a:lnTo>
                  <a:pt x="3657600" y="3344480"/>
                </a:lnTo>
                <a:lnTo>
                  <a:pt x="3606800" y="3272024"/>
                </a:lnTo>
                <a:lnTo>
                  <a:pt x="3556000" y="3197537"/>
                </a:lnTo>
                <a:lnTo>
                  <a:pt x="3524010" y="3149576"/>
                </a:lnTo>
                <a:lnTo>
                  <a:pt x="4343400" y="395441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571500"/>
            <a:ext cx="14706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14400" y="623590"/>
            <a:ext cx="16611600" cy="89255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28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PITANJA ZA DISKUSIJU – </a:t>
            </a:r>
            <a:r>
              <a:rPr lang="sr-Latn-RS" sz="2800" b="1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Uzorak i uzorkovanje u </a:t>
            </a:r>
            <a:r>
              <a:rPr lang="sr-Latn-RS" sz="2800" b="1" dirty="0" smtClean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turizmu</a:t>
            </a:r>
          </a:p>
          <a:p>
            <a:endParaRPr lang="sr-Latn-RS" sz="2400" b="1" i="1" dirty="0">
              <a:latin typeface="Trebuchet MS" panose="020B0603020202020204" pitchFamily="34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sr-Latn-RS" sz="2800" b="1" dirty="0">
                <a:latin typeface="Trebuchet MS" panose="020B0603020202020204" pitchFamily="34" charset="0"/>
              </a:rPr>
              <a:t>Zašto je važno razlikovati uzorak od populacije?</a:t>
            </a:r>
            <a:r>
              <a:rPr lang="sr-Latn-RS" sz="2800" dirty="0">
                <a:latin typeface="Trebuchet MS" panose="020B0603020202020204" pitchFamily="34" charset="0"/>
              </a:rPr>
              <a:t/>
            </a:r>
            <a:br>
              <a:rPr lang="sr-Latn-RS" sz="2800" dirty="0">
                <a:latin typeface="Trebuchet MS" panose="020B0603020202020204" pitchFamily="34" charset="0"/>
              </a:rPr>
            </a:br>
            <a:r>
              <a:rPr lang="sr-Latn-RS" sz="2800" dirty="0">
                <a:latin typeface="Trebuchet MS" panose="020B0603020202020204" pitchFamily="34" charset="0"/>
              </a:rPr>
              <a:t>(Kako ova razlika utiče na tumačenje rezultata istraživanja?)</a:t>
            </a:r>
          </a:p>
          <a:p>
            <a:pPr marL="457200" lvl="0" indent="-457200">
              <a:buFont typeface="+mj-lt"/>
              <a:buAutoNum type="arabicPeriod"/>
            </a:pPr>
            <a:r>
              <a:rPr lang="sr-Latn-RS" sz="2800" b="1" dirty="0">
                <a:latin typeface="Trebuchet MS" panose="020B0603020202020204" pitchFamily="34" charset="0"/>
              </a:rPr>
              <a:t>Šta znači da je uzorak reprezentativan i zašto je to važno u anketnim istraživanjima?</a:t>
            </a:r>
            <a:r>
              <a:rPr lang="sr-Latn-RS" sz="2800" dirty="0">
                <a:latin typeface="Trebuchet MS" panose="020B0603020202020204" pitchFamily="34" charset="0"/>
              </a:rPr>
              <a:t/>
            </a:r>
            <a:br>
              <a:rPr lang="sr-Latn-RS" sz="2800" dirty="0">
                <a:latin typeface="Trebuchet MS" panose="020B0603020202020204" pitchFamily="34" charset="0"/>
              </a:rPr>
            </a:br>
            <a:r>
              <a:rPr lang="sr-Latn-RS" sz="2800" dirty="0">
                <a:latin typeface="Trebuchet MS" panose="020B0603020202020204" pitchFamily="34" charset="0"/>
              </a:rPr>
              <a:t>(Kako se greške u uzorku mogu odraziti na kvalitet podataka?)</a:t>
            </a:r>
          </a:p>
          <a:p>
            <a:pPr marL="457200" lvl="0" indent="-457200">
              <a:buFont typeface="+mj-lt"/>
              <a:buAutoNum type="arabicPeriod"/>
            </a:pPr>
            <a:r>
              <a:rPr lang="sr-Latn-RS" sz="2800" b="1" dirty="0">
                <a:latin typeface="Trebuchet MS" panose="020B0603020202020204" pitchFamily="34" charset="0"/>
              </a:rPr>
              <a:t>Kako biste objasnili razliku između jedinice uzorkovanja, jedinice posmatranja i jedinice analize na primeru turista u hotelima</a:t>
            </a:r>
            <a:r>
              <a:rPr lang="sr-Latn-RS" sz="2800" b="1" dirty="0" smtClean="0">
                <a:latin typeface="Trebuchet MS" panose="020B0603020202020204" pitchFamily="34" charset="0"/>
              </a:rPr>
              <a:t>?</a:t>
            </a:r>
            <a:endParaRPr lang="sr-Latn-RS" sz="2800" b="1" dirty="0">
              <a:latin typeface="Trebuchet MS" panose="020B0603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sr-Latn-RS" sz="2800" b="1" dirty="0" smtClean="0">
                <a:latin typeface="Trebuchet MS" panose="020B0603020202020204" pitchFamily="34" charset="0"/>
              </a:rPr>
              <a:t>Zamislite </a:t>
            </a:r>
            <a:r>
              <a:rPr lang="sr-Latn-RS" sz="2800" b="1" dirty="0">
                <a:latin typeface="Trebuchet MS" panose="020B0603020202020204" pitchFamily="34" charset="0"/>
              </a:rPr>
              <a:t>da sprovodite istraživanje navika turista koji borave u privatnom smeštaju – kako biste definisali uzorak ako nemate spisak svih takvih turista?</a:t>
            </a:r>
            <a:endParaRPr lang="sr-Latn-RS" sz="2800" dirty="0">
              <a:latin typeface="Trebuchet MS" panose="020B0603020202020204" pitchFamily="34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sr-Latn-RS" sz="2800" b="1" dirty="0">
                <a:latin typeface="Trebuchet MS" panose="020B0603020202020204" pitchFamily="34" charset="0"/>
              </a:rPr>
              <a:t>Koje metode biste primenili da obezbedite što veću reprezentativnost uzorka ako istražujete zadovoljstvo turista u vašem mestu tokom letnje sezone</a:t>
            </a:r>
            <a:r>
              <a:rPr lang="sr-Latn-RS" sz="2800" b="1" dirty="0" smtClean="0">
                <a:latin typeface="Trebuchet MS" panose="020B0603020202020204" pitchFamily="34" charset="0"/>
              </a:rPr>
              <a:t>?</a:t>
            </a:r>
            <a:endParaRPr lang="sr-Latn-RS" sz="2800" b="1" i="1" dirty="0">
              <a:latin typeface="Trebuchet MS" panose="020B0603020202020204" pitchFamily="34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sr-Latn-RS" sz="2800" b="1" dirty="0">
                <a:latin typeface="Trebuchet MS" panose="020B0603020202020204" pitchFamily="34" charset="0"/>
              </a:rPr>
              <a:t>Kako prostorna ograničenja (npr. </a:t>
            </a:r>
            <a:r>
              <a:rPr lang="sr-Latn-RS" sz="2800" b="1" dirty="0" smtClean="0">
                <a:latin typeface="Trebuchet MS" panose="020B0603020202020204" pitchFamily="34" charset="0"/>
              </a:rPr>
              <a:t>Planinske destinacije) </a:t>
            </a:r>
            <a:r>
              <a:rPr lang="sr-Latn-RS" sz="2800" b="1" dirty="0">
                <a:latin typeface="Trebuchet MS" panose="020B0603020202020204" pitchFamily="34" charset="0"/>
              </a:rPr>
              <a:t>ili vreme sprovođenja istraživanja (npr. samo jul mesec) mogu uticati na sastav uzorka?</a:t>
            </a:r>
            <a:endParaRPr lang="sr-Latn-RS" sz="2800" dirty="0">
              <a:latin typeface="Trebuchet MS" panose="020B0603020202020204" pitchFamily="34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sr-Latn-RS" sz="2800" b="1" dirty="0">
                <a:latin typeface="Trebuchet MS" panose="020B0603020202020204" pitchFamily="34" charset="0"/>
              </a:rPr>
              <a:t>Zašto čak i slučajno (probabilističko) uzorkovanje može dovesti do nereprezentativnog uzorka ako okvir uzorkovanja nije potpun</a:t>
            </a:r>
            <a:r>
              <a:rPr lang="sr-Latn-RS" sz="2800" b="1" dirty="0" smtClean="0">
                <a:latin typeface="Trebuchet MS" panose="020B0603020202020204" pitchFamily="34" charset="0"/>
              </a:rPr>
              <a:t>?</a:t>
            </a:r>
            <a:endParaRPr lang="sr-Latn-RS" sz="2800" dirty="0" smtClean="0">
              <a:latin typeface="Trebuchet MS" panose="020B0603020202020204" pitchFamily="34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sr-Latn-RS" sz="2800" b="1" dirty="0" smtClean="0">
                <a:latin typeface="Trebuchet MS" panose="020B0603020202020204" pitchFamily="34" charset="0"/>
              </a:rPr>
              <a:t>Kako </a:t>
            </a:r>
            <a:r>
              <a:rPr lang="sr-Latn-RS" sz="2800" b="1" dirty="0">
                <a:latin typeface="Trebuchet MS" panose="020B0603020202020204" pitchFamily="34" charset="0"/>
              </a:rPr>
              <a:t>biste definisali uzorak u istraživanju koje se sprovodi putem QR koda postavljenog na lokalnim atrakcijama?</a:t>
            </a:r>
            <a:endParaRPr lang="sr-Latn-RS" sz="2800" dirty="0">
              <a:latin typeface="Trebuchet MS" panose="020B0603020202020204" pitchFamily="34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sr-Latn-RS" sz="2800" b="1" dirty="0">
                <a:latin typeface="Trebuchet MS" panose="020B0603020202020204" pitchFamily="34" charset="0"/>
              </a:rPr>
              <a:t>Da li bi vanredne okolnosti poput pandemije ili geopolitičkih kriza mogle uticati na to ko čini uzorak? Kako biste se prilagodili u takvim slučajevima</a:t>
            </a:r>
            <a:r>
              <a:rPr lang="sr-Latn-RS" sz="2800" b="1" dirty="0" smtClean="0">
                <a:latin typeface="Trebuchet MS" panose="020B0603020202020204" pitchFamily="34" charset="0"/>
              </a:rPr>
              <a:t>?</a:t>
            </a:r>
            <a:endParaRPr lang="sr-Latn-RS" sz="28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49852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11876</TotalTime>
  <Words>2413</Words>
  <Application>Microsoft Office PowerPoint</Application>
  <PresentationFormat>Custom</PresentationFormat>
  <Paragraphs>481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37</vt:i4>
      </vt:variant>
    </vt:vector>
  </HeadingPairs>
  <TitlesOfParts>
    <vt:vector size="48" baseType="lpstr">
      <vt:lpstr>Arial</vt:lpstr>
      <vt:lpstr>Calibri</vt:lpstr>
      <vt:lpstr>Courier New</vt:lpstr>
      <vt:lpstr>Lucida Sans Unicode</vt:lpstr>
      <vt:lpstr>Symbol</vt:lpstr>
      <vt:lpstr>Times New Roman</vt:lpstr>
      <vt:lpstr>Trebuchet MS</vt:lpstr>
      <vt:lpstr>Verdana</vt:lpstr>
      <vt:lpstr>Wingdings</vt:lpstr>
      <vt:lpstr>Office Theme</vt:lpstr>
      <vt:lpstr>1_Office Theme</vt:lpstr>
      <vt:lpstr>POPULACIJA, UZORAK I UZORKOVANJE U ANKETNIM ISTRAŽIVANJIMA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UZORAK I UZORKOVANJE U ANKETNIM ISTRAŽIVANJIMA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Green Black and White Corporate Geometric Business Plan Business Presentation</dc:title>
  <dc:creator>Teodora Tosic</dc:creator>
  <cp:keywords>DAGUTGA4ku8,BAFr0oLcL60</cp:keywords>
  <cp:lastModifiedBy>Toshiba</cp:lastModifiedBy>
  <cp:revision>143</cp:revision>
  <dcterms:created xsi:type="dcterms:W3CDTF">2024-11-03T20:59:27Z</dcterms:created>
  <dcterms:modified xsi:type="dcterms:W3CDTF">2025-05-07T21:19:23Z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2024-10-22T00:00:00Z</vt:filetime>
  </property>
  <property fmtid="{D5CDD505-2E9C-101B-9397-08002B2CF9AE}" pid="3" name="Creator">
    <vt:lpwstr>Canva</vt:lpwstr>
  </property>
  <property fmtid="{D5CDD505-2E9C-101B-9397-08002B2CF9AE}" pid="4" name="LastSaved">
    <vt:filetime>2024-11-03T00:00:00Z</vt:filetime>
  </property>
</Properties>
</file>