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3" r:id="rId3"/>
    <p:sldId id="284" r:id="rId4"/>
    <p:sldId id="292" r:id="rId5"/>
    <p:sldId id="291" r:id="rId6"/>
    <p:sldId id="290" r:id="rId7"/>
    <p:sldId id="288" r:id="rId8"/>
    <p:sldId id="302" r:id="rId9"/>
    <p:sldId id="300" r:id="rId10"/>
    <p:sldId id="301" r:id="rId11"/>
    <p:sldId id="299" r:id="rId12"/>
    <p:sldId id="298" r:id="rId13"/>
    <p:sldId id="297" r:id="rId14"/>
    <p:sldId id="295" r:id="rId15"/>
    <p:sldId id="306" r:id="rId16"/>
    <p:sldId id="305" r:id="rId17"/>
    <p:sldId id="304" r:id="rId18"/>
    <p:sldId id="307" r:id="rId19"/>
    <p:sldId id="303" r:id="rId20"/>
    <p:sldId id="309" r:id="rId21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47" d="100"/>
          <a:sy n="47" d="100"/>
        </p:scale>
        <p:origin x="660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2857500"/>
            <a:ext cx="8584565" cy="1833835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635"/>
              </a:spcBef>
            </a:pPr>
            <a:r>
              <a:rPr lang="sr-Latn-RS" sz="5400" b="1" spc="25" dirty="0" smtClean="0">
                <a:latin typeface="Trebuchet MS" panose="020B0603020202020204" pitchFamily="34" charset="0"/>
              </a:rPr>
              <a:t> METODE ISTRAŽIVANJA TURISTIČKOG TRŽIŠTA </a:t>
            </a:r>
            <a:endParaRPr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45516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PRIKUPLJANJE </a:t>
            </a:r>
            <a:r>
              <a:rPr kumimoji="0" lang="sr-Latn-R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PRIMARNIH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PODATAKA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9200" y="1866900"/>
            <a:ext cx="11963400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To je ključna faza istraživanja koja omogućava proveru istinitosti teorijskih saznanja o stvarnosti.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Prikupljanje podataka je organizovan proces sakupljanja podataka posredstvom odgovarajućih naučnih metoda, tehnika, instrumenata i postupaka.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Fokus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je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prikupljanju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empirijskih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podataka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!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To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odaci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koji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se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emelje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se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stvarnim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objektivnim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iskustvima,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opažanjima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merenjima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Najčešće metode prikupljanja podataka su: posmatranje, istraživanje i eksperiment</a:t>
            </a:r>
            <a:r>
              <a:rPr kumimoji="0" lang="sr-Latn-R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16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34086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OBJASNITI POJMOVE: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POJAVA,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PROCES,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ČINJENICA I PODATAK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6600" y="659001"/>
            <a:ext cx="134874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defTabSz="457200">
              <a:buClr>
                <a:srgbClr val="90C226"/>
              </a:buClr>
              <a:buSzPts val="1000"/>
              <a:buFont typeface="Wingdings 3" charset="2"/>
              <a:buChar char=""/>
              <a:tabLst>
                <a:tab pos="457200" algn="l"/>
              </a:tabLst>
            </a:pPr>
            <a:r>
              <a:rPr lang="en-US" sz="32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Pojava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Specifičan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događaj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koji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se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može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videti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ili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primetiti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npr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povećanje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temperature).</a:t>
            </a:r>
            <a:endParaRPr lang="sr-Latn-RS" sz="3200" b="1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 defTabSz="457200"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32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Proces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je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niz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međusobno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povezanih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promena i aktivnosti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koj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e traju i razvija se kroz vreme 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proces rasta biljke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obuhvata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niz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međusobno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povezanih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promena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koje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se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dešavaju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tokom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vremena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sr-Latn-RS" sz="3200" b="1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 defTabSz="457200"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32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Činjenica</a:t>
            </a:r>
            <a:r>
              <a:rPr lang="en-US" sz="32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je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verifikovana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tačna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objektivna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informacija koja ima određeno značenje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Ona 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je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deo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šireg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konteksta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može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biti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proverena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npr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povećanje temperature za 2 stepena,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voda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ključa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100°C).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prstClr val="black"/>
                </a:solidFill>
                <a:latin typeface="Trebuchet MS" panose="020B0603020202020204"/>
              </a:rPr>
              <a:t>Činjenica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tačan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potvrđen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podatak</a:t>
            </a:r>
            <a:endParaRPr lang="sr-Latn-RS" sz="3200" b="1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 defTabSz="457200"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3200" b="1" dirty="0" err="1">
                <a:solidFill>
                  <a:prstClr val="black"/>
                </a:solidFill>
                <a:latin typeface="Trebuchet MS" panose="020B0603020202020204"/>
              </a:rPr>
              <a:t>Podatak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jednostavna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/>
              </a:rPr>
              <a:t>sirova</a:t>
            </a:r>
            <a:r>
              <a:rPr lang="sr-Latn-RS" altLang="en-US" sz="32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nesređena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</a:rPr>
              <a:t>činjenica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koja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sama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po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sebi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nije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dovoljno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jasna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niti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daje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potpuno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značenje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r>
              <a:rPr lang="sr-Latn-RS" alt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Podaci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su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registrovane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činjenice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lvl="0" algn="just" defTabSz="457200">
              <a:buClr>
                <a:srgbClr val="90C226"/>
              </a:buClr>
              <a:buSzPct val="80000"/>
            </a:pPr>
            <a:endParaRPr lang="sr-Latn-RS" sz="32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 defTabSz="457200"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/>
              </a:rPr>
              <a:t>KADA činjenice postaju podaci</a:t>
            </a:r>
            <a:r>
              <a:rPr lang="en-US" sz="3200" b="1" dirty="0">
                <a:solidFill>
                  <a:prstClr val="black"/>
                </a:solidFill>
                <a:latin typeface="Trebuchet MS" panose="020B0603020202020204"/>
              </a:rPr>
              <a:t> ?</a:t>
            </a:r>
            <a:endParaRPr lang="sr-Latn-RS" sz="3200" b="1" dirty="0">
              <a:solidFill>
                <a:prstClr val="black"/>
              </a:solidFill>
              <a:latin typeface="Trebuchet MS" panose="020B0603020202020204"/>
            </a:endParaRPr>
          </a:p>
          <a:p>
            <a:pPr marL="342900" lvl="0" indent="-342900" algn="just" defTabSz="457200"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3200" b="1" dirty="0" err="1">
                <a:solidFill>
                  <a:prstClr val="black"/>
                </a:solidFill>
                <a:latin typeface="Trebuchet MS" panose="020B0603020202020204"/>
              </a:rPr>
              <a:t>Činjenice</a:t>
            </a:r>
            <a:r>
              <a:rPr lang="en-US" sz="3200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postaju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rebuchet MS" panose="020B0603020202020204"/>
              </a:rPr>
              <a:t>podaci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kada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se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</a:rPr>
              <a:t>prik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upljeni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odgovori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</a:rPr>
              <a:t> ispitanika anket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iranjem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obrade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</a:rPr>
              <a:t>sistemat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izuju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kvantifikuju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način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koji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omogućava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</a:rPr>
              <a:t> dalju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</a:rPr>
              <a:t>analizu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61433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700"/>
            <a:ext cx="3733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 defTabSz="457200">
              <a:lnSpc>
                <a:spcPct val="120000"/>
              </a:lnSpc>
              <a:spcAft>
                <a:spcPts val="800"/>
              </a:spcAft>
              <a:buClr>
                <a:srgbClr val="90C226"/>
              </a:buClr>
              <a:buSzPct val="80000"/>
            </a:pPr>
            <a:r>
              <a:rPr lang="sr-Latn-RS" sz="3200" b="1" dirty="0" smtClean="0">
                <a:latin typeface="Trebuchet MS" panose="020B0603020202020204"/>
                <a:ea typeface="+mj-ea"/>
                <a:cs typeface="+mj-cs"/>
              </a:rPr>
              <a:t> </a:t>
            </a:r>
          </a:p>
          <a:p>
            <a:pPr lvl="0" algn="ctr" defTabSz="457200">
              <a:lnSpc>
                <a:spcPct val="120000"/>
              </a:lnSpc>
              <a:spcAft>
                <a:spcPts val="800"/>
              </a:spcAft>
              <a:buClr>
                <a:srgbClr val="90C226"/>
              </a:buClr>
              <a:buSzPct val="80000"/>
            </a:pPr>
            <a:endParaRPr lang="sr-Latn-RS" sz="3200" b="1" dirty="0">
              <a:latin typeface="Trebuchet MS" panose="020B0603020202020204"/>
              <a:ea typeface="+mj-ea"/>
              <a:cs typeface="+mj-cs"/>
            </a:endParaRPr>
          </a:p>
          <a:p>
            <a:pPr lvl="0" algn="ctr" defTabSz="457200">
              <a:lnSpc>
                <a:spcPct val="120000"/>
              </a:lnSpc>
              <a:spcAft>
                <a:spcPts val="800"/>
              </a:spcAft>
              <a:buClr>
                <a:srgbClr val="90C226"/>
              </a:buClr>
              <a:buSzPct val="80000"/>
            </a:pPr>
            <a:endParaRPr lang="sr-Latn-RS" sz="3200" b="1" dirty="0" smtClean="0">
              <a:latin typeface="Trebuchet MS" panose="020B0603020202020204"/>
              <a:ea typeface="+mj-ea"/>
              <a:cs typeface="+mj-cs"/>
            </a:endParaRPr>
          </a:p>
          <a:p>
            <a:pPr lvl="0" algn="ctr" defTabSz="457200">
              <a:lnSpc>
                <a:spcPct val="120000"/>
              </a:lnSpc>
              <a:spcAft>
                <a:spcPts val="800"/>
              </a:spcAft>
              <a:buClr>
                <a:srgbClr val="90C226"/>
              </a:buClr>
              <a:buSzPct val="80000"/>
            </a:pPr>
            <a:endParaRPr lang="sr-Latn-RS" sz="3200" b="1" dirty="0">
              <a:latin typeface="Trebuchet MS" panose="020B0603020202020204"/>
              <a:ea typeface="+mj-ea"/>
              <a:cs typeface="+mj-cs"/>
            </a:endParaRPr>
          </a:p>
          <a:p>
            <a:pPr lvl="0" algn="ctr" defTabSz="457200">
              <a:lnSpc>
                <a:spcPct val="120000"/>
              </a:lnSpc>
              <a:spcAft>
                <a:spcPts val="800"/>
              </a:spcAft>
              <a:buClr>
                <a:srgbClr val="90C226"/>
              </a:buClr>
              <a:buSzPct val="80000"/>
            </a:pPr>
            <a:endParaRPr lang="sr-Latn-RS" sz="3200" b="1" dirty="0" smtClean="0">
              <a:latin typeface="Trebuchet MS" panose="020B0603020202020204"/>
              <a:ea typeface="+mj-ea"/>
              <a:cs typeface="+mj-cs"/>
            </a:endParaRPr>
          </a:p>
          <a:p>
            <a:pPr lvl="0" algn="ctr" defTabSz="457200">
              <a:lnSpc>
                <a:spcPct val="120000"/>
              </a:lnSpc>
              <a:spcAft>
                <a:spcPts val="800"/>
              </a:spcAft>
              <a:buClr>
                <a:srgbClr val="90C226"/>
              </a:buClr>
              <a:buSzPct val="80000"/>
            </a:pPr>
            <a:endParaRPr lang="sr-Latn-RS" sz="3200" b="1" dirty="0">
              <a:latin typeface="Trebuchet MS" panose="020B0603020202020204"/>
              <a:ea typeface="+mj-ea"/>
              <a:cs typeface="+mj-cs"/>
            </a:endParaRPr>
          </a:p>
          <a:p>
            <a:pPr lvl="0" algn="ctr" defTabSz="457200">
              <a:lnSpc>
                <a:spcPct val="120000"/>
              </a:lnSpc>
              <a:spcAft>
                <a:spcPts val="800"/>
              </a:spcAft>
              <a:buClr>
                <a:srgbClr val="90C226"/>
              </a:buClr>
              <a:buSzPct val="80000"/>
            </a:pPr>
            <a:r>
              <a:rPr lang="sr-Latn-RS" sz="3200" b="1" dirty="0" smtClean="0">
                <a:latin typeface="Trebuchet MS" panose="020B0603020202020204"/>
                <a:ea typeface="+mj-ea"/>
                <a:cs typeface="+mj-cs"/>
              </a:rPr>
              <a:t>ŠTA </a:t>
            </a:r>
            <a:r>
              <a:rPr lang="sr-Latn-RS" sz="3200" b="1" dirty="0">
                <a:latin typeface="Trebuchet MS" panose="020B0603020202020204"/>
                <a:ea typeface="+mj-ea"/>
                <a:cs typeface="+mj-cs"/>
              </a:rPr>
              <a:t>SU INFORMACIJE ?</a:t>
            </a:r>
            <a:endParaRPr lang="en-US" sz="3200" dirty="0">
              <a:latin typeface="Trebuchet MS" panose="020B060302020202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0" y="-23938820"/>
            <a:ext cx="9144000" cy="121363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-342900" algn="just" defTabSz="457200">
              <a:lnSpc>
                <a:spcPct val="120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32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podaci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obrađeni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analizirani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organizovani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tako da se mogu koristiti za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razumevanje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rešavanje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problema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, kao i z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donošenje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odluka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32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 defTabSz="45720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32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</a:t>
            </a:r>
            <a:r>
              <a:rPr lang="sr-Latn-RS" sz="32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 JE ŠIRI, DUBLJE</a:t>
            </a:r>
            <a:r>
              <a:rPr lang="en-US" sz="32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OBRAĐENI PODA</a:t>
            </a:r>
            <a:r>
              <a:rPr lang="sr-Latn-RS" sz="32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TAK</a:t>
            </a:r>
            <a:r>
              <a:rPr lang="en-US" sz="32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sr-Latn-RS" sz="3200" b="1" dirty="0">
              <a:solidFill>
                <a:srgbClr val="92D050"/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 defTabSz="45720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sr-Latn-RS" sz="32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INFORMACIJA DAJE ZNAČENJE PODATKU.</a:t>
            </a:r>
            <a:endParaRPr lang="sr-Latn-RS" sz="3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 defTabSz="45720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32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Primer </a:t>
            </a:r>
            <a:r>
              <a:rPr lang="en-US" sz="32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informacija</a:t>
            </a:r>
            <a:r>
              <a:rPr lang="en-US" sz="32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prstClr val="black"/>
              </a:solidFill>
              <a:latin typeface="Trebuchet MS" panose="020B0603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defTabSz="45720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Prosečna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starost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učesnika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ankete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je 35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godina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." (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ovo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daje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značenje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podacima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solidFill>
                <a:prstClr val="black"/>
              </a:solidFill>
              <a:latin typeface="Trebuchet MS" panose="020B0603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defTabSz="45720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Većina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građana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smatra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da je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zaštita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životne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sredine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prioritet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." (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proizilazi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solidFill>
                <a:prstClr val="black"/>
              </a:solidFill>
              <a:latin typeface="Trebuchet MS" panose="020B0603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 defTabSz="45720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</a:pPr>
            <a:endParaRPr lang="sr-Latn-RS" sz="3200" dirty="0">
              <a:solidFill>
                <a:srgbClr val="92D050"/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 defTabSz="45720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sr-Latn-R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odaci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sirov</a:t>
            </a:r>
            <a:r>
              <a:rPr lang="sr-Latn-R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e, nesređene činjenice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koj</a:t>
            </a:r>
            <a:r>
              <a:rPr lang="sr-Latn-R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postaju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informacije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analiziran</a:t>
            </a:r>
            <a:r>
              <a:rPr lang="sr-Latn-R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stavljeni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200" dirty="0" err="1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kontekst</a:t>
            </a:r>
            <a:r>
              <a:rPr lang="en-US" sz="3200" dirty="0">
                <a:solidFill>
                  <a:srgbClr val="00206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rgbClr val="002060"/>
              </a:solidFill>
              <a:latin typeface="Trebuchet MS" panose="020B0603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endParaRPr lang="en-US" sz="88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38600" y="1333500"/>
            <a:ext cx="12649200" cy="7852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lvl="0" indent="-457200" algn="just" defTabSz="457200">
              <a:lnSpc>
                <a:spcPct val="120000"/>
              </a:lnSpc>
              <a:spcAft>
                <a:spcPts val="800"/>
              </a:spcAft>
              <a:buClr>
                <a:srgbClr val="0070C0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3200" b="1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podaci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obrađeni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analizirani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organizovani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tako da se mogu koristiti za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razumevanje</a:t>
            </a:r>
            <a:r>
              <a:rPr lang="sr-Latn-R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rešavanje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problema</a:t>
            </a:r>
            <a:r>
              <a:rPr lang="sr-Latn-R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, kao i z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donošenje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odluka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3200" dirty="0"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lvl="0" indent="-457200" algn="just" defTabSz="457200">
              <a:lnSpc>
                <a:spcPct val="107000"/>
              </a:lnSpc>
              <a:spcAft>
                <a:spcPts val="800"/>
              </a:spcAft>
              <a:buClr>
                <a:srgbClr val="0070C0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3200" b="1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</a:t>
            </a:r>
            <a:r>
              <a:rPr lang="sr-Latn-RS" sz="3200" b="1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 JE ŠIRI, DUBLJE</a:t>
            </a:r>
            <a:r>
              <a:rPr lang="en-US" sz="3200" b="1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OBRAĐENI PODA</a:t>
            </a:r>
            <a:r>
              <a:rPr lang="sr-Latn-RS" sz="3200" b="1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TAK</a:t>
            </a:r>
            <a:r>
              <a:rPr lang="en-US" sz="3200" b="1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sr-Latn-RS" sz="3200" b="1" dirty="0"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lvl="0" indent="-457200" algn="just" defTabSz="457200">
              <a:lnSpc>
                <a:spcPct val="107000"/>
              </a:lnSpc>
              <a:spcAft>
                <a:spcPts val="800"/>
              </a:spcAft>
              <a:buClr>
                <a:srgbClr val="0070C0"/>
              </a:buClr>
              <a:buSzPct val="80000"/>
              <a:buFont typeface="Courier New" panose="02070309020205020404" pitchFamily="49" charset="0"/>
              <a:buChar char="o"/>
            </a:pPr>
            <a:r>
              <a:rPr lang="sr-Latn-RS" sz="3200" b="1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INFORMACIJA DAJE ZNAČENJE PODATKU.</a:t>
            </a:r>
            <a:endParaRPr lang="sr-Latn-RS" sz="3200" dirty="0"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lvl="0" indent="-457200" algn="just" defTabSz="457200">
              <a:lnSpc>
                <a:spcPct val="107000"/>
              </a:lnSpc>
              <a:spcAft>
                <a:spcPts val="800"/>
              </a:spcAft>
              <a:buClr>
                <a:srgbClr val="0070C0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3200" b="1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Primer </a:t>
            </a:r>
            <a:r>
              <a:rPr lang="en-US" sz="3200" b="1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informacija</a:t>
            </a:r>
            <a:r>
              <a:rPr lang="en-US" sz="3200" b="1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latin typeface="Trebuchet MS" panose="020B0603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just" defTabSz="457200">
              <a:lnSpc>
                <a:spcPct val="107000"/>
              </a:lnSpc>
              <a:spcAft>
                <a:spcPts val="800"/>
              </a:spcAft>
              <a:buClr>
                <a:srgbClr val="0070C0"/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Prosečna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starost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učesnika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ankete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je 35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godina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." (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ovo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daje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značenje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podacima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latin typeface="Trebuchet MS" panose="020B0603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just" defTabSz="457200">
              <a:lnSpc>
                <a:spcPct val="107000"/>
              </a:lnSpc>
              <a:spcAft>
                <a:spcPts val="800"/>
              </a:spcAft>
              <a:buClr>
                <a:srgbClr val="0070C0"/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Većina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građana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smatra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da je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zaštita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životne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sredine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prioritet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." (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proizilazi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latin typeface="Trebuchet MS" panose="020B0603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lvl="0" indent="-457200" algn="just" defTabSz="457200">
              <a:lnSpc>
                <a:spcPct val="107000"/>
              </a:lnSpc>
              <a:spcAft>
                <a:spcPts val="800"/>
              </a:spcAft>
              <a:buClr>
                <a:srgbClr val="0070C0"/>
              </a:buClr>
              <a:buSzPct val="80000"/>
              <a:buFont typeface="Courier New" panose="02070309020205020404" pitchFamily="49" charset="0"/>
              <a:buChar char="o"/>
            </a:pPr>
            <a:endParaRPr lang="sr-Latn-RS" sz="3200" dirty="0"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lvl="0" indent="-457200" algn="just" defTabSz="457200">
              <a:lnSpc>
                <a:spcPct val="107000"/>
              </a:lnSpc>
              <a:spcAft>
                <a:spcPts val="800"/>
              </a:spcAft>
              <a:buClr>
                <a:srgbClr val="0070C0"/>
              </a:buClr>
              <a:buSzPct val="80000"/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odaci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sirov</a:t>
            </a:r>
            <a:r>
              <a:rPr lang="sr-Latn-R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e, nesređene činjenice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koj</a:t>
            </a:r>
            <a:r>
              <a:rPr lang="sr-Latn-R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postaju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informacije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analiziran</a:t>
            </a:r>
            <a:r>
              <a:rPr lang="sr-Latn-R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stavljeni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200" dirty="0" err="1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kontekst</a:t>
            </a:r>
            <a:r>
              <a:rPr lang="en-US" sz="3200" dirty="0"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rebuchet MS" panose="020B060302020202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439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31038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VRSTE PODATAKA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2800" y="1569506"/>
            <a:ext cx="14097000" cy="7135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0070C0"/>
              </a:buClr>
              <a:buSzPct val="80000"/>
            </a:pPr>
            <a:r>
              <a:rPr lang="en-US" sz="3200" b="1" dirty="0" smtClean="0">
                <a:solidFill>
                  <a:srgbClr val="00B0F0"/>
                </a:solidFill>
                <a:latin typeface="Trebuchet MS" panose="020B0603020202020204"/>
              </a:rPr>
              <a:t>PODACI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/>
              </a:rPr>
              <a:t>MOGU BITI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/>
              </a:rPr>
              <a:t>:</a:t>
            </a:r>
          </a:p>
          <a:p>
            <a:pPr marL="457200" lvl="0" indent="-457200" algn="just" defTabSz="457200">
              <a:spcBef>
                <a:spcPts val="100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3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PRIMARN</a:t>
            </a:r>
            <a:r>
              <a:rPr lang="sr-Latn-R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I-to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podaci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koji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se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prvi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puta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prikupljaju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za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potrebe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nekog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istraživanja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 P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rikupljaju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se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direktno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posmatranjem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ispitivanjem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 </a:t>
            </a:r>
            <a:endParaRPr lang="sr-Latn-RS" sz="3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 marL="457200" lvl="0" indent="-457200" algn="just" defTabSz="457200">
              <a:spcBef>
                <a:spcPts val="100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SEKUNDARNI</a:t>
            </a:r>
            <a:r>
              <a:rPr lang="sr-Latn-R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-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ranije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prikupljeni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prezentovani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objavljeni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podaciza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za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potrebe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nekog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ranije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provedenog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istraživanja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(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podaci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iz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različitih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dokumenata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anketa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dr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).</a:t>
            </a:r>
            <a:endParaRPr lang="sr-Latn-RS" sz="3200" b="1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 marL="457200" lvl="0" indent="-457200" algn="just" defTabSz="457200">
              <a:spcBef>
                <a:spcPts val="100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KVANTITATIVN</a:t>
            </a:r>
            <a:r>
              <a:rPr lang="sr-Latn-R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-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koji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se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iskazuju brojevima,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mogu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se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meriti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upoteđivati itd.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npr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broj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koraka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visina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težina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).</a:t>
            </a:r>
            <a:endParaRPr lang="sr-Latn-RS" sz="3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 marL="457200" lvl="0" indent="-457200" algn="just" defTabSz="457200">
              <a:spcBef>
                <a:spcPts val="100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KVALITATIVN</a:t>
            </a:r>
            <a:r>
              <a:rPr lang="sr-Latn-R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-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pisni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podaci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koji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se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odnose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karakteristike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ili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osobine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kao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što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boja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tekstura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ili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mišljenje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npr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boja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očiju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vrsta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automobila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).</a:t>
            </a:r>
            <a:r>
              <a:rPr lang="en-US" sz="3200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endParaRPr lang="sr-Latn-RS" sz="3200" b="1" dirty="0">
              <a:solidFill>
                <a:prstClr val="black"/>
              </a:solidFill>
              <a:latin typeface="Trebuchet MS" panose="020B0603020202020204"/>
            </a:endParaRPr>
          </a:p>
          <a:p>
            <a:pPr marL="457200" lvl="0" indent="-457200" algn="just" defTabSz="457200">
              <a:spcBef>
                <a:spcPts val="1000"/>
              </a:spcBef>
              <a:buClr>
                <a:srgbClr val="0070C0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Na primer,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podaci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mogu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: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biti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broj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koraka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koje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napravite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svaki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dan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temperatura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u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nekom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području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ocene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na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ispitima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,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broj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nočenja, broj članova domaćinstva isl.</a:t>
            </a:r>
          </a:p>
        </p:txBody>
      </p:sp>
    </p:spTree>
    <p:extLst>
      <p:ext uri="{BB962C8B-B14F-4D97-AF65-F5344CB8AC3E}">
        <p14:creationId xmlns:p14="http://schemas.microsoft.com/office/powerpoint/2010/main" val="34198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33324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algn="ctr"/>
            <a:endParaRPr lang="sr-Latn-RS" sz="3200" b="1" dirty="0" smtClean="0">
              <a:latin typeface="Trebuchet MS" panose="020B0603020202020204" pitchFamily="34" charset="0"/>
            </a:endParaRPr>
          </a:p>
          <a:p>
            <a:pPr algn="ctr"/>
            <a:endParaRPr lang="sr-Latn-RS" sz="3200" b="1" dirty="0" smtClean="0">
              <a:latin typeface="Trebuchet MS" panose="020B0603020202020204" pitchFamily="34" charset="0"/>
            </a:endParaRPr>
          </a:p>
          <a:p>
            <a:pPr algn="ctr"/>
            <a:endParaRPr lang="sr-Latn-RS" sz="3200" b="1" dirty="0" smtClean="0">
              <a:latin typeface="Trebuchet MS" panose="020B0603020202020204" pitchFamily="34" charset="0"/>
            </a:endParaRPr>
          </a:p>
          <a:p>
            <a:pPr algn="ctr"/>
            <a:endParaRPr lang="sr-Latn-RS" sz="3200" b="1" dirty="0" smtClean="0">
              <a:latin typeface="Trebuchet MS" panose="020B0603020202020204" pitchFamily="34" charset="0"/>
            </a:endParaRPr>
          </a:p>
          <a:p>
            <a:pPr algn="ctr"/>
            <a:endParaRPr lang="sr-Latn-RS" sz="3200" b="1" dirty="0" smtClean="0">
              <a:latin typeface="Trebuchet MS" panose="020B0603020202020204" pitchFamily="34" charset="0"/>
            </a:endParaRPr>
          </a:p>
          <a:p>
            <a:pPr algn="ctr"/>
            <a:endParaRPr lang="sr-Latn-RS" sz="3200" b="1" dirty="0" smtClean="0">
              <a:latin typeface="Trebuchet MS" panose="020B0603020202020204" pitchFamily="34" charset="0"/>
            </a:endParaRPr>
          </a:p>
          <a:p>
            <a:pPr algn="ctr"/>
            <a:endParaRPr lang="sr-Latn-RS" sz="3200" b="1" dirty="0" smtClean="0">
              <a:latin typeface="Trebuchet MS" panose="020B0603020202020204" pitchFamily="34" charset="0"/>
            </a:endParaRPr>
          </a:p>
          <a:p>
            <a:pPr algn="ctr"/>
            <a:r>
              <a:rPr lang="sr-Latn-RS" sz="3200" b="1" dirty="0" smtClean="0">
                <a:latin typeface="Trebuchet MS" panose="020B0603020202020204" pitchFamily="34" charset="0"/>
              </a:rPr>
              <a:t>METODE ISTRAŽIVANJA TURISTIČKOG TRŽIŠTA</a:t>
            </a:r>
            <a:endParaRPr lang="sr-Latn-RS" sz="3200" b="1" dirty="0"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1002722"/>
            <a:ext cx="16462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200" b="1" dirty="0" smtClean="0">
                <a:latin typeface="Trebuchet MS" panose="020B0603020202020204" pitchFamily="34" charset="0"/>
              </a:rPr>
              <a:t>U zavisnosti </a:t>
            </a:r>
            <a:r>
              <a:rPr lang="sr-Latn-RS" sz="3200" b="1" dirty="0">
                <a:latin typeface="Trebuchet MS" panose="020B0603020202020204" pitchFamily="34" charset="0"/>
              </a:rPr>
              <a:t>od ciljeva i složenosti </a:t>
            </a:r>
            <a:r>
              <a:rPr lang="sr-Latn-RS" sz="3200" b="1" dirty="0" smtClean="0">
                <a:latin typeface="Trebuchet MS" panose="020B0603020202020204" pitchFamily="34" charset="0"/>
              </a:rPr>
              <a:t>istraživanja, primenjuju se </a:t>
            </a:r>
            <a:r>
              <a:rPr lang="sr-Latn-RS" sz="3200" b="1" dirty="0">
                <a:latin typeface="Trebuchet MS" panose="020B0603020202020204" pitchFamily="34" charset="0"/>
              </a:rPr>
              <a:t>različite </a:t>
            </a:r>
            <a:r>
              <a:rPr lang="sr-Latn-RS" sz="3200" b="1" dirty="0" smtClean="0">
                <a:latin typeface="Trebuchet MS" panose="020B0603020202020204" pitchFamily="34" charset="0"/>
              </a:rPr>
              <a:t>metode</a:t>
            </a:r>
            <a:endParaRPr lang="sr-Latn-RS" sz="3200" b="1" dirty="0">
              <a:latin typeface="Trebuchet MS" panose="020B0603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320259"/>
              </p:ext>
            </p:extLst>
          </p:nvPr>
        </p:nvGraphicFramePr>
        <p:xfrm>
          <a:off x="3505200" y="2022315"/>
          <a:ext cx="14173200" cy="635946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4724400">
                  <a:extLst>
                    <a:ext uri="{9D8B030D-6E8A-4147-A177-3AD203B41FA5}">
                      <a16:colId xmlns:a16="http://schemas.microsoft.com/office/drawing/2014/main" val="642703261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30411963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816052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METODA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OPIS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PRIMER PRIMENE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4188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ISTORIJSKA METODA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Analiza ranijih podataka da bi se otkrili trendovi i obrasci</a:t>
                      </a:r>
                      <a:endParaRPr lang="sr-Latn-RS" sz="280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Analiza prodaje tokom prethodnih pet godina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6508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METODA ISPITIVANJA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Prikupljanje informacija od ljudi putem anketa, intervjua ili fokus grupa</a:t>
                      </a:r>
                      <a:endParaRPr lang="sr-Latn-RS" sz="280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Anketa o navikama turista prilikom izbora destinacije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30572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METODA POSMATRANJA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Beleženje ponašanja bez direktne interakcije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Posmatranje ponašanja kupaca u prodavnici suvenira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402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EKSPERIMENTALNA METODA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Testiranje uzročno-posledičnih odnosa pod kontrolisanim uslovima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Testiranje uticaja različitih cena na obim prodaje</a:t>
                      </a:r>
                      <a:endParaRPr lang="sr-Latn-RS" sz="2800" dirty="0">
                        <a:solidFill>
                          <a:srgbClr val="7B7B7B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352943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053840" y="8359374"/>
            <a:ext cx="3710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r-Latn-RS" sz="2400" i="1" dirty="0">
                <a:solidFill>
                  <a:prstClr val="black"/>
                </a:solidFill>
                <a:latin typeface="Trebuchet MS" panose="020B0603020202020204" pitchFamily="34" charset="0"/>
              </a:rPr>
              <a:t>(Prema Grbcu i dr., 2007)</a:t>
            </a:r>
            <a:endParaRPr lang="sr-Latn-R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9105900"/>
            <a:ext cx="16992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>
                <a:latin typeface="Trebuchet MS" panose="020B0603020202020204" pitchFamily="34" charset="0"/>
              </a:rPr>
              <a:t>U praksi se često koristi </a:t>
            </a:r>
            <a:r>
              <a:rPr lang="sr-Latn-RS" sz="3200" b="1" dirty="0">
                <a:latin typeface="Trebuchet MS" panose="020B0603020202020204" pitchFamily="34" charset="0"/>
              </a:rPr>
              <a:t>kombinacija više metoda</a:t>
            </a:r>
            <a:r>
              <a:rPr lang="sr-Latn-RS" sz="3200" dirty="0">
                <a:latin typeface="Trebuchet MS" panose="020B0603020202020204" pitchFamily="34" charset="0"/>
              </a:rPr>
              <a:t> za preciznije i pouzdanije rezultate.</a:t>
            </a:r>
          </a:p>
        </p:txBody>
      </p:sp>
    </p:spTree>
    <p:extLst>
      <p:ext uri="{BB962C8B-B14F-4D97-AF65-F5344CB8AC3E}">
        <p14:creationId xmlns:p14="http://schemas.microsoft.com/office/powerpoint/2010/main" val="3003198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33324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/>
            <a:endParaRPr lang="sr-Latn-RS" sz="3200" b="1" dirty="0" smtClean="0">
              <a:solidFill>
                <a:prstClr val="black"/>
              </a:solidFill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</a:endParaRPr>
          </a:p>
          <a:p>
            <a:pPr lvl="0" algn="ctr"/>
            <a:r>
              <a:rPr lang="sr-Latn-RS" sz="3200" b="1" dirty="0" smtClean="0">
                <a:solidFill>
                  <a:prstClr val="black"/>
                </a:solidFill>
              </a:rPr>
              <a:t>ISTORIJSKA </a:t>
            </a:r>
            <a:r>
              <a:rPr lang="sr-Latn-RS" sz="3200" b="1" dirty="0">
                <a:solidFill>
                  <a:prstClr val="black"/>
                </a:solidFill>
              </a:rPr>
              <a:t>METODA ISTRAŽIVANJA TRŽIŠTA</a:t>
            </a:r>
          </a:p>
        </p:txBody>
      </p:sp>
      <p:sp>
        <p:nvSpPr>
          <p:cNvPr id="3" name="Rectangle 2"/>
          <p:cNvSpPr/>
          <p:nvPr/>
        </p:nvSpPr>
        <p:spPr>
          <a:xfrm>
            <a:off x="3657600" y="1397665"/>
            <a:ext cx="134112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Direktna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metoda prikupljanja podataka, zasniva se na podacima koji su prikupljeni prethodnim metodama.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IZVORI PODATAKA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Podaci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privrednog subjekta (računovodstvo, prodaja, istraživanje tržišta).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Službeni podaci (država, opštine, gradovi, međunarodne institucije).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Poluslužbeni podaci (publikacije instituta, mediji, stručna udruženja).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Neslužbeni podaci (treba koristiti s oprezom).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PREDNOSTI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Tačnost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(ako su sekundarni podaci tačni).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Jednostavnost i brzina u prikupljanju podataka.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NEDOSTACI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Podaci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su iz prošlosti i možda nisu relevantni za sadašnjost.</a:t>
            </a:r>
          </a:p>
        </p:txBody>
      </p:sp>
    </p:spTree>
    <p:extLst>
      <p:ext uri="{BB962C8B-B14F-4D97-AF65-F5344CB8AC3E}">
        <p14:creationId xmlns:p14="http://schemas.microsoft.com/office/powerpoint/2010/main" val="1648672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19608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90800" y="1257300"/>
            <a:ext cx="14401800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VRSTE POSMATRANJA: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Posmatranje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 prirodnoj i veštački stvorenoj situaciji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Primetno i neprimetno promatranje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Strukturirano i nestrukturirano promatranje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Neposredno posmatranje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posmatranje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pomoću tehničkih uređaja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VAŽNO JE: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Planirati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vreme i kontrolni period kako bi se smanjili troškovi.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Posmatrač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mora biti stručno osposobljen.</a:t>
            </a:r>
          </a:p>
        </p:txBody>
      </p:sp>
    </p:spTree>
    <p:extLst>
      <p:ext uri="{BB962C8B-B14F-4D97-AF65-F5344CB8AC3E}">
        <p14:creationId xmlns:p14="http://schemas.microsoft.com/office/powerpoint/2010/main" val="2291620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31800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>
              <a:defRPr/>
            </a:pPr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METODA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POSMATRANJA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0" y="1028700"/>
            <a:ext cx="147066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>
                <a:latin typeface="Trebuchet MS" panose="020B0603020202020204" pitchFamily="34" charset="0"/>
              </a:rPr>
              <a:t>Metoda </a:t>
            </a:r>
            <a:r>
              <a:rPr lang="sr-Latn-RS" sz="3200" dirty="0">
                <a:latin typeface="Trebuchet MS" panose="020B0603020202020204" pitchFamily="34" charset="0"/>
              </a:rPr>
              <a:t>prikupljanja podataka kroz </a:t>
            </a:r>
            <a:r>
              <a:rPr lang="sr-Latn-RS" sz="3200" b="1" dirty="0">
                <a:latin typeface="Trebuchet MS" panose="020B0603020202020204" pitchFamily="34" charset="0"/>
              </a:rPr>
              <a:t>direktno praćenje ponašanja ili događaja</a:t>
            </a:r>
            <a:r>
              <a:rPr lang="sr-Latn-RS" sz="3200" dirty="0">
                <a:latin typeface="Trebuchet MS" panose="020B0603020202020204" pitchFamily="34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</a:rPr>
              <a:t>bez posredovanja ispitanika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OSNOVNE KARAKTERISTIKE: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Jedna </a:t>
            </a:r>
            <a:r>
              <a:rPr lang="sr-Latn-RS" sz="3200" dirty="0">
                <a:latin typeface="Trebuchet MS" panose="020B0603020202020204" pitchFamily="34" charset="0"/>
              </a:rPr>
              <a:t>od </a:t>
            </a:r>
            <a:r>
              <a:rPr lang="sr-Latn-RS" sz="3200" b="1" dirty="0">
                <a:latin typeface="Trebuchet MS" panose="020B0603020202020204" pitchFamily="34" charset="0"/>
              </a:rPr>
              <a:t>najstarijih metoda</a:t>
            </a:r>
            <a:r>
              <a:rPr lang="sr-Latn-RS" sz="3200" dirty="0">
                <a:latin typeface="Trebuchet MS" panose="020B0603020202020204" pitchFamily="34" charset="0"/>
              </a:rPr>
              <a:t> u prirodnim i društvenim naukama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b="1" dirty="0">
                <a:latin typeface="Trebuchet MS" panose="020B0603020202020204" pitchFamily="34" charset="0"/>
              </a:rPr>
              <a:t>Sistematično</a:t>
            </a:r>
            <a:r>
              <a:rPr lang="sr-Latn-RS" sz="3200" dirty="0">
                <a:latin typeface="Trebuchet MS" panose="020B0603020202020204" pitchFamily="34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</a:rPr>
              <a:t>precizno</a:t>
            </a:r>
            <a:r>
              <a:rPr lang="sr-Latn-RS" sz="3200" dirty="0">
                <a:latin typeface="Trebuchet MS" panose="020B0603020202020204" pitchFamily="34" charset="0"/>
              </a:rPr>
              <a:t> i </a:t>
            </a:r>
            <a:r>
              <a:rPr lang="sr-Latn-RS" sz="3200" b="1" dirty="0">
                <a:latin typeface="Trebuchet MS" panose="020B0603020202020204" pitchFamily="34" charset="0"/>
              </a:rPr>
              <a:t>unapred pripremljeno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Fokusirano na </a:t>
            </a:r>
            <a:r>
              <a:rPr lang="sr-Latn-RS" sz="3200" b="1" dirty="0">
                <a:latin typeface="Trebuchet MS" panose="020B0603020202020204" pitchFamily="34" charset="0"/>
              </a:rPr>
              <a:t>realne situacije</a:t>
            </a:r>
            <a:r>
              <a:rPr lang="sr-Latn-RS" sz="3200" dirty="0">
                <a:latin typeface="Trebuchet MS" panose="020B0603020202020204" pitchFamily="34" charset="0"/>
              </a:rPr>
              <a:t>: ulica, prodavnica, </a:t>
            </a:r>
            <a:r>
              <a:rPr lang="sr-Latn-RS" sz="3200" dirty="0" smtClean="0">
                <a:latin typeface="Trebuchet MS" panose="020B0603020202020204" pitchFamily="34" charset="0"/>
              </a:rPr>
              <a:t>domaćinstvo</a:t>
            </a:r>
          </a:p>
          <a:p>
            <a:pPr>
              <a:buFont typeface="Arial" panose="020B0604020202020204" pitchFamily="34" charset="0"/>
              <a:buChar char="•"/>
            </a:pPr>
            <a:endParaRPr lang="sr-Latn-RS" sz="3200" dirty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ZAŠTO SE KAŽE DA JE POSMATRANJE POČETAK NAUČNOG ISTRAŽIVANJA?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Obično </a:t>
            </a:r>
            <a:r>
              <a:rPr lang="sr-Latn-RS" sz="3200" dirty="0">
                <a:latin typeface="Trebuchet MS" panose="020B0603020202020204" pitchFamily="34" charset="0"/>
              </a:rPr>
              <a:t>je </a:t>
            </a:r>
            <a:r>
              <a:rPr lang="sr-Latn-RS" sz="3200" b="1" dirty="0">
                <a:latin typeface="Trebuchet MS" panose="020B0603020202020204" pitchFamily="34" charset="0"/>
              </a:rPr>
              <a:t>prvi korak</a:t>
            </a:r>
            <a:r>
              <a:rPr lang="sr-Latn-RS" sz="3200" dirty="0">
                <a:latin typeface="Trebuchet MS" panose="020B0603020202020204" pitchFamily="34" charset="0"/>
              </a:rPr>
              <a:t> u istraživačkom procesu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Omogućava </a:t>
            </a:r>
            <a:r>
              <a:rPr lang="sr-Latn-RS" sz="3200" b="1" dirty="0">
                <a:latin typeface="Trebuchet MS" panose="020B0603020202020204" pitchFamily="34" charset="0"/>
              </a:rPr>
              <a:t>neposredno iskustvo</a:t>
            </a:r>
            <a:r>
              <a:rPr lang="sr-Latn-RS" sz="3200" dirty="0">
                <a:latin typeface="Trebuchet MS" panose="020B0603020202020204" pitchFamily="34" charset="0"/>
              </a:rPr>
              <a:t> i uvid u stvarne </a:t>
            </a:r>
            <a:r>
              <a:rPr lang="sr-Latn-RS" sz="3200" dirty="0" smtClean="0">
                <a:latin typeface="Trebuchet MS" panose="020B0603020202020204" pitchFamily="34" charset="0"/>
              </a:rPr>
              <a:t>pojave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Prikupljanje </a:t>
            </a:r>
            <a:r>
              <a:rPr lang="sr-Latn-RS" sz="3200" b="1" dirty="0">
                <a:latin typeface="Trebuchet MS" panose="020B0603020202020204" pitchFamily="34" charset="0"/>
              </a:rPr>
              <a:t>mišljenja o činjenicama</a:t>
            </a:r>
            <a:r>
              <a:rPr lang="sr-Latn-RS" sz="3200" dirty="0">
                <a:latin typeface="Trebuchet MS" panose="020B0603020202020204" pitchFamily="34" charset="0"/>
              </a:rPr>
              <a:t>, bazirano na </a:t>
            </a:r>
            <a:r>
              <a:rPr lang="sr-Latn-RS" sz="3200" b="1" dirty="0">
                <a:latin typeface="Trebuchet MS" panose="020B0603020202020204" pitchFamily="34" charset="0"/>
              </a:rPr>
              <a:t>ličnom opažanju</a:t>
            </a:r>
            <a:endParaRPr lang="sr-Latn-RS" sz="3200" dirty="0">
              <a:latin typeface="Trebuchet MS" panose="020B0603020202020204" pitchFamily="34" charset="0"/>
            </a:endParaRPr>
          </a:p>
          <a:p>
            <a:endParaRPr lang="sr-Latn-RS" sz="3200" dirty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VEŠTINE DOBROG POSMATRAČA: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Pažljivo </a:t>
            </a:r>
            <a:r>
              <a:rPr lang="sr-Latn-RS" sz="3200" dirty="0">
                <a:latin typeface="Trebuchet MS" panose="020B0603020202020204" pitchFamily="34" charset="0"/>
              </a:rPr>
              <a:t>gledanje i slušanje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Precizno beleženje činjenica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Sposobnost da razlikuje </a:t>
            </a:r>
            <a:r>
              <a:rPr lang="sr-Latn-RS" sz="3200" b="1" dirty="0">
                <a:latin typeface="Trebuchet MS" panose="020B0603020202020204" pitchFamily="34" charset="0"/>
              </a:rPr>
              <a:t>važne detalje</a:t>
            </a:r>
            <a:r>
              <a:rPr lang="sr-Latn-RS" sz="3200" dirty="0">
                <a:latin typeface="Trebuchet MS" panose="020B0603020202020204" pitchFamily="34" charset="0"/>
              </a:rPr>
              <a:t> i </a:t>
            </a:r>
            <a:r>
              <a:rPr lang="sr-Latn-RS" sz="3200" b="1" dirty="0">
                <a:latin typeface="Trebuchet MS" panose="020B0603020202020204" pitchFamily="34" charset="0"/>
              </a:rPr>
              <a:t>objektivno ih opiše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106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34848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ZNAČAJ </a:t>
            </a:r>
          </a:p>
          <a:p>
            <a:pPr lvl="0" algn="ctr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METODE POSMATRANJA</a:t>
            </a: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7600" y="738894"/>
            <a:ext cx="136074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>
                <a:latin typeface="Trebuchet MS" panose="020B0603020202020204" pitchFamily="34" charset="0"/>
              </a:rPr>
              <a:t>Primeri primene: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r-Latn-RS" sz="3200" i="1" dirty="0">
                <a:latin typeface="Trebuchet MS" panose="020B0603020202020204" pitchFamily="34" charset="0"/>
              </a:rPr>
              <a:t>Posmatranje </a:t>
            </a:r>
            <a:r>
              <a:rPr lang="sr-Latn-RS" sz="3200" b="1" i="1" dirty="0">
                <a:latin typeface="Trebuchet MS" panose="020B0603020202020204" pitchFamily="34" charset="0"/>
              </a:rPr>
              <a:t>ponašanja potrošača</a:t>
            </a:r>
            <a:r>
              <a:rPr lang="sr-Latn-RS" sz="3200" i="1" dirty="0">
                <a:latin typeface="Trebuchet MS" panose="020B0603020202020204" pitchFamily="34" charset="0"/>
              </a:rPr>
              <a:t> u prodavnici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r-Latn-RS" sz="3200" i="1" dirty="0">
                <a:latin typeface="Trebuchet MS" panose="020B0603020202020204" pitchFamily="34" charset="0"/>
              </a:rPr>
              <a:t>Beleženje </a:t>
            </a:r>
            <a:r>
              <a:rPr lang="sr-Latn-RS" sz="3200" b="1" i="1" dirty="0">
                <a:latin typeface="Trebuchet MS" panose="020B0603020202020204" pitchFamily="34" charset="0"/>
              </a:rPr>
              <a:t>radnih navika</a:t>
            </a:r>
            <a:r>
              <a:rPr lang="sr-Latn-RS" sz="3200" i="1" dirty="0">
                <a:latin typeface="Trebuchet MS" panose="020B0603020202020204" pitchFamily="34" charset="0"/>
              </a:rPr>
              <a:t> zaposlenih u restoranu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0" y="2411526"/>
            <a:ext cx="622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PREDNOSTI POSMATRANJA: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83439"/>
              </p:ext>
            </p:extLst>
          </p:nvPr>
        </p:nvGraphicFramePr>
        <p:xfrm>
          <a:off x="3657600" y="3190467"/>
          <a:ext cx="13607414" cy="362007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4432839">
                  <a:extLst>
                    <a:ext uri="{9D8B030D-6E8A-4147-A177-3AD203B41FA5}">
                      <a16:colId xmlns:a16="http://schemas.microsoft.com/office/drawing/2014/main" val="637312884"/>
                    </a:ext>
                  </a:extLst>
                </a:gridCol>
                <a:gridCol w="9174575">
                  <a:extLst>
                    <a:ext uri="{9D8B030D-6E8A-4147-A177-3AD203B41FA5}">
                      <a16:colId xmlns:a16="http://schemas.microsoft.com/office/drawing/2014/main" val="743793711"/>
                    </a:ext>
                  </a:extLst>
                </a:gridCol>
              </a:tblGrid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PREDNOST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OBJAŠNJENJE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513233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DIREKTAN PRISTUP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Posmatrač dolazi direktno do podataka, bez posrednika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8726332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OBJEKTIVNOST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Prikupljanje činjenica, a ne mišljenja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1388714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EFIKASNOST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Brza i jednostavna metoda za sagledavanje ponašanja u stvarnom vremenu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9463151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POUZDANOST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Moguće je ponoviti posmatranje za proveru doslednosti rezultata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51312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505200" y="7037153"/>
            <a:ext cx="14117320" cy="2507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ZAKLJUČAK: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Posmatranje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osnova mnogih naučnih metoda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Daje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realan uvid u ponašanje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ljudi ili sistema u prirodnim uslovima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Korisno za formulisanje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hipoteza i pitanja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dalja istraživanja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18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42468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POVEZANOST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METODE POSMATRANJA I METODE SLUČAJA</a:t>
            </a:r>
          </a:p>
        </p:txBody>
      </p:sp>
      <p:sp>
        <p:nvSpPr>
          <p:cNvPr id="3" name="Rectangle 2"/>
          <p:cNvSpPr/>
          <p:nvPr/>
        </p:nvSpPr>
        <p:spPr>
          <a:xfrm>
            <a:off x="4648200" y="1285368"/>
            <a:ext cx="126492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METODA POSMATRANJA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Koristi </a:t>
            </a:r>
            <a:r>
              <a:rPr lang="sr-Latn-RS" sz="3200" dirty="0">
                <a:latin typeface="Trebuchet MS" panose="020B0603020202020204" pitchFamily="34" charset="0"/>
              </a:rPr>
              <a:t>se za </a:t>
            </a:r>
            <a:r>
              <a:rPr lang="sr-Latn-RS" sz="3200" b="1" dirty="0">
                <a:latin typeface="Trebuchet MS" panose="020B0603020202020204" pitchFamily="34" charset="0"/>
              </a:rPr>
              <a:t>direktno prikupljanje podataka</a:t>
            </a:r>
            <a:r>
              <a:rPr lang="sr-Latn-RS" sz="3200" dirty="0">
                <a:latin typeface="Trebuchet MS" panose="020B0603020202020204" pitchFamily="34" charset="0"/>
              </a:rPr>
              <a:t> putem praćenja ponašanja ili pojava.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Omogućava </a:t>
            </a:r>
            <a:r>
              <a:rPr lang="sr-Latn-RS" sz="3200" b="1" dirty="0" smtClean="0">
                <a:latin typeface="Trebuchet MS" panose="020B0603020202020204" pitchFamily="34" charset="0"/>
              </a:rPr>
              <a:t>realističan </a:t>
            </a:r>
            <a:r>
              <a:rPr lang="sr-Latn-RS" sz="3200" b="1" dirty="0">
                <a:latin typeface="Trebuchet MS" panose="020B0603020202020204" pitchFamily="34" charset="0"/>
              </a:rPr>
              <a:t>uvid</a:t>
            </a:r>
            <a:r>
              <a:rPr lang="sr-Latn-RS" sz="3200" dirty="0">
                <a:latin typeface="Trebuchet MS" panose="020B0603020202020204" pitchFamily="34" charset="0"/>
              </a:rPr>
              <a:t> u situaciju, bez uplitanja istraživača.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Idealna za </a:t>
            </a:r>
            <a:r>
              <a:rPr lang="sr-Latn-RS" sz="3200" b="1" dirty="0">
                <a:latin typeface="Trebuchet MS" panose="020B0603020202020204" pitchFamily="34" charset="0"/>
              </a:rPr>
              <a:t>proučavanje svakodnevnih aktivnosti</a:t>
            </a:r>
            <a:r>
              <a:rPr lang="sr-Latn-RS" sz="3200" dirty="0">
                <a:latin typeface="Trebuchet MS" panose="020B0603020202020204" pitchFamily="34" charset="0"/>
              </a:rPr>
              <a:t> i interakcija u stvarnim uslovima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sr-Latn-RS" sz="3200" dirty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METODA SLUČAJA (STUDIJA SLUČAJA)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Detaljno </a:t>
            </a:r>
            <a:r>
              <a:rPr lang="sr-Latn-RS" sz="3200" dirty="0">
                <a:latin typeface="Trebuchet MS" panose="020B0603020202020204" pitchFamily="34" charset="0"/>
              </a:rPr>
              <a:t>istraživanje </a:t>
            </a:r>
            <a:r>
              <a:rPr lang="sr-Latn-RS" sz="3200" b="1" dirty="0">
                <a:latin typeface="Trebuchet MS" panose="020B0603020202020204" pitchFamily="34" charset="0"/>
              </a:rPr>
              <a:t>jednog konkretnog slučaja</a:t>
            </a:r>
            <a:r>
              <a:rPr lang="sr-Latn-RS" sz="3200" dirty="0">
                <a:latin typeface="Trebuchet MS" panose="020B0603020202020204" pitchFamily="34" charset="0"/>
              </a:rPr>
              <a:t> (pojedinca, grupe, organizacije, događaja).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Kombinuje </a:t>
            </a:r>
            <a:r>
              <a:rPr lang="sr-Latn-RS" sz="3200" b="1" dirty="0">
                <a:latin typeface="Trebuchet MS" panose="020B0603020202020204" pitchFamily="34" charset="0"/>
              </a:rPr>
              <a:t>više metoda prikupljanja podataka</a:t>
            </a:r>
            <a:r>
              <a:rPr lang="sr-Latn-RS" sz="3200" dirty="0">
                <a:latin typeface="Trebuchet MS" panose="020B0603020202020204" pitchFamily="34" charset="0"/>
              </a:rPr>
              <a:t>: intervjui, dokumenti, posmatranje.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Cilj: </a:t>
            </a:r>
            <a:r>
              <a:rPr lang="sr-Latn-RS" sz="3200" b="1" dirty="0">
                <a:latin typeface="Trebuchet MS" panose="020B0603020202020204" pitchFamily="34" charset="0"/>
              </a:rPr>
              <a:t>dubinsko razumevanje</a:t>
            </a:r>
            <a:r>
              <a:rPr lang="sr-Latn-RS" sz="3200" dirty="0">
                <a:latin typeface="Trebuchet MS" panose="020B0603020202020204" pitchFamily="34" charset="0"/>
              </a:rPr>
              <a:t> specifične situacije u prirodnom kontekstu.</a:t>
            </a:r>
          </a:p>
          <a:p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130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38658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KAKO SU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POVEZANE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METODA POSMATRANJA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I METODA SLUČAJA?</a:t>
            </a:r>
            <a:endParaRPr lang="sr-Latn-RS" alt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114800" y="1643886"/>
            <a:ext cx="13311485" cy="698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rebuchet MS" panose="020B0603020202020204" pitchFamily="34" charset="0"/>
              </a:rPr>
              <a:t>KAKO SU POVEZANE?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Posmatranje je ključna tehnika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unutar metode slučaja: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Istraživač posmatra ponašanje učesnika u realnom okruženju.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Beleži neverbalne reakcije, interakcije, rutine i kontekst.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Time se dopunjuju podaci iz intervjua i dokumenata.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Zajednički cilj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: Razumevanje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ponašanja i značenja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u kontekstu konkretnog slučaja.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endParaRPr lang="sr-Latn-RS" altLang="sr-Latn-RS" sz="3200" dirty="0"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sr-Latn-RS" altLang="sr-Latn-RS" sz="3200" b="1" dirty="0">
                <a:latin typeface="Trebuchet MS" panose="020B0603020202020204" pitchFamily="34" charset="0"/>
              </a:rPr>
              <a:t>Primer: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latin typeface="Trebuchet MS" panose="020B0603020202020204" pitchFamily="34" charset="0"/>
              </a:rPr>
              <a:t>Studija slučaja hotela: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latin typeface="Trebuchet MS" panose="020B0603020202020204" pitchFamily="34" charset="0"/>
              </a:rPr>
              <a:t>Posmatra se rad recepcionera tokom smene (posmatranje)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latin typeface="Trebuchet MS" panose="020B0603020202020204" pitchFamily="34" charset="0"/>
              </a:rPr>
              <a:t>Analizira se organizacija, komunikacija s gostima i problemi u radu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latin typeface="Trebuchet MS" panose="020B0603020202020204" pitchFamily="34" charset="0"/>
              </a:rPr>
              <a:t>Dopunjuje se intervjuima i dokumentima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586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31038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METODA</a:t>
            </a:r>
          </a:p>
          <a:p>
            <a:pPr lvl="0" algn="ctr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ISPITIVANJA</a:t>
            </a:r>
          </a:p>
          <a:p>
            <a:pPr lvl="0">
              <a:defRPr/>
            </a:pPr>
            <a:endParaRPr lang="sr-Latn-RS" sz="32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52800" y="1943100"/>
            <a:ext cx="13944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Najrasprostranjenija metoda prikupljanja primarnih podataka putem postavljanja pitanja ispitanicima (usmeno ili pismeno</a:t>
            </a: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).</a:t>
            </a:r>
          </a:p>
          <a:p>
            <a:pPr lvl="0"/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TIPIČNA PITANJA: </a:t>
            </a: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, gde, kada, kako, zašto</a:t>
            </a: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Kvalitativna istraživanja s naglaskom na dublje razumevanje.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UČESNICI U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METODI ISPITIVANJA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SUBJEKT ISPITIVANJA: </a:t>
            </a:r>
            <a:r>
              <a:rPr lang="sr-Latn-RS" alt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Ispitivači </a:t>
            </a: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zajedno sa instruktorom.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NOSIOCI ISPITIVANJA</a:t>
            </a:r>
            <a:r>
              <a:rPr lang="sr-Latn-RS" altLang="sr-Latn-RS" sz="28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 </a:t>
            </a:r>
            <a:r>
              <a:rPr lang="sr-Latn-RS" altLang="sr-Latn-RS" sz="2800" dirty="0" smtClean="0">
                <a:latin typeface="Trebuchet MS" panose="020B0603020202020204" pitchFamily="34" charset="0"/>
              </a:rPr>
              <a:t>Privredna organizacija </a:t>
            </a:r>
            <a:r>
              <a:rPr lang="sr-Latn-RS" alt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koja </a:t>
            </a: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organizuje i sprovodi istraživanje.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OBJEKT ISPITIVANJA: </a:t>
            </a:r>
            <a:r>
              <a:rPr lang="sr-Latn-RS" alt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Ispitanici</a:t>
            </a: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, koji mogu biti:</a:t>
            </a: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Potrošači</a:t>
            </a: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Distributeri</a:t>
            </a: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Eksperti</a:t>
            </a: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Instituti i drugi relevantni objekti</a:t>
            </a:r>
            <a:r>
              <a:rPr lang="sr-Latn-RS" alt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alt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380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48564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METODA</a:t>
            </a: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 ISPITIVANJA</a:t>
            </a:r>
          </a:p>
        </p:txBody>
      </p:sp>
      <p:sp>
        <p:nvSpPr>
          <p:cNvPr id="3" name="Rectangle 2"/>
          <p:cNvSpPr/>
          <p:nvPr/>
        </p:nvSpPr>
        <p:spPr>
          <a:xfrm>
            <a:off x="5105400" y="1714500"/>
            <a:ext cx="116586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sr-Latn-R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Prema Meleru (2005:88) sadržaj ispitivanja se može odnositi na: 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činjenice</a:t>
            </a:r>
            <a:r>
              <a:rPr lang="sr-Latn-R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, 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namere</a:t>
            </a:r>
            <a:r>
              <a:rPr lang="sr-Latn-R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, 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sr-Latn-R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mišljenja, 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motive </a:t>
            </a:r>
            <a:r>
              <a:rPr lang="sr-Latn-R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i pobude, 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ponašanje </a:t>
            </a:r>
            <a:endParaRPr lang="sr-Latn-RS" sz="28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stavove </a:t>
            </a:r>
            <a:r>
              <a:rPr lang="sr-Latn-R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i preferencije 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sr-Latn-R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poznavanje </a:t>
            </a:r>
          </a:p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sr-Latn-R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informiranost. </a:t>
            </a:r>
          </a:p>
          <a:p>
            <a:pPr lvl="0"/>
            <a:endParaRPr lang="sr-Latn-RS" sz="2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37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352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>
              <a:lnSpc>
                <a:spcPct val="150000"/>
              </a:lnSpc>
              <a:defRPr/>
            </a:pPr>
            <a:r>
              <a:rPr lang="sr-Latn-RS" sz="3200" dirty="0" smtClean="0"/>
              <a:t>  </a:t>
            </a:r>
            <a:endParaRPr lang="sr-Latn-RS" sz="3200" b="1" dirty="0" smtClean="0">
              <a:latin typeface="Trebuchet MS" panose="020B06030202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sr-Latn-RS" sz="3200" b="1" dirty="0" smtClean="0">
                <a:latin typeface="Trebuchet MS" panose="020B0603020202020204" pitchFamily="34" charset="0"/>
              </a:rPr>
              <a:t>INTERVJU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sr-Latn-RS" sz="3200" b="1" dirty="0" smtClean="0">
                <a:latin typeface="Trebuchet MS" panose="020B0603020202020204" pitchFamily="34" charset="0"/>
              </a:rPr>
              <a:t>TEST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sr-Latn-RS" sz="3200" b="1" dirty="0" smtClean="0">
                <a:latin typeface="Trebuchet MS" panose="020B0603020202020204" pitchFamily="34" charset="0"/>
              </a:rPr>
              <a:t>ANKETA</a:t>
            </a:r>
          </a:p>
          <a:p>
            <a:pPr lvl="0" algn="ctr">
              <a:lnSpc>
                <a:spcPct val="150000"/>
              </a:lnSpc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90500"/>
            <a:ext cx="16992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3200" b="1" dirty="0">
              <a:latin typeface="Trebuchet MS" panose="020B0603020202020204" pitchFamily="34" charset="0"/>
            </a:endParaRPr>
          </a:p>
          <a:p>
            <a:r>
              <a:rPr lang="sr-Latn-RS" sz="3200" dirty="0">
                <a:latin typeface="Trebuchet MS" panose="020B0603020202020204" pitchFamily="34" charset="0"/>
              </a:rPr>
              <a:t>Sve tri metode spadaju u </a:t>
            </a:r>
            <a:r>
              <a:rPr lang="sr-Latn-RS" sz="3200" b="1" dirty="0">
                <a:latin typeface="Trebuchet MS" panose="020B0603020202020204" pitchFamily="34" charset="0"/>
              </a:rPr>
              <a:t>metode ispitivanja</a:t>
            </a:r>
            <a:r>
              <a:rPr lang="sr-Latn-RS" sz="3200" dirty="0">
                <a:latin typeface="Trebuchet MS" panose="020B0603020202020204" pitchFamily="34" charset="0"/>
              </a:rPr>
              <a:t> koje se koriste za </a:t>
            </a:r>
            <a:r>
              <a:rPr lang="sr-Latn-RS" sz="3200" b="1" dirty="0">
                <a:latin typeface="Trebuchet MS" panose="020B0603020202020204" pitchFamily="34" charset="0"/>
              </a:rPr>
              <a:t>prikupljanje podataka direktno od ispitanika</a:t>
            </a:r>
            <a:r>
              <a:rPr lang="sr-Latn-RS" dirty="0">
                <a:latin typeface="Trebuchet MS" panose="020B0603020202020204" pitchFamily="34" charset="0"/>
              </a:rPr>
              <a:t>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017699"/>
              </p:ext>
            </p:extLst>
          </p:nvPr>
        </p:nvGraphicFramePr>
        <p:xfrm>
          <a:off x="3581400" y="2606992"/>
          <a:ext cx="14020799" cy="502221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740949494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1057151216"/>
                    </a:ext>
                  </a:extLst>
                </a:gridCol>
                <a:gridCol w="4800599">
                  <a:extLst>
                    <a:ext uri="{9D8B030D-6E8A-4147-A177-3AD203B41FA5}">
                      <a16:colId xmlns:a16="http://schemas.microsoft.com/office/drawing/2014/main" val="72519651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1672163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METODA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CILJ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KARAKTERISTIKE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KADA SE KORISTI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4567576"/>
                  </a:ext>
                </a:extLst>
              </a:tr>
              <a:tr h="2383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INTERVJU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Dubinsko razumevanje stavova i iskustava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Razgovor licem u lice (ili online); otvorena pitanja; fleksibilan pristup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Kada je potrebna detaljna analiza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0228783"/>
                  </a:ext>
                </a:extLst>
              </a:tr>
              <a:tr h="17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ANKETA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Prikupljanje opštih informacija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Standardizovan upitnik; zatvorena pitanja; može se distribuirati masovno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Za kvantitativna istraživanja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1342257"/>
                  </a:ext>
                </a:extLst>
              </a:tr>
              <a:tr h="17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TEST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Merenje znanja, sposobnosti ili stavova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</a:rPr>
                        <a:t>Precizna evaluacija kroz zadatke, tvrdnje ili zadatke za rešavanje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Kada je cilj provera znanja ili kompetencija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8809732"/>
                  </a:ext>
                </a:extLst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971800" y="5905500"/>
            <a:ext cx="16845672" cy="7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sp>
        <p:nvSpPr>
          <p:cNvPr id="10" name="Rectangle 9"/>
          <p:cNvSpPr/>
          <p:nvPr/>
        </p:nvSpPr>
        <p:spPr>
          <a:xfrm>
            <a:off x="762000" y="8197511"/>
            <a:ext cx="16992600" cy="157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Često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kombinuju u istraživanju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radi potpunijih rezultata.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primer,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anketa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meri opšta mišljenja,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intervju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otkriva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razloge koji stoje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iza tih mišljenja, 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proverava tačnost znanja.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81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700"/>
            <a:ext cx="34290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>
              <a:lnSpc>
                <a:spcPct val="150000"/>
              </a:lnSpc>
              <a:defRPr/>
            </a:pPr>
            <a:endParaRPr lang="sr-Latn-RS" sz="2800" b="1" dirty="0" smtClean="0">
              <a:latin typeface="Trebuchet MS" panose="020B0603020202020204"/>
              <a:ea typeface="+mj-ea"/>
              <a:cs typeface="+mj-cs"/>
            </a:endParaRPr>
          </a:p>
          <a:p>
            <a:pPr lvl="0" algn="ctr">
              <a:lnSpc>
                <a:spcPct val="150000"/>
              </a:lnSpc>
              <a:defRPr/>
            </a:pPr>
            <a:endParaRPr lang="sr-Latn-RS" sz="2800" b="1" dirty="0">
              <a:latin typeface="Trebuchet MS" panose="020B0603020202020204"/>
              <a:ea typeface="+mj-ea"/>
              <a:cs typeface="+mj-cs"/>
            </a:endParaRPr>
          </a:p>
          <a:p>
            <a:pPr lvl="0" algn="ctr">
              <a:lnSpc>
                <a:spcPct val="150000"/>
              </a:lnSpc>
              <a:defRPr/>
            </a:pPr>
            <a:endParaRPr lang="sr-Latn-RS" sz="2800" b="1" dirty="0" smtClean="0">
              <a:latin typeface="Trebuchet MS" panose="020B0603020202020204"/>
              <a:ea typeface="+mj-ea"/>
              <a:cs typeface="+mj-cs"/>
            </a:endParaRPr>
          </a:p>
          <a:p>
            <a:pPr lvl="0" algn="ctr">
              <a:lnSpc>
                <a:spcPct val="150000"/>
              </a:lnSpc>
              <a:defRPr/>
            </a:pPr>
            <a:endParaRPr lang="sr-Latn-RS" sz="2800" b="1" dirty="0">
              <a:latin typeface="Trebuchet MS" panose="020B0603020202020204"/>
              <a:ea typeface="+mj-ea"/>
              <a:cs typeface="+mj-cs"/>
            </a:endParaRPr>
          </a:p>
          <a:p>
            <a:pPr lvl="0" algn="ctr">
              <a:lnSpc>
                <a:spcPct val="150000"/>
              </a:lnSpc>
              <a:defRPr/>
            </a:pPr>
            <a:endParaRPr lang="sr-Latn-RS" sz="2800" b="1" dirty="0" smtClean="0">
              <a:latin typeface="Trebuchet MS" panose="020B0603020202020204"/>
              <a:ea typeface="+mj-ea"/>
              <a:cs typeface="+mj-cs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sr-Latn-RS" sz="2800" b="1" dirty="0" smtClean="0">
                <a:latin typeface="Trebuchet MS" panose="020B0603020202020204"/>
                <a:ea typeface="+mj-ea"/>
                <a:cs typeface="+mj-cs"/>
              </a:rPr>
              <a:t>KLJUČNE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sr-Latn-RS" sz="2800" b="1" dirty="0" smtClean="0">
                <a:latin typeface="Trebuchet MS" panose="020B0603020202020204"/>
                <a:ea typeface="+mj-ea"/>
                <a:cs typeface="+mj-cs"/>
              </a:rPr>
              <a:t>RAZLIKE </a:t>
            </a:r>
            <a:r>
              <a:rPr lang="sr-Latn-RS" sz="2800" b="1" dirty="0">
                <a:latin typeface="Trebuchet MS" panose="020B0603020202020204"/>
                <a:ea typeface="+mj-ea"/>
                <a:cs typeface="+mj-cs"/>
              </a:rPr>
              <a:t>U FORMULACIJI PITANJA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</a:endParaRPr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4645453"/>
              </p:ext>
            </p:extLst>
          </p:nvPr>
        </p:nvGraphicFramePr>
        <p:xfrm>
          <a:off x="3467100" y="1677987"/>
          <a:ext cx="13868400" cy="648716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552700">
                  <a:extLst>
                    <a:ext uri="{9D8B030D-6E8A-4147-A177-3AD203B41FA5}">
                      <a16:colId xmlns:a16="http://schemas.microsoft.com/office/drawing/2014/main" val="362560519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890545801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119814041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1689128081"/>
                    </a:ext>
                  </a:extLst>
                </a:gridCol>
              </a:tblGrid>
              <a:tr h="966652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2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 smtClean="0">
                          <a:solidFill>
                            <a:schemeClr val="tx1"/>
                          </a:solidFill>
                          <a:effectLst/>
                        </a:rPr>
                        <a:t>RAZLIKE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ANKETA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INTERVJU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TEST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10444757"/>
                  </a:ext>
                </a:extLst>
              </a:tr>
              <a:tr h="99756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VRSTA </a:t>
                      </a:r>
                      <a:endParaRPr lang="sr-Latn-RS" sz="2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PITANJA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Zatvorena (Da/Ne, više opcija)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Otvorena</a:t>
                      </a:r>
                      <a:r>
                        <a:rPr lang="en-US" sz="2800" dirty="0">
                          <a:effectLst/>
                        </a:rPr>
                        <a:t> (</a:t>
                      </a:r>
                      <a:r>
                        <a:rPr lang="en-US" sz="2800" dirty="0" err="1">
                          <a:effectLst/>
                        </a:rPr>
                        <a:t>detaljan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odgovor</a:t>
                      </a:r>
                      <a:r>
                        <a:rPr lang="en-US" sz="2800" dirty="0">
                          <a:effectLst/>
                        </a:rPr>
                        <a:t>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Zatvorena</a:t>
                      </a:r>
                      <a:r>
                        <a:rPr lang="en-US" sz="2800" dirty="0">
                          <a:effectLst/>
                        </a:rPr>
                        <a:t> (</a:t>
                      </a:r>
                      <a:r>
                        <a:rPr lang="en-US" sz="2800" dirty="0" err="1">
                          <a:effectLst/>
                        </a:rPr>
                        <a:t>tačan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odgovor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višestruki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izbor</a:t>
                      </a:r>
                      <a:r>
                        <a:rPr lang="en-US" sz="2800" dirty="0">
                          <a:effectLst/>
                        </a:rPr>
                        <a:t>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37843893"/>
                  </a:ext>
                </a:extLst>
              </a:tr>
              <a:tr h="99756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CILJ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Kvantitativno istraživanje stavova, mišljenja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Kvalitativno istraživanje iskustava i mišljenja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Merenje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znanja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veština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ili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sposobnosti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80319137"/>
                  </a:ext>
                </a:extLst>
              </a:tr>
              <a:tr h="753523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ODGOVORI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Standardizovani odgovori (jednostavni)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Slobodni odgovori, detaljan opis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Jedan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tačan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odgovor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32596795"/>
                  </a:ext>
                </a:extLst>
              </a:tr>
              <a:tr h="1127662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PRIMER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"Da li </a:t>
                      </a:r>
                      <a:r>
                        <a:rPr lang="en-US" sz="2800" dirty="0" err="1">
                          <a:effectLst/>
                        </a:rPr>
                        <a:t>ste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zadovoljni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smtClean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svojom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sr-Latn-RS" sz="2800" dirty="0" smtClean="0">
                          <a:effectLst/>
                        </a:rPr>
                        <a:t>zaradom</a:t>
                      </a:r>
                      <a:r>
                        <a:rPr lang="en-US" sz="2800" dirty="0" smtClean="0">
                          <a:effectLst/>
                        </a:rPr>
                        <a:t>?" </a:t>
                      </a:r>
                      <a:r>
                        <a:rPr lang="en-US" sz="2800" dirty="0">
                          <a:effectLst/>
                        </a:rPr>
                        <a:t>(Da/Ne)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"</a:t>
                      </a:r>
                      <a:r>
                        <a:rPr lang="en-US" sz="2800" dirty="0" err="1">
                          <a:effectLst/>
                        </a:rPr>
                        <a:t>Šta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vam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najviše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prija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na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vašem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poslu</a:t>
                      </a:r>
                      <a:r>
                        <a:rPr lang="en-US" sz="2800" dirty="0">
                          <a:effectLst/>
                        </a:rPr>
                        <a:t>?"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"Koji je </a:t>
                      </a:r>
                      <a:r>
                        <a:rPr lang="en-US" sz="2800" dirty="0" err="1">
                          <a:effectLst/>
                        </a:rPr>
                        <a:t>glavni</a:t>
                      </a:r>
                      <a:r>
                        <a:rPr lang="en-US" sz="2800" dirty="0">
                          <a:effectLst/>
                        </a:rPr>
                        <a:t> grad </a:t>
                      </a:r>
                      <a:r>
                        <a:rPr lang="en-US" sz="2800" dirty="0" err="1">
                          <a:effectLst/>
                        </a:rPr>
                        <a:t>Italije</a:t>
                      </a:r>
                      <a:r>
                        <a:rPr lang="en-US" sz="2800" dirty="0">
                          <a:effectLst/>
                        </a:rPr>
                        <a:t>?" (Rim)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98318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209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" y="0"/>
            <a:ext cx="43230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 algn="ctr">
              <a:defRPr/>
            </a:pPr>
            <a:endParaRPr lang="sr-Latn-RS" alt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alt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alt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alt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alt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alt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alt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endParaRPr lang="sr-Latn-RS" alt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>
              <a:defRPr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EKSPERIMENTALNA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METODA </a:t>
            </a:r>
          </a:p>
        </p:txBody>
      </p:sp>
      <p:sp>
        <p:nvSpPr>
          <p:cNvPr id="3" name="Rectangle 2"/>
          <p:cNvSpPr/>
          <p:nvPr/>
        </p:nvSpPr>
        <p:spPr>
          <a:xfrm>
            <a:off x="4343400" y="1257300"/>
            <a:ext cx="133350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Koristi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eksperiment kako bi dokazala ili odbacila unaprijed postavljene hipoteze.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Eksperiment se može provoditi na terenu ili u laboratoriji, u kontroliranim uvjetima.</a:t>
            </a:r>
          </a:p>
          <a:p>
            <a:pPr lvl="0">
              <a:lnSpc>
                <a:spcPct val="150000"/>
              </a:lnSpc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PROCES EKSPERIMENTISANJA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Nezavisna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varijabla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(eksperimentalna varijabla) utiče na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zavisnu varijablu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Promene mogu biti pod uticajem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kontrolisanih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nekontrolisanih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intervenirajućih činilaca.</a:t>
            </a:r>
          </a:p>
          <a:p>
            <a:pPr lvl="0">
              <a:lnSpc>
                <a:spcPct val="150000"/>
              </a:lnSpc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CILJ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Namerno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izazivanje promene u kontrolisanim uslovima kako bi se posmatrala i/ili merila.</a:t>
            </a:r>
          </a:p>
        </p:txBody>
      </p:sp>
    </p:spTree>
    <p:extLst>
      <p:ext uri="{BB962C8B-B14F-4D97-AF65-F5344CB8AC3E}">
        <p14:creationId xmlns:p14="http://schemas.microsoft.com/office/powerpoint/2010/main" val="2728834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1" y="0"/>
            <a:ext cx="432308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1748" y="3421222"/>
            <a:ext cx="3576852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ZNAČAJ METODE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POSMATRANJA U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ISTRAŽIVANJU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(prema Meleru, 2005:148)</a:t>
            </a:r>
            <a:endParaRPr kumimoji="0" lang="sr-Latn-RS" altLang="sr-Latn-R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84828" y="659001"/>
            <a:ext cx="1229764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Metoda posmatranja ima nekoliko ključnih prednosti:</a:t>
            </a:r>
          </a:p>
          <a:p>
            <a:pPr>
              <a:lnSpc>
                <a:spcPct val="150000"/>
              </a:lnSpc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 KVALITET PODATAKA</a:t>
            </a:r>
            <a:endParaRPr lang="sr-Latn-RS" sz="3200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i="1" dirty="0" smtClean="0">
                <a:latin typeface="Trebuchet MS" panose="020B0603020202020204" pitchFamily="34" charset="0"/>
              </a:rPr>
              <a:t>Tačnost</a:t>
            </a:r>
            <a:r>
              <a:rPr lang="sr-Latn-RS" sz="3200" dirty="0">
                <a:latin typeface="Trebuchet MS" panose="020B0603020202020204" pitchFamily="34" charset="0"/>
              </a:rPr>
              <a:t>: omogućava prikupljanje neposrednih, objektivnih podataka.</a:t>
            </a:r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sr-Latn-RS" sz="3200" i="1" dirty="0">
                <a:latin typeface="Trebuchet MS" panose="020B0603020202020204" pitchFamily="34" charset="0"/>
              </a:rPr>
              <a:t>Direktnost</a:t>
            </a:r>
            <a:r>
              <a:rPr lang="sr-Latn-RS" sz="3200" dirty="0">
                <a:latin typeface="Trebuchet MS" panose="020B0603020202020204" pitchFamily="34" charset="0"/>
              </a:rPr>
              <a:t>: istraživač beleži ponašanje onako kako se dešava, bez posredovanja ispitanika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2. POGODNOST</a:t>
            </a:r>
            <a:endParaRPr lang="sr-Latn-RS" altLang="sr-Latn-RS" sz="3200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i="1" dirty="0" smtClean="0">
                <a:latin typeface="Trebuchet MS" panose="020B0603020202020204" pitchFamily="34" charset="0"/>
              </a:rPr>
              <a:t>Brza </a:t>
            </a:r>
            <a:r>
              <a:rPr lang="sr-Latn-RS" altLang="sr-Latn-RS" sz="3200" i="1" dirty="0">
                <a:latin typeface="Trebuchet MS" panose="020B0603020202020204" pitchFamily="34" charset="0"/>
              </a:rPr>
              <a:t>primena</a:t>
            </a:r>
            <a:r>
              <a:rPr lang="sr-Latn-RS" altLang="sr-Latn-RS" sz="3200" dirty="0">
                <a:latin typeface="Trebuchet MS" panose="020B0603020202020204" pitchFamily="34" charset="0"/>
              </a:rPr>
              <a:t>: može se sprovoditi bez duge pripreme.</a:t>
            </a:r>
          </a:p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i="1" dirty="0">
                <a:latin typeface="Trebuchet MS" panose="020B0603020202020204" pitchFamily="34" charset="0"/>
              </a:rPr>
              <a:t>Prirodno okruženje</a:t>
            </a:r>
            <a:r>
              <a:rPr lang="sr-Latn-RS" altLang="sr-Latn-RS" sz="3200" dirty="0">
                <a:latin typeface="Trebuchet MS" panose="020B0603020202020204" pitchFamily="34" charset="0"/>
              </a:rPr>
              <a:t>: ispitanici se često ponašaju prirodnije kada nisu svesni da su posmatrani.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3. FLEKSIBILNOST</a:t>
            </a:r>
            <a:endParaRPr lang="sr-Latn-RS" altLang="sr-Latn-RS" sz="3200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 smtClean="0">
                <a:latin typeface="Trebuchet MS" panose="020B0603020202020204" pitchFamily="34" charset="0"/>
              </a:rPr>
              <a:t>Može </a:t>
            </a:r>
            <a:r>
              <a:rPr lang="sr-Latn-RS" altLang="sr-Latn-RS" sz="3200" dirty="0">
                <a:latin typeface="Trebuchet MS" panose="020B0603020202020204" pitchFamily="34" charset="0"/>
              </a:rPr>
              <a:t>se prilagoditi različitim uslovima i vrstama istraživanja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.</a:t>
            </a:r>
            <a:endParaRPr lang="sr-Latn-RS" alt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561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1" y="0"/>
            <a:ext cx="417067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" y="3390900"/>
            <a:ext cx="350065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ZNAČAJ METODE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POSMATRANJA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U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ISTRAŽIVANJU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279" y="1181100"/>
            <a:ext cx="12440921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GDE SE METODA POSMATRANJA POSEBNO ISTIČE?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</a:rPr>
              <a:t>Kao zamena za druge metode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Pogotovo u situacijama kada je teško dobiti iskrene odgovore putem anketa ili intervjua.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U </a:t>
            </a:r>
            <a:r>
              <a:rPr lang="sr-Latn-RS" sz="3200" b="1" dirty="0">
                <a:latin typeface="Trebuchet MS" panose="020B0603020202020204" pitchFamily="34" charset="0"/>
              </a:rPr>
              <a:t>kombinaciji sa drugim empirijskim metodama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Omogućava </a:t>
            </a:r>
            <a:r>
              <a:rPr lang="sr-Latn-RS" sz="3200" i="1" dirty="0">
                <a:latin typeface="Trebuchet MS" panose="020B0603020202020204" pitchFamily="34" charset="0"/>
              </a:rPr>
              <a:t>proveru i upoređivanje</a:t>
            </a:r>
            <a:r>
              <a:rPr lang="sr-Latn-RS" sz="3200" dirty="0">
                <a:latin typeface="Trebuchet MS" panose="020B0603020202020204" pitchFamily="34" charset="0"/>
              </a:rPr>
              <a:t> rezultata dobijenih drugim tehnikama (npr. triangulacija</a:t>
            </a:r>
            <a:r>
              <a:rPr lang="sr-Latn-RS" sz="3200" dirty="0" smtClean="0">
                <a:latin typeface="Trebuchet MS" panose="020B0603020202020204" pitchFamily="34" charset="0"/>
              </a:rPr>
              <a:t>).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</a:t>
            </a:r>
            <a:r>
              <a:rPr lang="sr-Latn-RS" sz="3200" b="1" dirty="0">
                <a:latin typeface="Trebuchet MS" panose="020B0603020202020204" pitchFamily="34" charset="0"/>
              </a:rPr>
              <a:t>: </a:t>
            </a:r>
            <a:r>
              <a:rPr lang="sr-Latn-RS" sz="3200" b="1" i="1" dirty="0" smtClean="0">
                <a:latin typeface="Trebuchet MS" panose="020B0603020202020204" pitchFamily="34" charset="0"/>
              </a:rPr>
              <a:t>Ponašanje </a:t>
            </a:r>
            <a:r>
              <a:rPr lang="sr-Latn-RS" sz="3200" b="1" i="1" dirty="0">
                <a:latin typeface="Trebuchet MS" panose="020B0603020202020204" pitchFamily="34" charset="0"/>
              </a:rPr>
              <a:t>potrošača u maloprodaji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Korišćenjem posmatranja uz anketu: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Anketa daje uvid u stavove i mišljenja potrošača.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Posmatranje pokazuje stvarno ponašanje (npr. koliko vremena provode ispred određenih polica, šta prvo uzimaju, kako reaguju na promotivne materijale</a:t>
            </a:r>
            <a:r>
              <a:rPr lang="sr-Latn-RS" sz="3200" dirty="0" smtClean="0">
                <a:latin typeface="Trebuchet MS" panose="020B0603020202020204" pitchFamily="34" charset="0"/>
              </a:rPr>
              <a:t>).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3. K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ada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je cilj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dobijanje realne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,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neposredne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i p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roverljive informacije.</a:t>
            </a: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202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1" y="0"/>
            <a:ext cx="4170679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997555"/>
            <a:ext cx="17068800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 smtClean="0">
                <a:solidFill>
                  <a:srgbClr val="00B0F0"/>
                </a:solidFill>
              </a:rPr>
              <a:t>PITANJA ZA DISKUSIJU 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Zašto je važno sprovoditi istraživanje tržišta u turizmu?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Koje informacije su najvažnije za donošenje strateških odluka u turizmu?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Kako se turističko tržište razlikuje od drugih tržišta kada je u pitanju istraživanje?</a:t>
            </a:r>
          </a:p>
          <a:p>
            <a:pPr marL="514350" lvl="0" indent="-514350">
              <a:buFont typeface="+mj-lt"/>
              <a:buAutoNum type="arabicPeriod"/>
            </a:pPr>
            <a:endParaRPr lang="sr-Latn-RS" sz="2800" kern="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Metode prikupljanja podataka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Koje su glavne razlike između kvalitativnih i kvantitativnih metoda istraživanja?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Možete li navesti prednosti i nedostatke anketiranja u turizmu?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U kojim situacijama bi intervjui bili bolji izbor od anketa?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Kako bi ste primenili metodu posmatranja u analizi ponašanja turista?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Terensko istraživanje i studije slučaja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Kako biste organizovali terensko istraživanje zadovoljstva posetilaca u nekom turističkom mestu?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Da li mislite da fokus grupe mogu dati realnu sliku o preferencijama turista? Zašto?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kern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Kako bi izgledala studija slučaja za destinaciju koja beleži pad broja turista?</a:t>
            </a:r>
          </a:p>
          <a:p>
            <a:pPr marL="514350" lvl="0" indent="-514350">
              <a:buFont typeface="+mj-lt"/>
              <a:buAutoNum type="arabicPeriod"/>
            </a:pPr>
            <a:endParaRPr lang="sr-Latn-RS" sz="2800" kern="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sr-Latn-RS" sz="2800" dirty="0" smtClean="0">
                <a:latin typeface="Trebuchet MS" panose="020B0603020202020204" pitchFamily="34" charset="0"/>
              </a:rPr>
              <a:t>Upotreba digitalnih alata i podataka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800" dirty="0" smtClean="0">
                <a:latin typeface="Trebuchet MS" panose="020B0603020202020204" pitchFamily="34" charset="0"/>
              </a:rPr>
              <a:t>Na koji način društvene mreže mogu biti izvor podataka za turističko istraživanje?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800" dirty="0" smtClean="0">
                <a:latin typeface="Trebuchet MS" panose="020B0603020202020204" pitchFamily="34" charset="0"/>
              </a:rPr>
              <a:t>Kako bi se mogli koristiti big data i veštačka inteligencija u analizi turističkih trendova?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800" dirty="0" smtClean="0">
                <a:latin typeface="Trebuchet MS" panose="020B0603020202020204" pitchFamily="34" charset="0"/>
              </a:rPr>
              <a:t>Koji su rizici korišćenja podataka sa interneta (npr. TripAdvisor, Booking) u zvaničnim istraživanjima?</a:t>
            </a:r>
          </a:p>
        </p:txBody>
      </p:sp>
    </p:spTree>
    <p:extLst>
      <p:ext uri="{BB962C8B-B14F-4D97-AF65-F5344CB8AC3E}">
        <p14:creationId xmlns:p14="http://schemas.microsoft.com/office/powerpoint/2010/main" val="762690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6815</TotalTime>
  <Words>1917</Words>
  <Application>Microsoft Office PowerPoint</Application>
  <PresentationFormat>Custom</PresentationFormat>
  <Paragraphs>377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Courier New</vt:lpstr>
      <vt:lpstr>Lucida Sans Unicode</vt:lpstr>
      <vt:lpstr>Symbol</vt:lpstr>
      <vt:lpstr>Times New Roman</vt:lpstr>
      <vt:lpstr>Trebuchet MS</vt:lpstr>
      <vt:lpstr>Verdana</vt:lpstr>
      <vt:lpstr>Wingdings</vt:lpstr>
      <vt:lpstr>Wingdings 3</vt:lpstr>
      <vt:lpstr>Office Theme</vt:lpstr>
      <vt:lpstr> METODE ISTRAŽIVANJA TURISTIČKOG TRŽIŠTA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54</cp:revision>
  <dcterms:created xsi:type="dcterms:W3CDTF">2024-11-03T20:59:27Z</dcterms:created>
  <dcterms:modified xsi:type="dcterms:W3CDTF">2025-05-07T20:47:10Z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