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29" r:id="rId3"/>
    <p:sldId id="408" r:id="rId4"/>
    <p:sldId id="403" r:id="rId5"/>
    <p:sldId id="419" r:id="rId6"/>
    <p:sldId id="258" r:id="rId7"/>
    <p:sldId id="423" r:id="rId8"/>
    <p:sldId id="424" r:id="rId9"/>
    <p:sldId id="439" r:id="rId10"/>
    <p:sldId id="425" r:id="rId11"/>
    <p:sldId id="348" r:id="rId12"/>
    <p:sldId id="426" r:id="rId13"/>
    <p:sldId id="410" r:id="rId14"/>
    <p:sldId id="409" r:id="rId15"/>
    <p:sldId id="440" r:id="rId16"/>
    <p:sldId id="352" r:id="rId17"/>
    <p:sldId id="430" r:id="rId18"/>
    <p:sldId id="431" r:id="rId19"/>
    <p:sldId id="436" r:id="rId20"/>
    <p:sldId id="441" r:id="rId21"/>
    <p:sldId id="442" r:id="rId22"/>
    <p:sldId id="379" r:id="rId23"/>
    <p:sldId id="444" r:id="rId24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>
      <p:cViewPr varScale="1">
        <p:scale>
          <a:sx n="49" d="100"/>
          <a:sy n="49" d="100"/>
        </p:scale>
        <p:origin x="51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3390900"/>
            <a:ext cx="8584565" cy="2618666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635"/>
              </a:spcBef>
            </a:pPr>
            <a:r>
              <a:rPr lang="sr-Latn-RS" sz="4400" b="1" spc="25" dirty="0" smtClean="0">
                <a:latin typeface="Trebuchet MS" panose="020B0603020202020204" pitchFamily="34" charset="0"/>
              </a:rPr>
              <a:t>PROCES ISTRAŽIVANJA TURISTIČKOG TRŽIŠTA</a:t>
            </a:r>
            <a:r>
              <a:rPr lang="sr-Latn-RS" sz="4400" spc="25" dirty="0" smtClean="0">
                <a:latin typeface="Trebuchet MS" panose="020B0603020202020204" pitchFamily="34" charset="0"/>
              </a:rPr>
              <a:t/>
            </a:r>
            <a:br>
              <a:rPr lang="sr-Latn-RS" sz="4400" spc="25" dirty="0" smtClean="0">
                <a:latin typeface="Trebuchet MS" panose="020B0603020202020204" pitchFamily="34" charset="0"/>
              </a:rPr>
            </a:br>
            <a:r>
              <a:rPr lang="sr-Latn-RS" sz="4400" spc="25" dirty="0">
                <a:latin typeface="Trebuchet MS" panose="020B0603020202020204" pitchFamily="34" charset="0"/>
              </a:rPr>
              <a:t/>
            </a:r>
            <a:br>
              <a:rPr lang="sr-Latn-RS" sz="4400" spc="25" dirty="0">
                <a:latin typeface="Trebuchet MS" panose="020B0603020202020204" pitchFamily="34" charset="0"/>
              </a:rPr>
            </a:br>
            <a:endParaRPr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352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algn="ctr"/>
            <a:r>
              <a:rPr lang="sr-Latn-RS" sz="3600" b="1" dirty="0" smtClean="0">
                <a:latin typeface="Trebuchet MS" panose="020B0603020202020204" pitchFamily="34" charset="0"/>
              </a:rPr>
              <a:t>DEFINICIJA ISTRAŽIVANJA TURISTIČKOG TRŽIŠTA</a:t>
            </a:r>
            <a:endParaRPr lang="sr-Latn-RS" sz="3600" b="1" dirty="0">
              <a:latin typeface="Trebuchet MS" panose="020B0603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467100" y="547924"/>
            <a:ext cx="14097000" cy="871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DEFINICIJA  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Istraživanje </a:t>
            </a:r>
            <a:r>
              <a:rPr lang="sr-Latn-RS" sz="3200" b="1" dirty="0">
                <a:latin typeface="Trebuchet MS" panose="020B0603020202020204" pitchFamily="34" charset="0"/>
              </a:rPr>
              <a:t>turističkog tržišta je naučno utemeljen i standardizovan postupak prikupljanja i analize </a:t>
            </a:r>
            <a:r>
              <a:rPr lang="sr-Latn-RS" sz="3200" b="1" dirty="0" smtClean="0">
                <a:latin typeface="Trebuchet MS" panose="020B0603020202020204" pitchFamily="34" charset="0"/>
              </a:rPr>
              <a:t>podataka.</a:t>
            </a:r>
          </a:p>
          <a:p>
            <a:pPr>
              <a:lnSpc>
                <a:spcPct val="150000"/>
              </a:lnSpc>
            </a:pPr>
            <a:endParaRPr lang="pl-PL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NAUČNO UTEMELJEN POSTUPAK?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Zasniva </a:t>
            </a:r>
            <a:r>
              <a:rPr lang="sr-Latn-RS" sz="3200" dirty="0">
                <a:latin typeface="Trebuchet MS" panose="020B0603020202020204" pitchFamily="34" charset="0"/>
              </a:rPr>
              <a:t>se na </a:t>
            </a:r>
            <a:r>
              <a:rPr lang="sr-Latn-RS" sz="3200" b="1" dirty="0">
                <a:latin typeface="Trebuchet MS" panose="020B0603020202020204" pitchFamily="34" charset="0"/>
              </a:rPr>
              <a:t>naučnim metodama</a:t>
            </a:r>
            <a:r>
              <a:rPr lang="sr-Latn-RS" sz="3200" dirty="0">
                <a:latin typeface="Trebuchet MS" panose="020B0603020202020204" pitchFamily="34" charset="0"/>
              </a:rPr>
              <a:t> i principima (objektivnost, proverljivost, ponovljivost</a:t>
            </a:r>
            <a:r>
              <a:rPr lang="sr-Latn-RS" sz="3200" dirty="0" smtClean="0">
                <a:latin typeface="Trebuchet MS" panose="020B0603020202020204" pitchFamily="34" charset="0"/>
              </a:rPr>
              <a:t>)</a:t>
            </a:r>
            <a:endParaRPr lang="sr-Latn-RS" sz="3200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STANDARDIZOVAN POSTUPAK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Sprovodi </a:t>
            </a:r>
            <a:r>
              <a:rPr lang="sr-Latn-RS" sz="3200" dirty="0">
                <a:latin typeface="Trebuchet MS" panose="020B0603020202020204" pitchFamily="34" charset="0"/>
              </a:rPr>
              <a:t>se po </a:t>
            </a:r>
            <a:r>
              <a:rPr lang="sr-Latn-RS" sz="3200" b="1" dirty="0">
                <a:latin typeface="Trebuchet MS" panose="020B0603020202020204" pitchFamily="34" charset="0"/>
              </a:rPr>
              <a:t>jedinstvenim pravilima i procedurama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Koristi </a:t>
            </a:r>
            <a:r>
              <a:rPr lang="sr-Latn-RS" sz="3200" b="1" dirty="0" smtClean="0">
                <a:latin typeface="Trebuchet MS" panose="020B0603020202020204" pitchFamily="34" charset="0"/>
              </a:rPr>
              <a:t>iste instrumente </a:t>
            </a:r>
            <a:r>
              <a:rPr lang="sr-Latn-RS" sz="3200" b="1" dirty="0">
                <a:latin typeface="Trebuchet MS" panose="020B0603020202020204" pitchFamily="34" charset="0"/>
              </a:rPr>
              <a:t>i metode</a:t>
            </a:r>
            <a:r>
              <a:rPr lang="sr-Latn-RS" sz="3200" dirty="0">
                <a:latin typeface="Trebuchet MS" panose="020B0603020202020204" pitchFamily="34" charset="0"/>
              </a:rPr>
              <a:t> za sve ispitanike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Omogućava </a:t>
            </a:r>
            <a:r>
              <a:rPr lang="sr-Latn-RS" sz="3200" b="1" dirty="0">
                <a:latin typeface="Trebuchet MS" panose="020B0603020202020204" pitchFamily="34" charset="0"/>
              </a:rPr>
              <a:t>uporedivost i pouzdanost podataka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 algn="just">
              <a:buFont typeface="Courier New" panose="02070309020205020404" pitchFamily="49" charset="0"/>
              <a:buChar char="o"/>
              <a:defRPr/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3200" b="1" dirty="0">
              <a:latin typeface="Trebuchet MS" panose="020B0603020202020204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0515600" y="7256338"/>
            <a:ext cx="3994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41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352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DEFINICIJA ISTRAŽIVANJA TURISTIČKOG TRŽIŠTA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0515600" y="7256338"/>
            <a:ext cx="3994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33800" y="1790700"/>
            <a:ext cx="13792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ZAŠTO JE ISTRAŽIVANJE TURISTIČKOG TRŽIŠTA VAŽNO?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Sprečava </a:t>
            </a:r>
            <a:r>
              <a:rPr lang="sr-Latn-RS" sz="3200" b="1" dirty="0">
                <a:latin typeface="Trebuchet MS" panose="020B0603020202020204" pitchFamily="34" charset="0"/>
              </a:rPr>
              <a:t>nagađanja</a:t>
            </a:r>
            <a:r>
              <a:rPr lang="sr-Latn-RS" sz="3200" dirty="0">
                <a:latin typeface="Trebuchet MS" panose="020B0603020202020204" pitchFamily="34" charset="0"/>
              </a:rPr>
              <a:t> i donošenje odluka „na </a:t>
            </a:r>
            <a:r>
              <a:rPr lang="sr-Latn-RS" sz="3200" dirty="0" smtClean="0">
                <a:latin typeface="Trebuchet MS" panose="020B0603020202020204" pitchFamily="34" charset="0"/>
              </a:rPr>
              <a:t>osećaj“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Omogućava </a:t>
            </a:r>
            <a:r>
              <a:rPr lang="sr-Latn-RS" sz="3200" dirty="0">
                <a:latin typeface="Trebuchet MS" panose="020B0603020202020204" pitchFamily="34" charset="0"/>
              </a:rPr>
              <a:t>da se ponude </a:t>
            </a:r>
            <a:r>
              <a:rPr lang="sr-Latn-RS" sz="3200" b="1" dirty="0">
                <a:latin typeface="Trebuchet MS" panose="020B0603020202020204" pitchFamily="34" charset="0"/>
              </a:rPr>
              <a:t>proizvodi i usluge koje tržište zaista </a:t>
            </a:r>
            <a:r>
              <a:rPr lang="sr-Latn-RS" sz="3200" b="1" dirty="0" smtClean="0">
                <a:latin typeface="Trebuchet MS" panose="020B0603020202020204" pitchFamily="34" charset="0"/>
              </a:rPr>
              <a:t>traži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Bazira </a:t>
            </a:r>
            <a:r>
              <a:rPr lang="sr-Latn-RS" sz="3200" dirty="0">
                <a:latin typeface="Trebuchet MS" panose="020B0603020202020204" pitchFamily="34" charset="0"/>
              </a:rPr>
              <a:t>se na </a:t>
            </a:r>
            <a:r>
              <a:rPr lang="sr-Latn-RS" sz="3200" b="1" dirty="0">
                <a:latin typeface="Trebuchet MS" panose="020B0603020202020204" pitchFamily="34" charset="0"/>
              </a:rPr>
              <a:t>stvarnim podacima</a:t>
            </a:r>
            <a:r>
              <a:rPr lang="sr-Latn-RS" sz="3200" dirty="0">
                <a:latin typeface="Trebuchet MS" panose="020B0603020202020204" pitchFamily="34" charset="0"/>
              </a:rPr>
              <a:t>, a ne </a:t>
            </a:r>
            <a:r>
              <a:rPr lang="sr-Latn-RS" sz="3200" dirty="0" smtClean="0">
                <a:latin typeface="Trebuchet MS" panose="020B0603020202020204" pitchFamily="34" charset="0"/>
              </a:rPr>
              <a:t>pretpostavkama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Omogućava </a:t>
            </a:r>
            <a:r>
              <a:rPr lang="sr-Latn-RS" sz="3200" b="1" dirty="0">
                <a:latin typeface="Trebuchet MS" panose="020B0603020202020204" pitchFamily="34" charset="0"/>
              </a:rPr>
              <a:t>usaglašavanje ponude sa potrebama i željama </a:t>
            </a:r>
            <a:r>
              <a:rPr lang="sr-Latn-RS" sz="3200" b="1" dirty="0" smtClean="0">
                <a:latin typeface="Trebuchet MS" panose="020B0603020202020204" pitchFamily="34" charset="0"/>
              </a:rPr>
              <a:t>turista</a:t>
            </a:r>
            <a:endParaRPr lang="sr-Latn-RS" sz="32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593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352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RAZVOJ ISTRAŽIVANJA U TURIZMU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83280" y="723900"/>
            <a:ext cx="1399032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RAZVOJ ISTRAŽIVANJA TURISTIČKOG TRŽIŠTA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1</a:t>
            </a:r>
            <a:r>
              <a:rPr lang="sr-Latn-RS" sz="3200" b="1" dirty="0"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latin typeface="Trebuchet MS" panose="020B0603020202020204" pitchFamily="34" charset="0"/>
              </a:rPr>
              <a:t>Period do </a:t>
            </a:r>
            <a:r>
              <a:rPr lang="sr-Latn-RS" sz="3200" b="1" dirty="0">
                <a:latin typeface="Trebuchet MS" panose="020B0603020202020204" pitchFamily="34" charset="0"/>
              </a:rPr>
              <a:t>sredine 20. </a:t>
            </a:r>
            <a:r>
              <a:rPr lang="sr-Latn-RS" sz="3200" b="1" dirty="0" smtClean="0">
                <a:latin typeface="Trebuchet MS" panose="020B0603020202020204" pitchFamily="34" charset="0"/>
              </a:rPr>
              <a:t>veka: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Turizam posmatran kao društveni fenomen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Oslanjanje na statistiku i opservacije bez sistematskog istraživanja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Fokus na evidenciji putovanja i broju turista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2</a:t>
            </a:r>
            <a:r>
              <a:rPr lang="sr-Latn-RS" sz="3200" b="1" dirty="0">
                <a:latin typeface="Trebuchet MS" panose="020B0603020202020204" pitchFamily="34" charset="0"/>
              </a:rPr>
              <a:t>. Period </a:t>
            </a:r>
            <a:r>
              <a:rPr lang="sr-Latn-RS" sz="3200" b="1" dirty="0" smtClean="0">
                <a:latin typeface="Trebuchet MS" panose="020B0603020202020204" pitchFamily="34" charset="0"/>
              </a:rPr>
              <a:t>od 1950–1970: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Pojava turističkih agencija i organizovanih </a:t>
            </a:r>
            <a:r>
              <a:rPr lang="sr-Latn-RS" sz="3200" dirty="0" smtClean="0">
                <a:latin typeface="Trebuchet MS" panose="020B0603020202020204" pitchFamily="34" charset="0"/>
              </a:rPr>
              <a:t>putovanja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Prva ciljana istraživanja turističkih motiva i potreba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Razvoj nacionalnih turističkih organizacija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3</a:t>
            </a:r>
            <a:r>
              <a:rPr lang="sr-Latn-RS" sz="3200" b="1" dirty="0"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latin typeface="Trebuchet MS" panose="020B0603020202020204" pitchFamily="34" charset="0"/>
              </a:rPr>
              <a:t>Period od 1970–1990: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Primena marketing koncepata u turizmu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Razvoj kvantitativnih i kvalitativnih metoda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Istraživanje tržišnih segmenata, ponašanja potrošača i konkurencije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4</a:t>
            </a:r>
            <a:r>
              <a:rPr lang="sr-Latn-RS" sz="3200" b="1" dirty="0"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latin typeface="Trebuchet MS" panose="020B0603020202020204" pitchFamily="34" charset="0"/>
              </a:rPr>
              <a:t>Period od </a:t>
            </a:r>
            <a:r>
              <a:rPr lang="sr-Latn-RS" sz="3200" b="1" dirty="0">
                <a:latin typeface="Trebuchet MS" panose="020B0603020202020204" pitchFamily="34" charset="0"/>
              </a:rPr>
              <a:t>1990-ih do </a:t>
            </a:r>
            <a:r>
              <a:rPr lang="sr-Latn-RS" sz="3200" b="1" dirty="0" smtClean="0">
                <a:latin typeface="Trebuchet MS" panose="020B0603020202020204" pitchFamily="34" charset="0"/>
              </a:rPr>
              <a:t>danas: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Integracija digitalnih tehnologija u istraživanje (online ankete, big data)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Fokus na održivi razvoj i iskustvo korisnika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Globalizacija i detaljna analiza tržišta u realnom vremenu</a:t>
            </a:r>
          </a:p>
        </p:txBody>
      </p:sp>
    </p:spTree>
    <p:extLst>
      <p:ext uri="{BB962C8B-B14F-4D97-AF65-F5344CB8AC3E}">
        <p14:creationId xmlns:p14="http://schemas.microsoft.com/office/powerpoint/2010/main" val="3573429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733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ZNAČAJ  ISTRAŽIVANJA TURISTIČKOG TRŽIŠTA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19600" y="1104900"/>
            <a:ext cx="128016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ZNAČAJ ISTRAŽIVANJA TURISTIČKOG TRŽIŠTA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na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vrednost i doprinos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istraživanja poslovnom uspehu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Odgovara na pitanje: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„Zašto je istraživanje važno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?“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Primeri: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Povećava konkurentnost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Smanjuje poslovni rizik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Pomaže donošenju boljih odluka</a:t>
            </a:r>
          </a:p>
        </p:txBody>
      </p:sp>
    </p:spTree>
    <p:extLst>
      <p:ext uri="{BB962C8B-B14F-4D97-AF65-F5344CB8AC3E}">
        <p14:creationId xmlns:p14="http://schemas.microsoft.com/office/powerpoint/2010/main" val="3477358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540"/>
            <a:ext cx="35051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/>
            <a:endParaRPr lang="sr-Latn-RS" sz="28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RS" sz="36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FAZE PROCESA ISTRAŽIVANJA TURISTIČKOG TRŽIŠTA</a:t>
            </a:r>
            <a:endParaRPr lang="sr-Latn-RS" sz="36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86200" y="779571"/>
            <a:ext cx="12877800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>
                <a:latin typeface="Trebuchet MS" panose="020B0603020202020204" pitchFamily="34" charset="0"/>
              </a:rPr>
              <a:t>PROCES ISTRAŽIVANJA TURISTIČKOG TRŽIŠTA obuhvata </a:t>
            </a:r>
            <a:r>
              <a:rPr lang="sr-Latn-RS" sz="3200" dirty="0">
                <a:latin typeface="Trebuchet MS" panose="020B0603020202020204" pitchFamily="34" charset="0"/>
              </a:rPr>
              <a:t>više međusobno povezanih faza koje se sprovode </a:t>
            </a:r>
            <a:r>
              <a:rPr lang="sr-Latn-RS" sz="3200" dirty="0" smtClean="0">
                <a:latin typeface="Trebuchet MS" panose="020B0603020202020204" pitchFamily="34" charset="0"/>
              </a:rPr>
              <a:t>redosledno, a to su: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r-Latn-RS" sz="3200" dirty="0">
              <a:latin typeface="Trebuchet MS" panose="020B0603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Definiranje problema istraživanja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Postavljanje </a:t>
            </a:r>
            <a:r>
              <a:rPr lang="sr-Latn-RS" sz="3200" dirty="0">
                <a:latin typeface="Trebuchet MS" panose="020B0603020202020204" pitchFamily="34" charset="0"/>
              </a:rPr>
              <a:t>ciljeva istraživanja. 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>
                <a:latin typeface="Trebuchet MS" panose="020B0603020202020204" pitchFamily="34" charset="0"/>
              </a:rPr>
              <a:t>Određivanje vrste istraživanja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Određivanje </a:t>
            </a:r>
            <a:r>
              <a:rPr lang="sr-Latn-RS" sz="3200" dirty="0">
                <a:latin typeface="Trebuchet MS" panose="020B0603020202020204" pitchFamily="34" charset="0"/>
              </a:rPr>
              <a:t>izvora </a:t>
            </a:r>
            <a:r>
              <a:rPr lang="sr-Latn-RS" sz="3200" dirty="0" smtClean="0">
                <a:latin typeface="Trebuchet MS" panose="020B0603020202020204" pitchFamily="34" charset="0"/>
              </a:rPr>
              <a:t>podataka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Izbor </a:t>
            </a:r>
            <a:r>
              <a:rPr lang="sr-Latn-RS" sz="3200" dirty="0">
                <a:latin typeface="Trebuchet MS" panose="020B0603020202020204" pitchFamily="34" charset="0"/>
              </a:rPr>
              <a:t>metoda i </a:t>
            </a:r>
            <a:r>
              <a:rPr lang="sr-Latn-RS" sz="3200" dirty="0" smtClean="0">
                <a:latin typeface="Trebuchet MS" panose="020B0603020202020204" pitchFamily="34" charset="0"/>
              </a:rPr>
              <a:t>instrumenata 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Određivanje vrste uzorka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Određivanje veličine </a:t>
            </a:r>
            <a:r>
              <a:rPr lang="sr-Latn-RS" sz="3200" dirty="0">
                <a:latin typeface="Trebuchet MS" panose="020B0603020202020204" pitchFamily="34" charset="0"/>
              </a:rPr>
              <a:t>uzorka 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Analiza </a:t>
            </a:r>
            <a:r>
              <a:rPr lang="sr-Latn-RS" sz="3200" dirty="0">
                <a:latin typeface="Trebuchet MS" panose="020B0603020202020204" pitchFamily="34" charset="0"/>
              </a:rPr>
              <a:t>podataka i interpretacija rezultata. 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Pripremanje </a:t>
            </a:r>
            <a:r>
              <a:rPr lang="sr-Latn-RS" sz="3200" dirty="0">
                <a:latin typeface="Trebuchet MS" panose="020B0603020202020204" pitchFamily="34" charset="0"/>
              </a:rPr>
              <a:t>izvještaja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Objavljivanje i distribucija izveštaja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41910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1.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DEFINIRANJE </a:t>
            </a:r>
            <a:r>
              <a:rPr kumimoji="0" lang="sr-Latn-R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PROBLEMA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ISTRAŽIVANJA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10050" y="647700"/>
            <a:ext cx="130302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Svako istraživanje počinje definisanjem problema što pomaže u usmeravanju daljih istraživačkih aktivnosti.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 ISTRAŽIVANJA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– PRVA I KLJUČNA FAZA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Predstavlja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konkretno pitanje ili izazov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koji proizilazi iz predmeta i koji istraživač želi da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objasni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Odgovara na pitanje: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"Zašto se istražuje?" ili "Koji je konkretan istraživački izazov?"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 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naučni povod za istraživanje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Primer: </a:t>
            </a:r>
            <a:r>
              <a:rPr kumimoji="0" lang="sr-Latn-R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uprkos velikim ulaganjima u digitalni marketing, određene turističke destinacije imaju nisku stopu angažovanja korisnika?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38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38100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2. </a:t>
            </a:r>
            <a:r>
              <a:rPr kumimoji="0" lang="sr-Latn-R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 TURISTIČKOG TRŽIŠTA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6896100"/>
            <a:ext cx="12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0515600" y="7256338"/>
            <a:ext cx="3994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71634" y="639951"/>
            <a:ext cx="134874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Odgovara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 pitanje: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„Šta želimo da postignemo istraživanjem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?“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Primeri: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Razumevanje potreba, želja i mogućnosti turista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Praćenje tržišnih trendova i konkurencije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Donošenje efikasnih i uspešnih poslovnih odluka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Dobro definisan cilj = osnova za uspešno </a:t>
            </a: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istraživanje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</a:t>
            </a:r>
            <a:r>
              <a:rPr kumimoji="0" lang="sr-Latn-RS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Ako istraživanje pokaže da većina turista u julu traži aktivan odmor, turistička agencija može da </a:t>
            </a:r>
            <a:r>
              <a:rPr kumimoji="0" lang="sr-Latn-RS" sz="32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 donese odluku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 ponudi planinske ture ili sportske kampove, umesto klasičnih ponuda „sunce i more“)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88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37337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dirty="0" smtClean="0">
                <a:latin typeface="Trebuchet MS" panose="020B0603020202020204" pitchFamily="34" charset="0"/>
              </a:rPr>
              <a:t>3. ODREĐIVANJE VRSTE </a:t>
            </a:r>
            <a:r>
              <a:rPr lang="sr-Latn-RS" sz="3200" b="1" dirty="0">
                <a:latin typeface="Trebuchet MS" panose="020B0603020202020204" pitchFamily="34" charset="0"/>
              </a:rPr>
              <a:t>ISTRAŽIVANJA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43400" y="723900"/>
            <a:ext cx="13106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ODREĐIVANJE VRSTA ISTRAŽIVANJA se bira u skladu sa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ciljem i prirodom problema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koji istražujemo.Pravilno odabrana vrsta istraživanja pomaže da se postigne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cilj istraživanja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na najefikasniji način.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236546"/>
              </p:ext>
            </p:extLst>
          </p:nvPr>
        </p:nvGraphicFramePr>
        <p:xfrm>
          <a:off x="1143000" y="4229100"/>
          <a:ext cx="16306800" cy="454279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3566719115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3587555831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4176671911"/>
                    </a:ext>
                  </a:extLst>
                </a:gridCol>
              </a:tblGrid>
              <a:tr h="598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VRSTA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 ISTRAŽIVANJA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OPIS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PRIMER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 ISTRAŽIVANJA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9052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KVANTITATIVNO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 smtClean="0"/>
                        <a:t>PITANJA: KOLIKO? GDE? KADA? KOLIKI PROCENAT?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Zasnovano na brojevima, statistici i </a:t>
                      </a:r>
                      <a:r>
                        <a:rPr lang="sr-Latn-RS" sz="2800" dirty="0" smtClean="0">
                          <a:effectLst/>
                        </a:rPr>
                        <a:t>merenju.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/>
                        <a:t>Pomaže u sagledavanju opštih trendova na turističkom tržištu.</a:t>
                      </a:r>
                      <a:endParaRPr lang="sr-Latn-RS" sz="2800" b="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Anketno </a:t>
                      </a:r>
                      <a:r>
                        <a:rPr lang="sr-Latn-RS" sz="2800" dirty="0">
                          <a:effectLst/>
                        </a:rPr>
                        <a:t>istraživanje: „Koliko </a:t>
                      </a:r>
                      <a:r>
                        <a:rPr lang="sr-Latn-RS" sz="2800" dirty="0" smtClean="0">
                          <a:effectLst/>
                        </a:rPr>
                        <a:t>često </a:t>
                      </a:r>
                      <a:r>
                        <a:rPr lang="sr-Latn-RS" sz="2800" dirty="0">
                          <a:effectLst/>
                        </a:rPr>
                        <a:t>studenti </a:t>
                      </a:r>
                      <a:r>
                        <a:rPr lang="sr-Latn-RS" sz="2800" dirty="0" smtClean="0">
                          <a:effectLst/>
                        </a:rPr>
                        <a:t>putuju?“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4058955"/>
                  </a:ext>
                </a:extLst>
              </a:tr>
              <a:tr h="17866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KVALITATIVNO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 smtClean="0"/>
                        <a:t>PITANJA: ZAŠTO? KAKO? ŠTA MISLITE O...?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/>
                        <a:t>Dubinsko razumevanje stavova, motiva i stavova potrošača.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/>
                        <a:t>šta turisti misle i osećaju, a ne samo šta rade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Intervju </a:t>
                      </a:r>
                      <a:r>
                        <a:rPr lang="sr-Latn-RS" sz="2800" dirty="0">
                          <a:effectLst/>
                        </a:rPr>
                        <a:t>o </a:t>
                      </a:r>
                      <a:r>
                        <a:rPr lang="sr-Latn-RS" sz="2800" dirty="0" smtClean="0">
                          <a:effectLst/>
                        </a:rPr>
                        <a:t>motivima putovanja </a:t>
                      </a:r>
                      <a:r>
                        <a:rPr lang="sr-Latn-RS" sz="2800" dirty="0">
                          <a:effectLst/>
                        </a:rPr>
                        <a:t>studenata 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3940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277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32003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4.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ODREĐIVANJE  IZVORA PODATAKA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14409" y="721043"/>
            <a:ext cx="14023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>
                <a:latin typeface="Trebuchet MS" panose="020B0603020202020204" pitchFamily="34" charset="0"/>
              </a:rPr>
              <a:t>                   Bez </a:t>
            </a:r>
            <a:r>
              <a:rPr lang="sr-Latn-RS" sz="3200" dirty="0">
                <a:latin typeface="Trebuchet MS" panose="020B0603020202020204" pitchFamily="34" charset="0"/>
              </a:rPr>
              <a:t>pouzdanih izvora – nema ni validnih zaključaka.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28800" y="-556229"/>
            <a:ext cx="1220619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398856"/>
              </p:ext>
            </p:extLst>
          </p:nvPr>
        </p:nvGraphicFramePr>
        <p:xfrm>
          <a:off x="3429000" y="2105215"/>
          <a:ext cx="14023974" cy="6683693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705281905"/>
                    </a:ext>
                  </a:extLst>
                </a:gridCol>
                <a:gridCol w="5767916">
                  <a:extLst>
                    <a:ext uri="{9D8B030D-6E8A-4147-A177-3AD203B41FA5}">
                      <a16:colId xmlns:a16="http://schemas.microsoft.com/office/drawing/2014/main" val="2418889323"/>
                    </a:ext>
                  </a:extLst>
                </a:gridCol>
                <a:gridCol w="4674658">
                  <a:extLst>
                    <a:ext uri="{9D8B030D-6E8A-4147-A177-3AD203B41FA5}">
                      <a16:colId xmlns:a16="http://schemas.microsoft.com/office/drawing/2014/main" val="6016551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VRSTA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IZVORA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OPIS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PRIMER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136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Primarni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izvori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Podaci </a:t>
                      </a:r>
                      <a:r>
                        <a:rPr lang="sr-Latn-RS" sz="3200" dirty="0">
                          <a:effectLst/>
                        </a:rPr>
                        <a:t>koje istraživač lično prikuplja u toku </a:t>
                      </a:r>
                      <a:r>
                        <a:rPr lang="sr-Latn-RS" sz="3200" dirty="0" smtClean="0">
                          <a:effectLst/>
                        </a:rPr>
                        <a:t>istraživanja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✔ </a:t>
                      </a:r>
                      <a:r>
                        <a:rPr lang="sr-Latn-RS" sz="3200" dirty="0">
                          <a:effectLst/>
                        </a:rPr>
                        <a:t>Ankete sprovedene među turistima </a:t>
                      </a:r>
                      <a:r>
                        <a:rPr lang="sr-Latn-RS" sz="3200" dirty="0" smtClean="0">
                          <a:effectLst/>
                        </a:rPr>
                        <a:t>koji letuju na Zlatiboru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5938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Sekundarni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izvori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Postojeći </a:t>
                      </a:r>
                      <a:r>
                        <a:rPr lang="sr-Latn-RS" sz="3200" dirty="0">
                          <a:effectLst/>
                        </a:rPr>
                        <a:t>podaci prikupljeni za druge svrhe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</a:rPr>
                        <a:t>✔ </a:t>
                      </a:r>
                      <a:r>
                        <a:rPr lang="sr-Latn-RS" sz="3200" dirty="0">
                          <a:effectLst/>
                        </a:rPr>
                        <a:t>Izveštaji Turističke organizacije Zlatibor</a:t>
                      </a:r>
                      <a:br>
                        <a:rPr lang="sr-Latn-RS" sz="3200" dirty="0">
                          <a:effectLst/>
                        </a:rPr>
                      </a:br>
                      <a:r>
                        <a:rPr lang="sr-Latn-RS" sz="3200" dirty="0">
                          <a:effectLst/>
                        </a:rPr>
                        <a:t>✔ Komentari sa Booking.com, </a:t>
                      </a:r>
                      <a:r>
                        <a:rPr lang="sr-Latn-RS" sz="3200" dirty="0" smtClean="0">
                          <a:effectLst/>
                        </a:rPr>
                        <a:t>TripAdvisor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4524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960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44957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5. IZBOR METODA ZA ISTRAŽIVANJE</a:t>
            </a: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10200" y="1866900"/>
            <a:ext cx="120777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METODA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= </a:t>
            </a:r>
            <a:r>
              <a:rPr kumimoji="0" lang="sr-Latn-RS" sz="3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Kako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se podaci prikupljaju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To </a:t>
            </a:r>
            <a:r>
              <a:rPr lang="sr-Latn-RS" sz="3200" dirty="0">
                <a:latin typeface="Trebuchet MS" panose="020B0603020202020204" pitchFamily="34" charset="0"/>
              </a:rPr>
              <a:t>je </a:t>
            </a:r>
            <a:r>
              <a:rPr lang="sr-Latn-RS" sz="3200" b="1" dirty="0" smtClean="0">
                <a:latin typeface="Trebuchet MS" panose="020B0603020202020204" pitchFamily="34" charset="0"/>
              </a:rPr>
              <a:t>način (</a:t>
            </a:r>
            <a:r>
              <a:rPr lang="sr-Latn-RS" sz="3200" b="1" dirty="0">
                <a:latin typeface="Trebuchet MS" panose="020B0603020202020204" pitchFamily="34" charset="0"/>
              </a:rPr>
              <a:t>pristup</a:t>
            </a:r>
            <a:r>
              <a:rPr lang="sr-Latn-RS" sz="3200" b="1" dirty="0" smtClean="0">
                <a:latin typeface="Trebuchet MS" panose="020B0603020202020204" pitchFamily="34" charset="0"/>
              </a:rPr>
              <a:t>)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koji se koristi </a:t>
            </a:r>
            <a:r>
              <a:rPr lang="sr-Latn-RS" sz="3200" dirty="0" smtClean="0">
                <a:latin typeface="Trebuchet MS" panose="020B0603020202020204" pitchFamily="34" charset="0"/>
              </a:rPr>
              <a:t>za prikupljanje direktno podataka  </a:t>
            </a:r>
            <a:r>
              <a:rPr lang="sr-Latn-RS" sz="3200" dirty="0">
                <a:latin typeface="Trebuchet MS" panose="020B0603020202020204" pitchFamily="34" charset="0"/>
              </a:rPr>
              <a:t>od </a:t>
            </a:r>
            <a:r>
              <a:rPr lang="sr-Latn-RS" sz="3200" dirty="0" smtClean="0">
                <a:latin typeface="Trebuchet MS" panose="020B0603020202020204" pitchFamily="34" charset="0"/>
              </a:rPr>
              <a:t>izvora (</a:t>
            </a:r>
            <a:r>
              <a:rPr lang="sr-Latn-RS" sz="3200" dirty="0">
                <a:latin typeface="Trebuchet MS" panose="020B0603020202020204" pitchFamily="34" charset="0"/>
              </a:rPr>
              <a:t>od turista</a:t>
            </a:r>
            <a:r>
              <a:rPr lang="sr-Latn-RS" sz="3200" dirty="0" smtClean="0">
                <a:latin typeface="Trebuchet MS" panose="020B0603020202020204" pitchFamily="34" charset="0"/>
              </a:rPr>
              <a:t>).</a:t>
            </a:r>
            <a:r>
              <a:rPr lang="sr-Latn-RS" sz="3200" b="1" dirty="0">
                <a:latin typeface="Trebuchet MS" panose="020B0603020202020204" pitchFamily="34" charset="0"/>
              </a:rPr>
              <a:t> </a:t>
            </a: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Najčešći </a:t>
            </a:r>
            <a:r>
              <a:rPr lang="sr-Latn-RS" sz="3200" b="1" dirty="0">
                <a:latin typeface="Trebuchet MS" panose="020B0603020202020204" pitchFamily="34" charset="0"/>
              </a:rPr>
              <a:t>metodi prikupljanja primarnih podataka</a:t>
            </a:r>
            <a:r>
              <a:rPr lang="sr-Latn-RS" sz="3200" dirty="0">
                <a:latin typeface="Trebuchet MS" panose="020B0603020202020204" pitchFamily="34" charset="0"/>
              </a:rPr>
              <a:t> su</a:t>
            </a:r>
            <a:r>
              <a:rPr lang="sr-Latn-RS" sz="3200" dirty="0" smtClean="0">
                <a:latin typeface="Trebuchet MS" panose="020B0603020202020204" pitchFamily="34" charset="0"/>
              </a:rPr>
              <a:t>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>
                <a:latin typeface="Trebuchet MS" panose="020B0603020202020204" pitchFamily="34" charset="0"/>
              </a:rPr>
              <a:t>a</a:t>
            </a:r>
            <a:r>
              <a:rPr lang="sr-Latn-RS" sz="3200" dirty="0" smtClean="0">
                <a:latin typeface="Trebuchet MS" panose="020B0603020202020204" pitchFamily="34" charset="0"/>
              </a:rPr>
              <a:t>nketiranje,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intervju,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posmatranje i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eksperiment</a:t>
            </a:r>
          </a:p>
        </p:txBody>
      </p:sp>
    </p:spTree>
    <p:extLst>
      <p:ext uri="{BB962C8B-B14F-4D97-AF65-F5344CB8AC3E}">
        <p14:creationId xmlns:p14="http://schemas.microsoft.com/office/powerpoint/2010/main" val="4065485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61721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5. IZBOR INSTRUMENATA ZA ISTRAŽIVANJE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29400" y="1181100"/>
            <a:ext cx="101727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INSTRUMENT = </a:t>
            </a:r>
            <a:r>
              <a:rPr kumimoji="0" lang="sr-Latn-RS" sz="3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Čime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se podaci prikupljaju.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To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konkretan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alat (način, sredstvo)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pomoću kojeg se podaci prikupljaju u okviru izabranog metoda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 način  sprovođenja metode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 praksi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Primer: Ako se koristi anketiranje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kao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metoda prikupljanja primarnih podataka, instrument može biti ANKETNI UPITNIK (UPITNIK).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Iako su upitnici trenutno dominantni način prikupljanja podataka, nisu i jedini. 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880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087445"/>
              </p:ext>
            </p:extLst>
          </p:nvPr>
        </p:nvGraphicFramePr>
        <p:xfrm>
          <a:off x="214240" y="980420"/>
          <a:ext cx="17721190" cy="8938155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2717064">
                  <a:extLst>
                    <a:ext uri="{9D8B030D-6E8A-4147-A177-3AD203B41FA5}">
                      <a16:colId xmlns:a16="http://schemas.microsoft.com/office/drawing/2014/main" val="2086409361"/>
                    </a:ext>
                  </a:extLst>
                </a:gridCol>
                <a:gridCol w="4156612">
                  <a:extLst>
                    <a:ext uri="{9D8B030D-6E8A-4147-A177-3AD203B41FA5}">
                      <a16:colId xmlns:a16="http://schemas.microsoft.com/office/drawing/2014/main" val="869823969"/>
                    </a:ext>
                  </a:extLst>
                </a:gridCol>
                <a:gridCol w="3973840">
                  <a:extLst>
                    <a:ext uri="{9D8B030D-6E8A-4147-A177-3AD203B41FA5}">
                      <a16:colId xmlns:a16="http://schemas.microsoft.com/office/drawing/2014/main" val="2497793093"/>
                    </a:ext>
                  </a:extLst>
                </a:gridCol>
                <a:gridCol w="3436837">
                  <a:extLst>
                    <a:ext uri="{9D8B030D-6E8A-4147-A177-3AD203B41FA5}">
                      <a16:colId xmlns:a16="http://schemas.microsoft.com/office/drawing/2014/main" val="3449790281"/>
                    </a:ext>
                  </a:extLst>
                </a:gridCol>
                <a:gridCol w="3436837">
                  <a:extLst>
                    <a:ext uri="{9D8B030D-6E8A-4147-A177-3AD203B41FA5}">
                      <a16:colId xmlns:a16="http://schemas.microsoft.com/office/drawing/2014/main" val="3518049596"/>
                    </a:ext>
                  </a:extLst>
                </a:gridCol>
              </a:tblGrid>
              <a:tr h="8806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 VRSTA UZORKA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OPIS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PRIMER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PREDNOST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MANA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5408352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Slučajni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Probabilistički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Svaki član ciljne populacije ima jednaku šansu da bude izabran.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1.000 turista nasumično izabranih na aerodromu u Beogradu.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Reprezentativni i pouzdani rezultati.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Skupo i teško za sprovesti; zahteva registar turista.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9460850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Stratifikovani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</a:rPr>
                        <a:t>Populacija se deli na grupe, pa se iz svake bira slučajan uzorak.</a:t>
                      </a:r>
                      <a:endParaRPr lang="sr-Latn-RS" sz="2800" b="1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500 turista iz EU, 300 iz Azije, 200 iz SAD.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Precizna analiza i uporedivost među grupama.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</a:rPr>
                        <a:t>Zahteva detaljne informacije o populaciji unapred.</a:t>
                      </a:r>
                      <a:endParaRPr lang="sr-Latn-RS" sz="2800" b="1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0665823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Namerni (ciljani)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Bira se specifična, relevantna grupa za istraživanje.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Luksuzni turisti u hotelima sa 5 zvezdica na Kopaoniku.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Efikasno za specifične ciljne grupe.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Nije generalizabilno; ograničena reprezentativnost.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208367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Prigodni 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</a:rPr>
                        <a:t>Uzorak se uzima tamo gde su ispitanici lako dostupni.</a:t>
                      </a:r>
                      <a:endParaRPr lang="sr-Latn-RS" sz="2800" b="1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A</a:t>
                      </a:r>
                      <a:r>
                        <a:rPr lang="sr-Latn-RS" sz="2800" dirty="0" smtClean="0"/>
                        <a:t>nketiranje turista koji se zateknu na toj lokaciji jer su "pri ruci„-Npr.a</a:t>
                      </a:r>
                      <a:r>
                        <a:rPr lang="sr-Latn-RS" sz="2800" dirty="0" smtClean="0">
                          <a:effectLst/>
                        </a:rPr>
                        <a:t>nketiranje turista u centru Novog Sada 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Brz i jeftin.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Može biti pristrasan i nereprezentativan.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2120205"/>
                  </a:ext>
                </a:extLst>
              </a:tr>
              <a:tr h="1449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</a:rPr>
                        <a:t>Kvota </a:t>
                      </a:r>
                      <a:r>
                        <a:rPr lang="sr-Latn-RS" sz="2800" dirty="0">
                          <a:effectLst/>
                        </a:rPr>
                        <a:t>uzorak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Definišu se kvote po ključnim kriterijumima.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1.000 ispitanika – 50% domaćih, 50% stranih turista.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Balansira uzorak, dobra kontrola nad strukturom uzorka.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</a:rPr>
                        <a:t>Nije potpuno slučajan; moguće pristrasnosti.</a:t>
                      </a:r>
                      <a:endParaRPr lang="sr-Latn-RS" sz="2800" b="1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657724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14240" y="266700"/>
            <a:ext cx="86677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6. ODREĐIVANJE VRSTE UZORAKA U ISTRAŽIVANJU </a:t>
            </a: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77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1" y="50800"/>
            <a:ext cx="39242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7. ODREĐIVANJE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VELIČINE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UZORKA U ISTRAŽIVANJU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57700" y="876300"/>
            <a:ext cx="12306300" cy="658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ZAŠTO JE VELIČINA UZORKA VAŽNA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?</a:t>
            </a:r>
          </a:p>
          <a:p>
            <a:endParaRPr lang="sr-Latn-RS" sz="32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Preciznost i zastupljenost:</a:t>
            </a:r>
            <a:endParaRPr lang="sr-Latn-RS" sz="3200" b="1" i="1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Veličina uzorka direktno utiče na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preciznost rezultata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 uzorak → manja statistička greška →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pouzdanije zaključivanje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Male grupe u populaciji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mogu ostati potpuno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neprikazane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malom uzorku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66800" y="5753100"/>
            <a:ext cx="15697200" cy="581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Bef>
                <a:spcPts val="200"/>
              </a:spcBef>
              <a:buFont typeface="Wingdings" panose="05000000000000000000" pitchFamily="2" charset="2"/>
              <a:buChar char="Ø"/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0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1" y="50800"/>
            <a:ext cx="39242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7. ODREĐIVANJE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VELIČINE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UZORKA U ISTRAŽIVANJU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66800" y="5753100"/>
            <a:ext cx="15697200" cy="581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1000" y="1181100"/>
            <a:ext cx="13220699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KAKO ODREDITI VELIČINU UZORKA – OBJAŠNJENJE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Zamisli </a:t>
            </a:r>
            <a:r>
              <a:rPr lang="sr-Latn-RS" sz="3200" dirty="0">
                <a:latin typeface="Trebuchet MS" panose="020B0603020202020204" pitchFamily="34" charset="0"/>
              </a:rPr>
              <a:t>da želimo da saznamo koliko su turisti zadovoljni boravkom u Srbiji tokom leta 2024. Znamo da je tada Srbiju posetilo oko </a:t>
            </a:r>
            <a:r>
              <a:rPr lang="sr-Latn-RS" sz="3200" b="1" dirty="0">
                <a:latin typeface="Trebuchet MS" panose="020B0603020202020204" pitchFamily="34" charset="0"/>
              </a:rPr>
              <a:t>500.000 stranih turista</a:t>
            </a:r>
            <a:r>
              <a:rPr lang="sr-Latn-RS" sz="3200" dirty="0">
                <a:latin typeface="Trebuchet MS" panose="020B0603020202020204" pitchFamily="34" charset="0"/>
              </a:rPr>
              <a:t>. Ne možemo pitati sve – zato biramo </a:t>
            </a:r>
            <a:r>
              <a:rPr lang="sr-Latn-RS" sz="3200" b="1" dirty="0">
                <a:latin typeface="Trebuchet MS" panose="020B0603020202020204" pitchFamily="34" charset="0"/>
              </a:rPr>
              <a:t>uzorak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Postavlja </a:t>
            </a:r>
            <a:r>
              <a:rPr lang="sr-Latn-RS" sz="3200" dirty="0">
                <a:latin typeface="Trebuchet MS" panose="020B0603020202020204" pitchFamily="34" charset="0"/>
              </a:rPr>
              <a:t>se pitanje: </a:t>
            </a:r>
            <a:r>
              <a:rPr lang="sr-Latn-RS" sz="3200" b="1" dirty="0">
                <a:latin typeface="Trebuchet MS" panose="020B0603020202020204" pitchFamily="34" charset="0"/>
              </a:rPr>
              <a:t>Koliko ljudi treba da anketiramo da bi rezultati bili pouzdani?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Ako </a:t>
            </a:r>
            <a:r>
              <a:rPr lang="sr-Latn-RS" sz="3200" dirty="0">
                <a:latin typeface="Trebuchet MS" panose="020B0603020202020204" pitchFamily="34" charset="0"/>
              </a:rPr>
              <a:t>želimo: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Da imamo </a:t>
            </a:r>
            <a:r>
              <a:rPr lang="sr-Latn-RS" sz="3200" b="1" dirty="0">
                <a:latin typeface="Trebuchet MS" panose="020B0603020202020204" pitchFamily="34" charset="0"/>
              </a:rPr>
              <a:t>95% sigurnosti</a:t>
            </a:r>
            <a:r>
              <a:rPr lang="sr-Latn-RS" sz="3200" dirty="0">
                <a:latin typeface="Trebuchet MS" panose="020B0603020202020204" pitchFamily="34" charset="0"/>
              </a:rPr>
              <a:t> u rezultate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Da maksimalna greška bude </a:t>
            </a:r>
            <a:r>
              <a:rPr lang="sr-Latn-RS" sz="3200" b="1" dirty="0">
                <a:latin typeface="Trebuchet MS" panose="020B0603020202020204" pitchFamily="34" charset="0"/>
              </a:rPr>
              <a:t>±5%</a:t>
            </a:r>
            <a:endParaRPr lang="sr-Latn-RS" sz="3200" dirty="0">
              <a:latin typeface="Trebuchet MS" panose="020B0603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I pretpostavimo da će odgovori biti podeljeni (npr. 50% zadovoljni, 50% nezadovoljni – što je najteži slučaj za procenu)</a:t>
            </a:r>
          </a:p>
          <a:p>
            <a:r>
              <a:rPr lang="sr-Latn-RS" sz="3200" dirty="0">
                <a:latin typeface="Trebuchet MS" panose="020B0603020202020204" pitchFamily="34" charset="0"/>
              </a:rPr>
              <a:t>➡ Potreban nam je uzorak od </a:t>
            </a:r>
            <a:r>
              <a:rPr lang="sr-Latn-RS" sz="3200" b="1" dirty="0">
                <a:latin typeface="Trebuchet MS" panose="020B0603020202020204" pitchFamily="34" charset="0"/>
              </a:rPr>
              <a:t>oko 385 </a:t>
            </a:r>
            <a:r>
              <a:rPr lang="sr-Latn-RS" sz="3200" b="1" dirty="0" smtClean="0">
                <a:latin typeface="Trebuchet MS" panose="020B0603020202020204" pitchFamily="34" charset="0"/>
              </a:rPr>
              <a:t>ljudi (dobijeno </a:t>
            </a:r>
            <a:r>
              <a:rPr lang="sr-Latn-RS" sz="3200" dirty="0" smtClean="0">
                <a:latin typeface="Trebuchet MS" panose="020B0603020202020204" pitchFamily="34" charset="0"/>
              </a:rPr>
              <a:t>na osnovu f</a:t>
            </a:r>
            <a:r>
              <a:rPr lang="pl-PL" sz="3200" dirty="0" smtClean="0">
                <a:latin typeface="Trebuchet MS" panose="020B0603020202020204" pitchFamily="34" charset="0"/>
              </a:rPr>
              <a:t>ormule </a:t>
            </a:r>
            <a:r>
              <a:rPr lang="pl-PL" sz="3200" dirty="0">
                <a:latin typeface="Trebuchet MS" panose="020B0603020202020204" pitchFamily="34" charset="0"/>
              </a:rPr>
              <a:t>za </a:t>
            </a:r>
            <a:r>
              <a:rPr lang="pl-PL" sz="3200" dirty="0" smtClean="0">
                <a:latin typeface="Trebuchet MS" panose="020B0603020202020204" pitchFamily="34" charset="0"/>
              </a:rPr>
              <a:t>izračunavanje veličine </a:t>
            </a:r>
            <a:r>
              <a:rPr lang="pl-PL" sz="3200" dirty="0">
                <a:latin typeface="Trebuchet MS" panose="020B0603020202020204" pitchFamily="34" charset="0"/>
              </a:rPr>
              <a:t>uzorka (za velike populacije):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</a:endParaRPr>
          </a:p>
          <a:p>
            <a:r>
              <a:rPr lang="sr-Latn-RS" sz="3200" dirty="0">
                <a:latin typeface="Trebuchet MS" panose="020B0603020202020204" pitchFamily="34" charset="0"/>
              </a:rPr>
              <a:t>➡ </a:t>
            </a:r>
            <a:r>
              <a:rPr lang="sr-Latn-RS" sz="3200" dirty="0" smtClean="0">
                <a:latin typeface="Trebuchet MS" panose="020B0603020202020204" pitchFamily="34" charset="0"/>
              </a:rPr>
              <a:t>To </a:t>
            </a:r>
            <a:r>
              <a:rPr lang="sr-Latn-RS" sz="3200" dirty="0">
                <a:latin typeface="Trebuchet MS" panose="020B0603020202020204" pitchFamily="34" charset="0"/>
              </a:rPr>
              <a:t>znači da </a:t>
            </a:r>
            <a:r>
              <a:rPr lang="sr-Latn-RS" sz="3200" b="1" dirty="0">
                <a:latin typeface="Trebuchet MS" panose="020B0603020202020204" pitchFamily="34" charset="0"/>
              </a:rPr>
              <a:t>umesto svih 500.000</a:t>
            </a:r>
            <a:r>
              <a:rPr lang="sr-Latn-RS" sz="3200" dirty="0">
                <a:latin typeface="Trebuchet MS" panose="020B0603020202020204" pitchFamily="34" charset="0"/>
              </a:rPr>
              <a:t>, dovoljno je da pitamo </a:t>
            </a:r>
            <a:r>
              <a:rPr lang="sr-Latn-RS" sz="3200" b="1" dirty="0">
                <a:latin typeface="Trebuchet MS" panose="020B0603020202020204" pitchFamily="34" charset="0"/>
              </a:rPr>
              <a:t>385 turista</a:t>
            </a:r>
            <a:r>
              <a:rPr lang="sr-Latn-RS" sz="3200" dirty="0">
                <a:latin typeface="Trebuchet MS" panose="020B0603020202020204" pitchFamily="34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</a:rPr>
              <a:t>ako ih biramo pravilno</a:t>
            </a:r>
            <a:r>
              <a:rPr lang="sr-Latn-RS" sz="3200" dirty="0">
                <a:latin typeface="Trebuchet MS" panose="020B0603020202020204" pitchFamily="34" charset="0"/>
              </a:rPr>
              <a:t>, i dobićemo </a:t>
            </a:r>
            <a:r>
              <a:rPr lang="sr-Latn-RS" sz="3200" b="1" dirty="0">
                <a:latin typeface="Trebuchet MS" panose="020B0603020202020204" pitchFamily="34" charset="0"/>
              </a:rPr>
              <a:t>statistički pouzdane rezultate</a:t>
            </a:r>
            <a:r>
              <a:rPr lang="sr-Latn-RS" sz="3200" dirty="0">
                <a:latin typeface="Trebuchet MS" panose="020B0603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1540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43433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7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. ODREĐIVANJE</a:t>
            </a:r>
          </a:p>
          <a:p>
            <a:pPr lvl="0" algn="ctr"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VELIČINE</a:t>
            </a:r>
          </a:p>
          <a:p>
            <a:pPr lvl="0" algn="ctr"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 UZORKA U ISTRAŽIVANJU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5105400" y="1198721"/>
            <a:ext cx="12115800" cy="715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sz="3200" b="1" dirty="0">
                <a:latin typeface="Trebuchet MS" panose="020B0603020202020204" pitchFamily="34" charset="0"/>
              </a:rPr>
              <a:t>VELIČINA UZORKA – VAŽNOST </a:t>
            </a:r>
            <a:r>
              <a:rPr lang="sr-Latn-RS" sz="3200" b="1" dirty="0" smtClean="0">
                <a:latin typeface="Trebuchet MS" panose="020B0603020202020204" pitchFamily="34" charset="0"/>
              </a:rPr>
              <a:t>RAVNOTEŽE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sr-Latn-RS" altLang="sr-Latn-RS" sz="3200" dirty="0">
                <a:latin typeface="Trebuchet MS" panose="020B0603020202020204" pitchFamily="34" charset="0"/>
              </a:rPr>
              <a:t>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Prilikom sprovođenja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istraživanja 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važna je: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procena optimalne veličine uzorka,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ravnoteža između tačnosti, troškova i vremena,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ne insistirati slepo na "što većem uzorku„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endParaRPr lang="sr-Latn-RS" altLang="sr-Latn-RS" sz="3200" dirty="0">
              <a:latin typeface="Trebuchet MS" panose="020B0603020202020204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latin typeface="Trebuchet MS" panose="020B0603020202020204" pitchFamily="34" charset="0"/>
              </a:rPr>
              <a:t>Efikasno istraživanje ne zahteva najveći mogući uzorak, već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najbolje usklađen</a:t>
            </a:r>
            <a:r>
              <a:rPr lang="sr-Latn-RS" altLang="sr-Latn-RS" sz="3200" dirty="0">
                <a:latin typeface="Trebuchet MS" panose="020B0603020202020204" pitchFamily="34" charset="0"/>
              </a:rPr>
              <a:t> uzorak u odnosu na ciljeve i resurse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sr-Latn-RS" alt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Prilikom planiranja istraživanja,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veličina uzorka mora biti dovoljno velika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 važne grupe budu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prikladno zastupljene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Rezultati budu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statistički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pouzdani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3810000" y="4596001"/>
            <a:ext cx="1223013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/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3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45529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smtClean="0">
                <a:latin typeface="Trebuchet MS" panose="020B0603020202020204" pitchFamily="34" charset="0"/>
              </a:rPr>
              <a:t>8.ANALIZA PODATAKA I INTERPRETACIJA REZULTATA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0" y="952500"/>
            <a:ext cx="125529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CILJ ANALIZE PODATAKA:</a:t>
            </a:r>
            <a:endParaRPr lang="sr-Latn-RS" alt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Izvođenje zaključaka na osnovu prikupljenih i sređenih podataka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Donošenje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odluka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52545" y="3314700"/>
            <a:ext cx="1110113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VRSTE (STATISTIČKIH) ANALIZA:</a:t>
            </a:r>
          </a:p>
          <a:p>
            <a:pPr lvl="0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1. DESKRIPTIVNA STATISTIKA:</a:t>
            </a: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Broj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slučajeva, procenti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Mere centralne tendencije (prosek, medijana, mod)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Mere raspršenja (standardna devijacija, raspon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</a:t>
            </a:r>
          </a:p>
          <a:p>
            <a:pPr lvl="0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2. STATISTIČKO ZAKLJUČIVANJE:</a:t>
            </a: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Testiranje hipoteza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Povezanost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varijabli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Razlike među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grupama</a:t>
            </a:r>
          </a:p>
          <a:p>
            <a:pPr lvl="1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3. MULTIVARIJACIONA ANALIZA</a:t>
            </a:r>
          </a:p>
          <a:p>
            <a:pPr lvl="1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4. DINAMIČKA ANALIZA</a:t>
            </a:r>
          </a:p>
        </p:txBody>
      </p:sp>
      <p:sp>
        <p:nvSpPr>
          <p:cNvPr id="7" name="Rectangle 6"/>
          <p:cNvSpPr/>
          <p:nvPr/>
        </p:nvSpPr>
        <p:spPr>
          <a:xfrm>
            <a:off x="11638548" y="6819900"/>
            <a:ext cx="5486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Analiza može biti vremenski zahtevna — planirati resurse pažljivo!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05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44767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9. PRIPREMANJENJE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IZVEŠTAJA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4400" y="659001"/>
            <a:ext cx="12901863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Na osnovu analize podataka, sastavlja se izveštaj koji uključuje preporuke za donošenje odluka.</a:t>
            </a:r>
          </a:p>
          <a:p>
            <a:pPr lvl="0">
              <a:lnSpc>
                <a:spcPct val="150000"/>
              </a:lnSpc>
            </a:pPr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Uloga izveštaja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prenosi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nalaze krajnjim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korisnicima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Omogućava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donošenje odluka na osnovu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podataka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Izveštaj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mora biti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razumljiv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prilagođen publici</a:t>
            </a:r>
          </a:p>
          <a:p>
            <a:pPr lvl="0">
              <a:lnSpc>
                <a:spcPct val="150000"/>
              </a:lnSpc>
            </a:pPr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Prilagođavanje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korisniku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Ako korisnik poznaje statistiku → koristi se stručna terminologija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Ako ne poznaje → koristi se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jasno objašnjenje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brojeva, procenata, proseka, intervala poverenja itd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14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51625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9. PRIPREMANJENJE</a:t>
            </a:r>
          </a:p>
          <a:p>
            <a:pPr lvl="0" algn="ctr"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IZVEŠTAJA  </a:t>
            </a:r>
          </a:p>
        </p:txBody>
      </p:sp>
      <p:sp>
        <p:nvSpPr>
          <p:cNvPr id="5" name="Rectangle 4"/>
          <p:cNvSpPr/>
          <p:nvPr/>
        </p:nvSpPr>
        <p:spPr>
          <a:xfrm>
            <a:off x="5181600" y="1943100"/>
            <a:ext cx="11963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Izveštaj je koristan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samo ako dođe do onih koji će ga koristiti</a:t>
            </a:r>
          </a:p>
          <a:p>
            <a:pPr lvl="0"/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Neobjavljen izveštaj = izgubljeni resursi i propuštena prilika za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delovanje</a:t>
            </a:r>
          </a:p>
          <a:p>
            <a:pPr lvl="0"/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FORMATI IZVEŠTAJA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NARATIVNI IZVEŠTAJI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–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tekstualni izveštaj sa tabelama i grafikonima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INTERAKTIVNI IZVEŠTAJI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–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korisnik sam pretražuje i filtrira podatke prema potrebama</a:t>
            </a:r>
          </a:p>
        </p:txBody>
      </p:sp>
    </p:spTree>
    <p:extLst>
      <p:ext uri="{BB962C8B-B14F-4D97-AF65-F5344CB8AC3E}">
        <p14:creationId xmlns:p14="http://schemas.microsoft.com/office/powerpoint/2010/main" val="291687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51625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9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 PRIPREMANJENJE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IZVEŠTAJA 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sr-Latn-RS" sz="3200" b="1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NARATIVNI IZVEŠTAJ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10200" y="1181100"/>
            <a:ext cx="12420600" cy="8337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i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NARATIVNI IZVEŠTAJ</a:t>
            </a:r>
          </a:p>
          <a:p>
            <a:endParaRPr lang="sr-Latn-RS" sz="3200" b="1" i="1" dirty="0" smtClean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Klasičan tekstualni dokument sa analizama, tabelama i grafikonima.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 se kada treba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jasno objasniti nalaze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komentare i preporuke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Istraživači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sprovedu anketu o zadovoljstvu gostiju u banjskim centrima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Srbije.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narativnom izveštaju piše: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„Najveći nivo zadovoljstva zabeležen je među turistima iz Nemačke i Austrije, dok su domaći turisti navodili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nezadovoljstvo u vezi sa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higijenom i cenama. Preporučuje se dodatno obučavanje osoblja i poboljšanje infrastrukture.“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Tabele i grafikoni (npr. "Ocene usluga po zemlji porekla") prate tekst.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06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" y="0"/>
            <a:ext cx="516255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9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 PRIPREMANJENJE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IZVEŠTAJA,</a:t>
            </a:r>
          </a:p>
          <a:p>
            <a:pPr lvl="0" algn="ctr">
              <a:defRPr/>
            </a:pPr>
            <a:r>
              <a:rPr lang="sr-Latn-R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INTERAKTIVNI </a:t>
            </a:r>
            <a:r>
              <a:rPr lang="sr-Latn-RS" sz="3200" b="1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IZVEŠTAJI,</a:t>
            </a:r>
          </a:p>
          <a:p>
            <a:pPr lvl="0" algn="ctr">
              <a:defRPr/>
            </a:pPr>
            <a:r>
              <a:rPr lang="sr-Latn-RS" sz="3200" b="1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PRIMER  </a:t>
            </a:r>
            <a:endParaRPr kumimoji="0" lang="sr-Latn-R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410200" y="933977"/>
            <a:ext cx="11825615" cy="802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su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online alati</a:t>
            </a:r>
            <a:r>
              <a:rPr kumimoji="0" lang="sr-Latn-RS" altLang="sr-Latn-RS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baze podataka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gde korisnik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 pretražuje i </a:t>
            </a:r>
            <a:r>
              <a:rPr kumimoji="0" lang="sr-Latn-RS" altLang="sr-Latn-R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analizira podatke</a:t>
            </a:r>
            <a:r>
              <a:rPr kumimoji="0" lang="sr-Latn-RS" altLang="sr-Latn-R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prema sopstvenim zahtevima.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Turistička organizacija objavi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izveštaj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stranim turistima koji su posetili Srbiju u 2024.</a:t>
            </a:r>
            <a:endParaRPr lang="sr-Latn-RS" alt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Korisnik može da: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filtrira rezultate po zemlji porekla (npr. samo turisti iz Italije)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Pogleda koliko dana su prosečno boravili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Uporedi podatke po regionima (npr. Beograd, Niš)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lang="sr-Latn-RS" altLang="sr-Latn-RS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ZAKLJUČAK: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Narativni </a:t>
            </a:r>
            <a:r>
              <a:rPr lang="sr-Latn-RS" alt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izveštaj </a:t>
            </a:r>
            <a:r>
              <a:rPr lang="sr-Latn-RS" alt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bolji za analizu, tumačenje i preporuke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Interaktivni izveštaj </a:t>
            </a:r>
            <a:r>
              <a:rPr lang="sr-Latn-RS" alt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bolji za istraživanje i brzo donošenje operativnih </a:t>
            </a:r>
            <a:r>
              <a:rPr lang="sr-Latn-RS" alt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odluka</a:t>
            </a:r>
            <a:endParaRPr lang="sr-Latn-RS" alt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17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41528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algn="ctr"/>
            <a:r>
              <a:rPr lang="sr-Latn-RS" sz="3200" b="1" dirty="0" smtClean="0">
                <a:latin typeface="Trebuchet MS" panose="020B0603020202020204" pitchFamily="34" charset="0"/>
              </a:rPr>
              <a:t> 10. OBJAVLJIVANJE</a:t>
            </a:r>
          </a:p>
          <a:p>
            <a:pPr algn="ctr"/>
            <a:r>
              <a:rPr lang="sr-Latn-RS" sz="3200" b="1" dirty="0" smtClean="0">
                <a:latin typeface="Trebuchet MS" panose="020B0603020202020204" pitchFamily="34" charset="0"/>
              </a:rPr>
              <a:t> I </a:t>
            </a:r>
          </a:p>
          <a:p>
            <a:pPr algn="ctr"/>
            <a:r>
              <a:rPr lang="sr-Latn-RS" sz="3200" b="1" dirty="0" smtClean="0">
                <a:latin typeface="Trebuchet MS" panose="020B0603020202020204" pitchFamily="34" charset="0"/>
              </a:rPr>
              <a:t>DISTRIBUCIJA IZVEŠTAJA</a:t>
            </a:r>
            <a:endParaRPr lang="sr-Latn-RS" sz="3200" b="1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52900" y="902682"/>
            <a:ext cx="137541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KADA JE IZVEŠTAJ ZAVRŠEN, VAŽNO JE DA: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Bude </a:t>
            </a:r>
            <a:r>
              <a:rPr lang="sr-Latn-RS" sz="3200" b="1" dirty="0">
                <a:latin typeface="Trebuchet MS" panose="020B0603020202020204" pitchFamily="34" charset="0"/>
              </a:rPr>
              <a:t>dostavljen </a:t>
            </a:r>
            <a:r>
              <a:rPr lang="sr-Latn-RS" sz="3200" b="1" dirty="0" smtClean="0">
                <a:latin typeface="Trebuchet MS" panose="020B0603020202020204" pitchFamily="34" charset="0"/>
              </a:rPr>
              <a:t>naručiocu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Bude </a:t>
            </a:r>
            <a:r>
              <a:rPr lang="sr-Latn-RS" sz="3200" b="1" dirty="0">
                <a:latin typeface="Trebuchet MS" panose="020B0603020202020204" pitchFamily="34" charset="0"/>
              </a:rPr>
              <a:t>dostupan onima koji mogu delovati na osnovu </a:t>
            </a:r>
            <a:r>
              <a:rPr lang="sr-Latn-RS" sz="3200" b="1" dirty="0" smtClean="0">
                <a:latin typeface="Trebuchet MS" panose="020B0603020202020204" pitchFamily="34" charset="0"/>
              </a:rPr>
              <a:t>nalaza</a:t>
            </a:r>
            <a:endParaRPr lang="sr-Latn-RS" sz="3200" b="1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KOME SE IZVEŠTAJ DOSTAVLJA?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</a:rPr>
              <a:t>Naručilac</a:t>
            </a:r>
            <a:r>
              <a:rPr lang="sr-Latn-RS" sz="3200" dirty="0">
                <a:latin typeface="Trebuchet MS" panose="020B0603020202020204" pitchFamily="34" charset="0"/>
              </a:rPr>
              <a:t> istraživanja (npr. NVO)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sr-Latn-RS" sz="3200" b="1" dirty="0">
                <a:latin typeface="Trebuchet MS" panose="020B0603020202020204" pitchFamily="34" charset="0"/>
              </a:rPr>
              <a:t>Korisnici </a:t>
            </a:r>
            <a:r>
              <a:rPr lang="sr-Latn-RS" sz="3200" b="1" dirty="0" smtClean="0">
                <a:latin typeface="Trebuchet MS" panose="020B0603020202020204" pitchFamily="34" charset="0"/>
              </a:rPr>
              <a:t>reziltata istraživanja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(npr. državne institucije, mediji, javnost</a:t>
            </a:r>
            <a:r>
              <a:rPr lang="sr-Latn-RS" sz="3200" dirty="0" smtClean="0">
                <a:latin typeface="Trebuchet MS" panose="020B0603020202020204" pitchFamily="34" charset="0"/>
              </a:rPr>
              <a:t>).</a:t>
            </a:r>
            <a:endParaRPr lang="sr-Latn-RS" sz="3200" b="1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ISTRAŽIVAČ TREBA DA: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Osigura </a:t>
            </a:r>
            <a:r>
              <a:rPr lang="sr-Latn-RS" sz="3200" dirty="0">
                <a:latin typeface="Trebuchet MS" panose="020B0603020202020204" pitchFamily="34" charset="0"/>
              </a:rPr>
              <a:t>da izveštaj </a:t>
            </a:r>
            <a:r>
              <a:rPr lang="sr-Latn-RS" sz="3200" b="1" dirty="0">
                <a:latin typeface="Trebuchet MS" panose="020B0603020202020204" pitchFamily="34" charset="0"/>
              </a:rPr>
              <a:t>ne ostane u </a:t>
            </a:r>
            <a:r>
              <a:rPr lang="sr-Latn-RS" sz="3200" b="1" dirty="0" smtClean="0">
                <a:latin typeface="Trebuchet MS" panose="020B0603020202020204" pitchFamily="34" charset="0"/>
              </a:rPr>
              <a:t>fioci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Objavi </a:t>
            </a:r>
            <a:r>
              <a:rPr lang="sr-Latn-RS" sz="3200" dirty="0">
                <a:latin typeface="Trebuchet MS" panose="020B0603020202020204" pitchFamily="34" charset="0"/>
              </a:rPr>
              <a:t>ili deli izveštaj u skladu sa </a:t>
            </a:r>
            <a:r>
              <a:rPr lang="sr-Latn-RS" sz="3200" b="1" dirty="0">
                <a:latin typeface="Trebuchet MS" panose="020B0603020202020204" pitchFamily="34" charset="0"/>
              </a:rPr>
              <a:t>pravima </a:t>
            </a:r>
            <a:r>
              <a:rPr lang="sr-Latn-RS" sz="3200" b="1" dirty="0" smtClean="0">
                <a:latin typeface="Trebuchet MS" panose="020B0603020202020204" pitchFamily="34" charset="0"/>
              </a:rPr>
              <a:t>naručioca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Omogući </a:t>
            </a:r>
            <a:r>
              <a:rPr lang="sr-Latn-RS" sz="3200" b="1" dirty="0">
                <a:latin typeface="Trebuchet MS" panose="020B0603020202020204" pitchFamily="34" charset="0"/>
              </a:rPr>
              <a:t>društvenu korist</a:t>
            </a: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nalaza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806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2540"/>
            <a:ext cx="281939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PITANJA ZA DISKUSIJU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4200" y="1257300"/>
            <a:ext cx="14859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1. Kako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bi definisali istraživački problem u analizi pada broja noćenja na jednoj destinaciji?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/>
            </a:r>
            <a:b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alt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(Koje informacije bi bile ključne i kako ih prikupiti?)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Koji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su izazovi u formulisanju ciljeva </a:t>
            </a: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istraživanja turističkog tržišta?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/>
            </a:r>
            <a:b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alt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(Kako razlikovati marketinške ciljeve od istraživačkih?)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Koju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biste metodu prikupljanja podataka koristili za ispitivanje motiva dolaska stranih turista u Srbiju i zašto?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sr-Latn-RS" sz="3200" smtClean="0">
                <a:latin typeface="Trebuchet MS" panose="020B0603020202020204" pitchFamily="34" charset="0"/>
              </a:rPr>
              <a:t> Kako </a:t>
            </a:r>
            <a:r>
              <a:rPr lang="sr-Latn-RS" sz="3200" dirty="0">
                <a:latin typeface="Trebuchet MS" panose="020B0603020202020204" pitchFamily="34" charset="0"/>
              </a:rPr>
              <a:t>bi izgledao konkretan cilj istraživanja ako želite da razvijete novu turističku ponudu za mlade putnike tokom zimskog raspusta</a:t>
            </a:r>
            <a:r>
              <a:rPr lang="sr-Latn-RS" sz="3200" dirty="0" smtClean="0">
                <a:latin typeface="Trebuchet MS" panose="020B0603020202020204" pitchFamily="34" charset="0"/>
              </a:rPr>
              <a:t>?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303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18640</TotalTime>
  <Words>1583</Words>
  <Application>Microsoft Office PowerPoint</Application>
  <PresentationFormat>Custom</PresentationFormat>
  <Paragraphs>435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Calibri</vt:lpstr>
      <vt:lpstr>Courier New</vt:lpstr>
      <vt:lpstr>Lucida Sans Unicode</vt:lpstr>
      <vt:lpstr>Segoe UI Symbol</vt:lpstr>
      <vt:lpstr>Symbol</vt:lpstr>
      <vt:lpstr>Times New Roman</vt:lpstr>
      <vt:lpstr>Trebuchet MS</vt:lpstr>
      <vt:lpstr>Verdana</vt:lpstr>
      <vt:lpstr>Wingdings</vt:lpstr>
      <vt:lpstr>Office Theme</vt:lpstr>
      <vt:lpstr>PROCES ISTRAŽIVANJA TURISTIČKOG TRŽIŠTA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226</cp:revision>
  <dcterms:created xsi:type="dcterms:W3CDTF">2024-11-03T20:59:27Z</dcterms:created>
  <dcterms:modified xsi:type="dcterms:W3CDTF">2025-05-07T20:46:45Z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