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sldIdLst>
    <p:sldId id="256" r:id="rId3"/>
    <p:sldId id="258" r:id="rId4"/>
    <p:sldId id="261" r:id="rId5"/>
    <p:sldId id="291" r:id="rId6"/>
    <p:sldId id="292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300" r:id="rId17"/>
  </p:sldIdLst>
  <p:sldSz cx="18288000" cy="10287000"/>
  <p:notesSz cx="18288000" cy="10287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>
        <p:scale>
          <a:sx n="40" d="100"/>
          <a:sy n="40" d="100"/>
        </p:scale>
        <p:origin x="366" y="2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57299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07413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88304" y="0"/>
            <a:ext cx="5100320" cy="10274300"/>
          </a:xfrm>
          <a:custGeom>
            <a:avLst/>
            <a:gdLst/>
            <a:ahLst/>
            <a:cxnLst/>
            <a:rect l="l" t="t" r="r" b="b"/>
            <a:pathLst>
              <a:path w="5100319" h="10274300">
                <a:moveTo>
                  <a:pt x="5099695" y="10274300"/>
                </a:moveTo>
                <a:lnTo>
                  <a:pt x="2285966" y="10274300"/>
                </a:lnTo>
                <a:lnTo>
                  <a:pt x="2247545" y="10147300"/>
                </a:lnTo>
                <a:lnTo>
                  <a:pt x="2133859" y="10147300"/>
                </a:lnTo>
                <a:lnTo>
                  <a:pt x="2096496" y="10020300"/>
                </a:lnTo>
                <a:lnTo>
                  <a:pt x="2022578" y="10020300"/>
                </a:lnTo>
                <a:lnTo>
                  <a:pt x="1986027" y="9893300"/>
                </a:lnTo>
                <a:lnTo>
                  <a:pt x="1878024" y="9893300"/>
                </a:lnTo>
                <a:lnTo>
                  <a:pt x="1842579" y="9766300"/>
                </a:lnTo>
                <a:lnTo>
                  <a:pt x="1772534" y="9766300"/>
                </a:lnTo>
                <a:lnTo>
                  <a:pt x="1737937" y="9639300"/>
                </a:lnTo>
                <a:lnTo>
                  <a:pt x="1635868" y="9639300"/>
                </a:lnTo>
                <a:lnTo>
                  <a:pt x="1602426" y="9512300"/>
                </a:lnTo>
                <a:lnTo>
                  <a:pt x="1536420" y="9512300"/>
                </a:lnTo>
                <a:lnTo>
                  <a:pt x="1503861" y="9385300"/>
                </a:lnTo>
                <a:lnTo>
                  <a:pt x="1439639" y="9385300"/>
                </a:lnTo>
                <a:lnTo>
                  <a:pt x="1407979" y="9258300"/>
                </a:lnTo>
                <a:lnTo>
                  <a:pt x="1345570" y="9258300"/>
                </a:lnTo>
                <a:lnTo>
                  <a:pt x="1314825" y="9131300"/>
                </a:lnTo>
                <a:lnTo>
                  <a:pt x="1254261" y="9131300"/>
                </a:lnTo>
                <a:lnTo>
                  <a:pt x="1224446" y="9004300"/>
                </a:lnTo>
                <a:lnTo>
                  <a:pt x="1165757" y="9004300"/>
                </a:lnTo>
                <a:lnTo>
                  <a:pt x="1136887" y="8877300"/>
                </a:lnTo>
                <a:lnTo>
                  <a:pt x="1080105" y="8877300"/>
                </a:lnTo>
                <a:lnTo>
                  <a:pt x="1052196" y="8750300"/>
                </a:lnTo>
                <a:lnTo>
                  <a:pt x="997351" y="8750300"/>
                </a:lnTo>
                <a:lnTo>
                  <a:pt x="970418" y="8623300"/>
                </a:lnTo>
                <a:lnTo>
                  <a:pt x="917541" y="8623300"/>
                </a:lnTo>
                <a:lnTo>
                  <a:pt x="891600" y="8496300"/>
                </a:lnTo>
                <a:lnTo>
                  <a:pt x="840721" y="8496300"/>
                </a:lnTo>
                <a:lnTo>
                  <a:pt x="815787" y="8369300"/>
                </a:lnTo>
                <a:lnTo>
                  <a:pt x="766938" y="8369300"/>
                </a:lnTo>
                <a:lnTo>
                  <a:pt x="743027" y="8242300"/>
                </a:lnTo>
                <a:lnTo>
                  <a:pt x="719459" y="8242300"/>
                </a:lnTo>
                <a:lnTo>
                  <a:pt x="696238" y="8115300"/>
                </a:lnTo>
                <a:lnTo>
                  <a:pt x="650840" y="8115300"/>
                </a:lnTo>
                <a:lnTo>
                  <a:pt x="628667" y="7988300"/>
                </a:lnTo>
                <a:lnTo>
                  <a:pt x="585381" y="7988300"/>
                </a:lnTo>
                <a:lnTo>
                  <a:pt x="564272" y="7861300"/>
                </a:lnTo>
                <a:lnTo>
                  <a:pt x="543521" y="7861300"/>
                </a:lnTo>
                <a:lnTo>
                  <a:pt x="523129" y="7734300"/>
                </a:lnTo>
                <a:lnTo>
                  <a:pt x="483431" y="7734300"/>
                </a:lnTo>
                <a:lnTo>
                  <a:pt x="464129" y="7607300"/>
                </a:lnTo>
                <a:lnTo>
                  <a:pt x="426625" y="7607300"/>
                </a:lnTo>
                <a:lnTo>
                  <a:pt x="408428" y="7480300"/>
                </a:lnTo>
                <a:lnTo>
                  <a:pt x="390602" y="7480300"/>
                </a:lnTo>
                <a:lnTo>
                  <a:pt x="373149" y="7353300"/>
                </a:lnTo>
                <a:lnTo>
                  <a:pt x="339371" y="7353300"/>
                </a:lnTo>
                <a:lnTo>
                  <a:pt x="323049" y="7226300"/>
                </a:lnTo>
                <a:lnTo>
                  <a:pt x="307107" y="7226300"/>
                </a:lnTo>
                <a:lnTo>
                  <a:pt x="291547" y="7099300"/>
                </a:lnTo>
                <a:lnTo>
                  <a:pt x="261580" y="7099300"/>
                </a:lnTo>
                <a:lnTo>
                  <a:pt x="247176" y="6972300"/>
                </a:lnTo>
                <a:lnTo>
                  <a:pt x="233161" y="6972300"/>
                </a:lnTo>
                <a:lnTo>
                  <a:pt x="219536" y="6845300"/>
                </a:lnTo>
                <a:lnTo>
                  <a:pt x="193466" y="6845300"/>
                </a:lnTo>
                <a:lnTo>
                  <a:pt x="181023" y="6718300"/>
                </a:lnTo>
                <a:lnTo>
                  <a:pt x="168978" y="6718300"/>
                </a:lnTo>
                <a:lnTo>
                  <a:pt x="157332" y="6591300"/>
                </a:lnTo>
                <a:lnTo>
                  <a:pt x="135243" y="6591300"/>
                </a:lnTo>
                <a:lnTo>
                  <a:pt x="124805" y="6464300"/>
                </a:lnTo>
                <a:lnTo>
                  <a:pt x="114772" y="6464300"/>
                </a:lnTo>
                <a:lnTo>
                  <a:pt x="105147" y="6337300"/>
                </a:lnTo>
                <a:lnTo>
                  <a:pt x="87127" y="6337300"/>
                </a:lnTo>
                <a:lnTo>
                  <a:pt x="78735" y="6210300"/>
                </a:lnTo>
                <a:lnTo>
                  <a:pt x="70757" y="6210300"/>
                </a:lnTo>
                <a:lnTo>
                  <a:pt x="63196" y="6083300"/>
                </a:lnTo>
                <a:lnTo>
                  <a:pt x="56053" y="6083300"/>
                </a:lnTo>
                <a:lnTo>
                  <a:pt x="49330" y="5956300"/>
                </a:lnTo>
                <a:lnTo>
                  <a:pt x="37148" y="5956300"/>
                </a:lnTo>
                <a:lnTo>
                  <a:pt x="31694" y="5829300"/>
                </a:lnTo>
                <a:lnTo>
                  <a:pt x="26666" y="5829300"/>
                </a:lnTo>
                <a:lnTo>
                  <a:pt x="22067" y="5702300"/>
                </a:lnTo>
                <a:lnTo>
                  <a:pt x="14159" y="5702300"/>
                </a:lnTo>
                <a:lnTo>
                  <a:pt x="10854" y="5575300"/>
                </a:lnTo>
                <a:lnTo>
                  <a:pt x="7985" y="5575300"/>
                </a:lnTo>
                <a:lnTo>
                  <a:pt x="5552" y="5448300"/>
                </a:lnTo>
                <a:lnTo>
                  <a:pt x="3558" y="5448300"/>
                </a:lnTo>
                <a:lnTo>
                  <a:pt x="2004" y="5321300"/>
                </a:lnTo>
                <a:lnTo>
                  <a:pt x="223" y="5321300"/>
                </a:lnTo>
                <a:lnTo>
                  <a:pt x="0" y="5194300"/>
                </a:lnTo>
                <a:lnTo>
                  <a:pt x="223" y="5194300"/>
                </a:lnTo>
                <a:lnTo>
                  <a:pt x="891" y="5067300"/>
                </a:lnTo>
                <a:lnTo>
                  <a:pt x="2004" y="5067300"/>
                </a:lnTo>
                <a:lnTo>
                  <a:pt x="3558" y="4940300"/>
                </a:lnTo>
                <a:lnTo>
                  <a:pt x="5552" y="4940300"/>
                </a:lnTo>
                <a:lnTo>
                  <a:pt x="7985" y="4813300"/>
                </a:lnTo>
                <a:lnTo>
                  <a:pt x="14159" y="4813300"/>
                </a:lnTo>
                <a:lnTo>
                  <a:pt x="17897" y="4686300"/>
                </a:lnTo>
                <a:lnTo>
                  <a:pt x="22067" y="4686300"/>
                </a:lnTo>
                <a:lnTo>
                  <a:pt x="26666" y="4559300"/>
                </a:lnTo>
                <a:lnTo>
                  <a:pt x="37148" y="4559300"/>
                </a:lnTo>
                <a:lnTo>
                  <a:pt x="43028" y="4432300"/>
                </a:lnTo>
                <a:lnTo>
                  <a:pt x="49330" y="4432300"/>
                </a:lnTo>
                <a:lnTo>
                  <a:pt x="56053" y="4305300"/>
                </a:lnTo>
                <a:lnTo>
                  <a:pt x="63196" y="4305300"/>
                </a:lnTo>
                <a:lnTo>
                  <a:pt x="70757" y="4178300"/>
                </a:lnTo>
                <a:lnTo>
                  <a:pt x="87127" y="4178300"/>
                </a:lnTo>
                <a:lnTo>
                  <a:pt x="95931" y="4051300"/>
                </a:lnTo>
                <a:lnTo>
                  <a:pt x="105147" y="4051300"/>
                </a:lnTo>
                <a:lnTo>
                  <a:pt x="114772" y="3924300"/>
                </a:lnTo>
                <a:lnTo>
                  <a:pt x="135243" y="3924300"/>
                </a:lnTo>
                <a:lnTo>
                  <a:pt x="146086" y="3797300"/>
                </a:lnTo>
                <a:lnTo>
                  <a:pt x="157332" y="3797300"/>
                </a:lnTo>
                <a:lnTo>
                  <a:pt x="168978" y="3670300"/>
                </a:lnTo>
                <a:lnTo>
                  <a:pt x="181023" y="3670300"/>
                </a:lnTo>
                <a:lnTo>
                  <a:pt x="193466" y="3543300"/>
                </a:lnTo>
                <a:lnTo>
                  <a:pt x="219536" y="3543300"/>
                </a:lnTo>
                <a:lnTo>
                  <a:pt x="233161" y="3416300"/>
                </a:lnTo>
                <a:lnTo>
                  <a:pt x="247176" y="3416300"/>
                </a:lnTo>
                <a:lnTo>
                  <a:pt x="261580" y="3289300"/>
                </a:lnTo>
                <a:lnTo>
                  <a:pt x="291547" y="3289300"/>
                </a:lnTo>
                <a:lnTo>
                  <a:pt x="307107" y="3162300"/>
                </a:lnTo>
                <a:lnTo>
                  <a:pt x="339371" y="3162300"/>
                </a:lnTo>
                <a:lnTo>
                  <a:pt x="356072" y="3035300"/>
                </a:lnTo>
                <a:lnTo>
                  <a:pt x="373149" y="3035300"/>
                </a:lnTo>
                <a:lnTo>
                  <a:pt x="390602" y="2908300"/>
                </a:lnTo>
                <a:lnTo>
                  <a:pt x="426625" y="2908300"/>
                </a:lnTo>
                <a:lnTo>
                  <a:pt x="445193" y="2781300"/>
                </a:lnTo>
                <a:lnTo>
                  <a:pt x="464129" y="2781300"/>
                </a:lnTo>
                <a:lnTo>
                  <a:pt x="483431" y="2654300"/>
                </a:lnTo>
                <a:lnTo>
                  <a:pt x="523129" y="2654300"/>
                </a:lnTo>
                <a:lnTo>
                  <a:pt x="543521" y="2527300"/>
                </a:lnTo>
                <a:lnTo>
                  <a:pt x="585381" y="2527300"/>
                </a:lnTo>
                <a:lnTo>
                  <a:pt x="606847" y="2400300"/>
                </a:lnTo>
                <a:lnTo>
                  <a:pt x="628667" y="2400300"/>
                </a:lnTo>
                <a:lnTo>
                  <a:pt x="650840" y="2273300"/>
                </a:lnTo>
                <a:lnTo>
                  <a:pt x="696238" y="2273300"/>
                </a:lnTo>
                <a:lnTo>
                  <a:pt x="719459" y="2146300"/>
                </a:lnTo>
                <a:lnTo>
                  <a:pt x="766938" y="2146300"/>
                </a:lnTo>
                <a:lnTo>
                  <a:pt x="791192" y="2019300"/>
                </a:lnTo>
                <a:lnTo>
                  <a:pt x="840721" y="2019300"/>
                </a:lnTo>
                <a:lnTo>
                  <a:pt x="865992" y="1892300"/>
                </a:lnTo>
                <a:lnTo>
                  <a:pt x="917541" y="1892300"/>
                </a:lnTo>
                <a:lnTo>
                  <a:pt x="943814" y="1765300"/>
                </a:lnTo>
                <a:lnTo>
                  <a:pt x="970418" y="1765300"/>
                </a:lnTo>
                <a:lnTo>
                  <a:pt x="997351" y="1638300"/>
                </a:lnTo>
                <a:lnTo>
                  <a:pt x="1052196" y="1638300"/>
                </a:lnTo>
                <a:lnTo>
                  <a:pt x="1080105" y="1511300"/>
                </a:lnTo>
                <a:lnTo>
                  <a:pt x="1136887" y="1511300"/>
                </a:lnTo>
                <a:lnTo>
                  <a:pt x="1165757" y="1384300"/>
                </a:lnTo>
                <a:lnTo>
                  <a:pt x="1224446" y="1384300"/>
                </a:lnTo>
                <a:lnTo>
                  <a:pt x="1254261" y="1257300"/>
                </a:lnTo>
                <a:lnTo>
                  <a:pt x="1314825" y="1257300"/>
                </a:lnTo>
                <a:lnTo>
                  <a:pt x="1345570" y="1130300"/>
                </a:lnTo>
                <a:lnTo>
                  <a:pt x="1439639" y="1130300"/>
                </a:lnTo>
                <a:lnTo>
                  <a:pt x="1471600" y="1003300"/>
                </a:lnTo>
                <a:lnTo>
                  <a:pt x="1536420" y="1003300"/>
                </a:lnTo>
                <a:lnTo>
                  <a:pt x="1569276" y="876300"/>
                </a:lnTo>
                <a:lnTo>
                  <a:pt x="1635868" y="876300"/>
                </a:lnTo>
                <a:lnTo>
                  <a:pt x="1669602" y="749300"/>
                </a:lnTo>
                <a:lnTo>
                  <a:pt x="1737937" y="749300"/>
                </a:lnTo>
                <a:lnTo>
                  <a:pt x="1772534" y="622300"/>
                </a:lnTo>
                <a:lnTo>
                  <a:pt x="1878024" y="622300"/>
                </a:lnTo>
                <a:lnTo>
                  <a:pt x="1913748" y="495300"/>
                </a:lnTo>
                <a:lnTo>
                  <a:pt x="1986027" y="495300"/>
                </a:lnTo>
                <a:lnTo>
                  <a:pt x="2022578" y="368300"/>
                </a:lnTo>
                <a:lnTo>
                  <a:pt x="2133859" y="368300"/>
                </a:lnTo>
                <a:lnTo>
                  <a:pt x="2171489" y="241300"/>
                </a:lnTo>
                <a:lnTo>
                  <a:pt x="2285966" y="241300"/>
                </a:lnTo>
                <a:lnTo>
                  <a:pt x="2324648" y="114300"/>
                </a:lnTo>
                <a:lnTo>
                  <a:pt x="2442238" y="114300"/>
                </a:lnTo>
                <a:lnTo>
                  <a:pt x="2478619" y="0"/>
                </a:lnTo>
                <a:lnTo>
                  <a:pt x="5099695" y="0"/>
                </a:lnTo>
                <a:lnTo>
                  <a:pt x="5099695" y="1027430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450004" y="0"/>
            <a:ext cx="7838440" cy="8974455"/>
          </a:xfrm>
          <a:custGeom>
            <a:avLst/>
            <a:gdLst/>
            <a:ahLst/>
            <a:cxnLst/>
            <a:rect l="l" t="t" r="r" b="b"/>
            <a:pathLst>
              <a:path w="7838440" h="8974455">
                <a:moveTo>
                  <a:pt x="7837995" y="3035"/>
                </a:moveTo>
                <a:lnTo>
                  <a:pt x="3414992" y="3035"/>
                </a:lnTo>
                <a:lnTo>
                  <a:pt x="3417163" y="0"/>
                </a:lnTo>
                <a:lnTo>
                  <a:pt x="3274695" y="2921"/>
                </a:lnTo>
                <a:lnTo>
                  <a:pt x="459066" y="3951351"/>
                </a:lnTo>
                <a:lnTo>
                  <a:pt x="437375" y="4003649"/>
                </a:lnTo>
                <a:lnTo>
                  <a:pt x="421894" y="4047236"/>
                </a:lnTo>
                <a:lnTo>
                  <a:pt x="370903" y="4118737"/>
                </a:lnTo>
                <a:lnTo>
                  <a:pt x="350062" y="4169829"/>
                </a:lnTo>
                <a:lnTo>
                  <a:pt x="335457" y="4212196"/>
                </a:lnTo>
                <a:lnTo>
                  <a:pt x="310718" y="4246892"/>
                </a:lnTo>
                <a:lnTo>
                  <a:pt x="290525" y="4297070"/>
                </a:lnTo>
                <a:lnTo>
                  <a:pt x="276555" y="4338536"/>
                </a:lnTo>
                <a:lnTo>
                  <a:pt x="252463" y="4372318"/>
                </a:lnTo>
                <a:lnTo>
                  <a:pt x="232918" y="4421594"/>
                </a:lnTo>
                <a:lnTo>
                  <a:pt x="219595" y="4462157"/>
                </a:lnTo>
                <a:lnTo>
                  <a:pt x="200482" y="4510837"/>
                </a:lnTo>
                <a:lnTo>
                  <a:pt x="174891" y="4590466"/>
                </a:lnTo>
                <a:lnTo>
                  <a:pt x="156425" y="4638243"/>
                </a:lnTo>
                <a:lnTo>
                  <a:pt x="144157" y="4677321"/>
                </a:lnTo>
                <a:lnTo>
                  <a:pt x="136448" y="4731880"/>
                </a:lnTo>
                <a:lnTo>
                  <a:pt x="124612" y="4770361"/>
                </a:lnTo>
                <a:lnTo>
                  <a:pt x="106972" y="4816957"/>
                </a:lnTo>
                <a:lnTo>
                  <a:pt x="95554" y="4854841"/>
                </a:lnTo>
                <a:lnTo>
                  <a:pt x="88684" y="4908220"/>
                </a:lnTo>
                <a:lnTo>
                  <a:pt x="77685" y="4945519"/>
                </a:lnTo>
                <a:lnTo>
                  <a:pt x="71234" y="4998313"/>
                </a:lnTo>
                <a:lnTo>
                  <a:pt x="60655" y="5035029"/>
                </a:lnTo>
                <a:lnTo>
                  <a:pt x="54622" y="5087239"/>
                </a:lnTo>
                <a:lnTo>
                  <a:pt x="44462" y="5123358"/>
                </a:lnTo>
                <a:lnTo>
                  <a:pt x="38849" y="5174983"/>
                </a:lnTo>
                <a:lnTo>
                  <a:pt x="29095" y="5210530"/>
                </a:lnTo>
                <a:lnTo>
                  <a:pt x="23888" y="5261572"/>
                </a:lnTo>
                <a:lnTo>
                  <a:pt x="24904" y="5303913"/>
                </a:lnTo>
                <a:lnTo>
                  <a:pt x="20116" y="5354371"/>
                </a:lnTo>
                <a:lnTo>
                  <a:pt x="11188" y="5388749"/>
                </a:lnTo>
                <a:lnTo>
                  <a:pt x="6819" y="5438648"/>
                </a:lnTo>
                <a:lnTo>
                  <a:pt x="8648" y="5479821"/>
                </a:lnTo>
                <a:lnTo>
                  <a:pt x="914" y="5578157"/>
                </a:lnTo>
                <a:lnTo>
                  <a:pt x="3365" y="5618480"/>
                </a:lnTo>
                <a:lnTo>
                  <a:pt x="0" y="5666930"/>
                </a:lnTo>
                <a:lnTo>
                  <a:pt x="2857" y="5706681"/>
                </a:lnTo>
                <a:lnTo>
                  <a:pt x="10248" y="5761926"/>
                </a:lnTo>
                <a:lnTo>
                  <a:pt x="10972" y="5848426"/>
                </a:lnTo>
                <a:lnTo>
                  <a:pt x="14630" y="5887034"/>
                </a:lnTo>
                <a:lnTo>
                  <a:pt x="12496" y="5933783"/>
                </a:lnTo>
                <a:lnTo>
                  <a:pt x="16560" y="5971832"/>
                </a:lnTo>
                <a:lnTo>
                  <a:pt x="25158" y="6025388"/>
                </a:lnTo>
                <a:lnTo>
                  <a:pt x="29629" y="6062865"/>
                </a:lnTo>
                <a:lnTo>
                  <a:pt x="38633" y="6115863"/>
                </a:lnTo>
                <a:lnTo>
                  <a:pt x="43497" y="6152781"/>
                </a:lnTo>
                <a:lnTo>
                  <a:pt x="52908" y="6205220"/>
                </a:lnTo>
                <a:lnTo>
                  <a:pt x="58166" y="6241580"/>
                </a:lnTo>
                <a:lnTo>
                  <a:pt x="67970" y="6293459"/>
                </a:lnTo>
                <a:lnTo>
                  <a:pt x="73634" y="6329261"/>
                </a:lnTo>
                <a:lnTo>
                  <a:pt x="83832" y="6380581"/>
                </a:lnTo>
                <a:lnTo>
                  <a:pt x="89890" y="6415837"/>
                </a:lnTo>
                <a:lnTo>
                  <a:pt x="100482" y="6466599"/>
                </a:lnTo>
                <a:lnTo>
                  <a:pt x="117284" y="6508674"/>
                </a:lnTo>
                <a:lnTo>
                  <a:pt x="123926" y="6543091"/>
                </a:lnTo>
                <a:lnTo>
                  <a:pt x="135115" y="6593040"/>
                </a:lnTo>
                <a:lnTo>
                  <a:pt x="152501" y="6634277"/>
                </a:lnTo>
                <a:lnTo>
                  <a:pt x="164071" y="6683667"/>
                </a:lnTo>
                <a:lnTo>
                  <a:pt x="181838" y="6724370"/>
                </a:lnTo>
                <a:lnTo>
                  <a:pt x="199809" y="6764795"/>
                </a:lnTo>
                <a:lnTo>
                  <a:pt x="211963" y="6813372"/>
                </a:lnTo>
                <a:lnTo>
                  <a:pt x="230327" y="6853250"/>
                </a:lnTo>
                <a:lnTo>
                  <a:pt x="238531" y="6885483"/>
                </a:lnTo>
                <a:lnTo>
                  <a:pt x="261607" y="6940613"/>
                </a:lnTo>
                <a:lnTo>
                  <a:pt x="280543" y="6979679"/>
                </a:lnTo>
                <a:lnTo>
                  <a:pt x="299681" y="7018477"/>
                </a:lnTo>
                <a:lnTo>
                  <a:pt x="318998" y="7057009"/>
                </a:lnTo>
                <a:lnTo>
                  <a:pt x="338505" y="7095274"/>
                </a:lnTo>
                <a:lnTo>
                  <a:pt x="352209" y="7141680"/>
                </a:lnTo>
                <a:lnTo>
                  <a:pt x="372110" y="7179399"/>
                </a:lnTo>
                <a:lnTo>
                  <a:pt x="392188" y="7216851"/>
                </a:lnTo>
                <a:lnTo>
                  <a:pt x="412470" y="7254049"/>
                </a:lnTo>
                <a:lnTo>
                  <a:pt x="443268" y="7298347"/>
                </a:lnTo>
                <a:lnTo>
                  <a:pt x="463931" y="7334999"/>
                </a:lnTo>
                <a:lnTo>
                  <a:pt x="484771" y="7371385"/>
                </a:lnTo>
                <a:lnTo>
                  <a:pt x="510146" y="7423302"/>
                </a:lnTo>
                <a:lnTo>
                  <a:pt x="531368" y="7459167"/>
                </a:lnTo>
                <a:lnTo>
                  <a:pt x="552767" y="7494765"/>
                </a:lnTo>
                <a:lnTo>
                  <a:pt x="584708" y="7537475"/>
                </a:lnTo>
                <a:lnTo>
                  <a:pt x="612495" y="7564133"/>
                </a:lnTo>
                <a:lnTo>
                  <a:pt x="634466" y="7598943"/>
                </a:lnTo>
                <a:lnTo>
                  <a:pt x="666965" y="7640866"/>
                </a:lnTo>
                <a:lnTo>
                  <a:pt x="689317" y="7675143"/>
                </a:lnTo>
                <a:lnTo>
                  <a:pt x="722185" y="7716545"/>
                </a:lnTo>
                <a:lnTo>
                  <a:pt x="744905" y="7750315"/>
                </a:lnTo>
                <a:lnTo>
                  <a:pt x="778141" y="7791196"/>
                </a:lnTo>
                <a:lnTo>
                  <a:pt x="807237" y="7816024"/>
                </a:lnTo>
                <a:lnTo>
                  <a:pt x="840841" y="7856385"/>
                </a:lnTo>
                <a:lnTo>
                  <a:pt x="864298" y="7889113"/>
                </a:lnTo>
                <a:lnTo>
                  <a:pt x="898283" y="7928953"/>
                </a:lnTo>
                <a:lnTo>
                  <a:pt x="928103" y="7952753"/>
                </a:lnTo>
                <a:lnTo>
                  <a:pt x="962456" y="7992084"/>
                </a:lnTo>
                <a:lnTo>
                  <a:pt x="996975" y="8031162"/>
                </a:lnTo>
                <a:lnTo>
                  <a:pt x="1027353" y="8054187"/>
                </a:lnTo>
                <a:lnTo>
                  <a:pt x="1062240" y="8092757"/>
                </a:lnTo>
                <a:lnTo>
                  <a:pt x="1103325" y="8122653"/>
                </a:lnTo>
                <a:lnTo>
                  <a:pt x="1138580" y="8160702"/>
                </a:lnTo>
                <a:lnTo>
                  <a:pt x="1169682" y="8182711"/>
                </a:lnTo>
                <a:lnTo>
                  <a:pt x="1211300" y="8211845"/>
                </a:lnTo>
                <a:lnTo>
                  <a:pt x="1237742" y="8240382"/>
                </a:lnTo>
                <a:lnTo>
                  <a:pt x="1299794" y="8284616"/>
                </a:lnTo>
                <a:lnTo>
                  <a:pt x="1320888" y="8298777"/>
                </a:lnTo>
                <a:lnTo>
                  <a:pt x="1320469" y="8299374"/>
                </a:lnTo>
                <a:lnTo>
                  <a:pt x="1496250" y="8424723"/>
                </a:lnTo>
                <a:lnTo>
                  <a:pt x="1560525" y="8465833"/>
                </a:lnTo>
                <a:lnTo>
                  <a:pt x="1765922" y="8593391"/>
                </a:lnTo>
                <a:lnTo>
                  <a:pt x="1804962" y="8604275"/>
                </a:lnTo>
                <a:lnTo>
                  <a:pt x="1891919" y="8657323"/>
                </a:lnTo>
                <a:lnTo>
                  <a:pt x="1931162" y="8667928"/>
                </a:lnTo>
                <a:lnTo>
                  <a:pt x="1974799" y="8694217"/>
                </a:lnTo>
                <a:lnTo>
                  <a:pt x="2014156" y="8704643"/>
                </a:lnTo>
                <a:lnTo>
                  <a:pt x="2057920" y="8730780"/>
                </a:lnTo>
                <a:lnTo>
                  <a:pt x="2147265" y="8758593"/>
                </a:lnTo>
                <a:lnTo>
                  <a:pt x="2191194" y="8784501"/>
                </a:lnTo>
                <a:lnTo>
                  <a:pt x="2620454" y="8904376"/>
                </a:lnTo>
                <a:lnTo>
                  <a:pt x="2666466" y="8905469"/>
                </a:lnTo>
                <a:lnTo>
                  <a:pt x="2756916" y="8931758"/>
                </a:lnTo>
                <a:lnTo>
                  <a:pt x="3267710" y="8932481"/>
                </a:lnTo>
                <a:lnTo>
                  <a:pt x="2896628" y="8932697"/>
                </a:lnTo>
                <a:lnTo>
                  <a:pt x="2803004" y="8932748"/>
                </a:lnTo>
                <a:lnTo>
                  <a:pt x="2853448" y="8949499"/>
                </a:lnTo>
                <a:lnTo>
                  <a:pt x="2908185" y="8949347"/>
                </a:lnTo>
                <a:lnTo>
                  <a:pt x="2939707" y="8959774"/>
                </a:lnTo>
                <a:lnTo>
                  <a:pt x="3427311" y="8960193"/>
                </a:lnTo>
                <a:lnTo>
                  <a:pt x="3032023" y="8961564"/>
                </a:lnTo>
                <a:lnTo>
                  <a:pt x="3072193" y="8970861"/>
                </a:lnTo>
                <a:lnTo>
                  <a:pt x="3615753" y="8974188"/>
                </a:lnTo>
                <a:lnTo>
                  <a:pt x="3654691" y="8960396"/>
                </a:lnTo>
                <a:lnTo>
                  <a:pt x="3703561" y="8960434"/>
                </a:lnTo>
                <a:lnTo>
                  <a:pt x="3741712" y="8946959"/>
                </a:lnTo>
                <a:lnTo>
                  <a:pt x="3791254" y="8946820"/>
                </a:lnTo>
                <a:lnTo>
                  <a:pt x="3829710" y="8933294"/>
                </a:lnTo>
                <a:lnTo>
                  <a:pt x="3878846" y="8933370"/>
                </a:lnTo>
                <a:lnTo>
                  <a:pt x="3920426" y="8918804"/>
                </a:lnTo>
                <a:lnTo>
                  <a:pt x="3966299" y="8920099"/>
                </a:lnTo>
                <a:lnTo>
                  <a:pt x="4101020" y="8884285"/>
                </a:lnTo>
                <a:lnTo>
                  <a:pt x="4146740" y="8885796"/>
                </a:lnTo>
                <a:lnTo>
                  <a:pt x="4188066" y="8871585"/>
                </a:lnTo>
                <a:lnTo>
                  <a:pt x="3909149" y="8871941"/>
                </a:lnTo>
                <a:lnTo>
                  <a:pt x="3915626" y="8870086"/>
                </a:lnTo>
                <a:lnTo>
                  <a:pt x="4188066" y="8871585"/>
                </a:lnTo>
                <a:lnTo>
                  <a:pt x="4404284" y="8808999"/>
                </a:lnTo>
                <a:lnTo>
                  <a:pt x="4440948" y="8779446"/>
                </a:lnTo>
                <a:lnTo>
                  <a:pt x="4573930" y="8746096"/>
                </a:lnTo>
                <a:lnTo>
                  <a:pt x="4610341" y="8716912"/>
                </a:lnTo>
                <a:lnTo>
                  <a:pt x="4651006" y="8703615"/>
                </a:lnTo>
                <a:lnTo>
                  <a:pt x="4697615" y="8682012"/>
                </a:lnTo>
                <a:lnTo>
                  <a:pt x="4738141" y="8668931"/>
                </a:lnTo>
                <a:lnTo>
                  <a:pt x="4774260" y="8640153"/>
                </a:lnTo>
                <a:lnTo>
                  <a:pt x="4814621" y="8627300"/>
                </a:lnTo>
                <a:lnTo>
                  <a:pt x="4860925" y="8606130"/>
                </a:lnTo>
                <a:lnTo>
                  <a:pt x="4901120" y="8593493"/>
                </a:lnTo>
                <a:lnTo>
                  <a:pt x="5018544" y="8516328"/>
                </a:lnTo>
                <a:lnTo>
                  <a:pt x="5058397" y="8504199"/>
                </a:lnTo>
                <a:lnTo>
                  <a:pt x="5174691" y="8428609"/>
                </a:lnTo>
                <a:lnTo>
                  <a:pt x="5279733" y="8346922"/>
                </a:lnTo>
                <a:lnTo>
                  <a:pt x="5324881" y="8327364"/>
                </a:lnTo>
                <a:lnTo>
                  <a:pt x="5355234" y="8284794"/>
                </a:lnTo>
                <a:lnTo>
                  <a:pt x="5424284" y="8231721"/>
                </a:lnTo>
                <a:lnTo>
                  <a:pt x="5468963" y="8212798"/>
                </a:lnTo>
                <a:lnTo>
                  <a:pt x="5498858" y="8170875"/>
                </a:lnTo>
                <a:lnTo>
                  <a:pt x="5532971" y="8144916"/>
                </a:lnTo>
                <a:lnTo>
                  <a:pt x="5572963" y="8110715"/>
                </a:lnTo>
                <a:lnTo>
                  <a:pt x="5606821" y="8085099"/>
                </a:lnTo>
                <a:lnTo>
                  <a:pt x="5636222" y="8043875"/>
                </a:lnTo>
                <a:lnTo>
                  <a:pt x="5669826" y="8018627"/>
                </a:lnTo>
                <a:lnTo>
                  <a:pt x="5698960" y="7977772"/>
                </a:lnTo>
                <a:lnTo>
                  <a:pt x="5732297" y="7952892"/>
                </a:lnTo>
                <a:lnTo>
                  <a:pt x="5771502" y="7919796"/>
                </a:lnTo>
                <a:lnTo>
                  <a:pt x="5828817" y="7839418"/>
                </a:lnTo>
                <a:lnTo>
                  <a:pt x="5861596" y="7815326"/>
                </a:lnTo>
                <a:lnTo>
                  <a:pt x="7828000" y="5057787"/>
                </a:lnTo>
                <a:lnTo>
                  <a:pt x="7829512" y="4979492"/>
                </a:lnTo>
                <a:lnTo>
                  <a:pt x="7837995" y="4967592"/>
                </a:lnTo>
                <a:lnTo>
                  <a:pt x="7837995" y="3035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7104" y="2945917"/>
            <a:ext cx="5246369" cy="5245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195638"/>
            <a:ext cx="15544800" cy="22050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fld id="{54A0C497-2903-4D6B-8569-A55A8444D993}" type="slidenum"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pPr defTabSz="673895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82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fld id="{BA76A4A1-A9C9-4344-8666-0C55CE0FF42D}" type="slidenum"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pPr defTabSz="673895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024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1"/>
            <a:ext cx="15544800" cy="2043113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1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fld id="{580C03F9-E08A-4B34-9FF3-485AA9464F68}" type="slidenum"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pPr defTabSz="673895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036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00301"/>
            <a:ext cx="8077200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0301"/>
            <a:ext cx="8077200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fld id="{2A792CF3-7D2B-4A21-80E9-BFD877CBDF75}" type="slidenum"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pPr defTabSz="673895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353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302670"/>
            <a:ext cx="8080376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3262313"/>
            <a:ext cx="8080376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051" y="2302670"/>
            <a:ext cx="8083550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1" y="3262313"/>
            <a:ext cx="8083550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fld id="{6297C3D8-7051-4E48-A180-A28C9E20FC0D}" type="slidenum"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pPr defTabSz="673895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897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fld id="{7423D101-E9EF-48F7-A73F-11B8252A1191}" type="slidenum"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pPr defTabSz="673895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133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fld id="{390DB3E6-4AD2-4EF7-BAFC-4B16E8A4E872}" type="slidenum"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pPr defTabSz="673895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569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409575"/>
            <a:ext cx="6016626" cy="1743075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409576"/>
            <a:ext cx="10223500" cy="877967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2152651"/>
            <a:ext cx="6016626" cy="7036595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fld id="{AF47D182-C106-44F6-917A-0AAE4C064C9B}" type="slidenum"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pPr defTabSz="673895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7325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7200900"/>
            <a:ext cx="10972800" cy="850107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919163"/>
            <a:ext cx="10972800" cy="6172200"/>
          </a:xfrm>
        </p:spPr>
        <p:txBody>
          <a:bodyPr rtlCol="0">
            <a:normAutofit/>
          </a:bodyPr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8051007"/>
            <a:ext cx="10972800" cy="1207293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fld id="{F2DCA767-04BA-4F81-BE17-2548FD5331A9}" type="slidenum"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pPr defTabSz="673895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391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fld id="{DCD22A42-BAA5-457D-A8AD-0A2A248BFDBE}" type="slidenum"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pPr defTabSz="673895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967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411958"/>
            <a:ext cx="4114800" cy="87772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11958"/>
            <a:ext cx="12039600" cy="87772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fld id="{2FAAD8DF-4A47-436A-B238-72095191D0F8}" type="slidenum"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pPr defTabSz="673895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912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334" y="594096"/>
            <a:ext cx="16991330" cy="1797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1384" y="4038600"/>
            <a:ext cx="13565231" cy="500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411957"/>
            <a:ext cx="164592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2400301"/>
            <a:ext cx="16459200" cy="6788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4400" y="9534526"/>
            <a:ext cx="4267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8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9534526"/>
            <a:ext cx="5791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8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106400" y="9534526"/>
            <a:ext cx="4267200" cy="54768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800">
                <a:solidFill>
                  <a:srgbClr val="898989"/>
                </a:solidFill>
              </a:defRPr>
            </a:lvl1pPr>
          </a:lstStyle>
          <a:p>
            <a:pPr defTabSz="673895" fontAlgn="base">
              <a:spcBef>
                <a:spcPct val="0"/>
              </a:spcBef>
              <a:spcAft>
                <a:spcPct val="0"/>
              </a:spcAft>
              <a:defRPr/>
            </a:pPr>
            <a:fld id="{32524735-7708-41C8-B359-8ADDB6BF3942}" type="slidenum">
              <a:rPr lang="en-US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pPr defTabSz="673895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84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" panose="020F0502020204030204" pitchFamily="34" charset="0"/>
        </a:defRPr>
      </a:lvl5pPr>
      <a:lvl6pPr marL="685800" algn="ctr" rtl="0" fontAlgn="base"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" panose="020F0502020204030204" pitchFamily="34" charset="0"/>
        </a:defRPr>
      </a:lvl6pPr>
      <a:lvl7pPr marL="1371600" algn="ctr" rtl="0" fontAlgn="base"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" panose="020F0502020204030204" pitchFamily="34" charset="0"/>
        </a:defRPr>
      </a:lvl7pPr>
      <a:lvl8pPr marL="2057400" algn="ctr" rtl="0" fontAlgn="base"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" panose="020F0502020204030204" pitchFamily="34" charset="0"/>
        </a:defRPr>
      </a:lvl8pPr>
      <a:lvl9pPr marL="2743200" algn="ctr" rtl="0" fontAlgn="base"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514350" indent="-5143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14425" indent="-4286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velchanel.com/" TargetMode="External"/><Relationship Id="rId2" Type="http://schemas.openxmlformats.org/officeDocument/2006/relationships/hyperlink" Target="http://www.expedia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tripadvisor.com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nort.org.yu/" TargetMode="External"/><Relationship Id="rId7" Type="http://schemas.openxmlformats.org/officeDocument/2006/relationships/hyperlink" Target="http://www.travelbigpicture.com/" TargetMode="External"/><Relationship Id="rId2" Type="http://schemas.openxmlformats.org/officeDocument/2006/relationships/hyperlink" Target="http://www.world-tourism.org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hotelsmag.com/" TargetMode="External"/><Relationship Id="rId5" Type="http://schemas.openxmlformats.org/officeDocument/2006/relationships/hyperlink" Target="http://www.krstarica.com/" TargetMode="External"/><Relationship Id="rId4" Type="http://schemas.openxmlformats.org/officeDocument/2006/relationships/hyperlink" Target="http://www.google.com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1790700"/>
            <a:ext cx="9498861" cy="4234493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635"/>
              </a:spcBef>
            </a:pPr>
            <a:r>
              <a:rPr lang="sr-Latn-RS" sz="4400" b="1" spc="25" smtClean="0">
                <a:latin typeface="Trebuchet MS" panose="020B0603020202020204" pitchFamily="34" charset="0"/>
              </a:rPr>
              <a:t>PREDMET</a:t>
            </a:r>
            <a:br>
              <a:rPr lang="sr-Latn-RS" sz="4400" b="1" spc="25" smtClean="0">
                <a:latin typeface="Trebuchet MS" panose="020B0603020202020204" pitchFamily="34" charset="0"/>
              </a:rPr>
            </a:br>
            <a:r>
              <a:rPr lang="sr-Latn-RS" sz="4400" b="1" spc="25" smtClean="0">
                <a:latin typeface="Trebuchet MS" panose="020B0603020202020204" pitchFamily="34" charset="0"/>
              </a:rPr>
              <a:t/>
            </a:r>
            <a:br>
              <a:rPr lang="sr-Latn-RS" sz="4400" b="1" spc="25" smtClean="0">
                <a:latin typeface="Trebuchet MS" panose="020B0603020202020204" pitchFamily="34" charset="0"/>
              </a:rPr>
            </a:br>
            <a:r>
              <a:rPr lang="sr-Latn-RS" sz="4400" b="1" spc="25" smtClean="0">
                <a:latin typeface="Trebuchet MS" panose="020B0603020202020204" pitchFamily="34" charset="0"/>
              </a:rPr>
              <a:t>ISTRAŽIVANJE TURISTIČKOG TRŽIŠTA</a:t>
            </a:r>
            <a:r>
              <a:rPr lang="sr-Latn-RS" sz="4400" spc="25" smtClean="0">
                <a:latin typeface="Trebuchet MS" panose="020B0603020202020204" pitchFamily="34" charset="0"/>
              </a:rPr>
              <a:t/>
            </a:r>
            <a:br>
              <a:rPr lang="sr-Latn-RS" sz="4400" spc="25" smtClean="0">
                <a:latin typeface="Trebuchet MS" panose="020B0603020202020204" pitchFamily="34" charset="0"/>
              </a:rPr>
            </a:br>
            <a:r>
              <a:rPr lang="sr-Latn-RS" sz="4400" spc="25" smtClean="0">
                <a:latin typeface="Trebuchet MS" panose="020B0603020202020204" pitchFamily="34" charset="0"/>
              </a:rPr>
              <a:t/>
            </a:r>
            <a:br>
              <a:rPr lang="sr-Latn-RS" sz="4400" spc="25" smtClean="0">
                <a:latin typeface="Trebuchet MS" panose="020B0603020202020204" pitchFamily="34" charset="0"/>
              </a:rPr>
            </a:br>
            <a:r>
              <a:rPr sz="4400" spc="25" smtClean="0">
                <a:latin typeface="Trebuchet MS" panose="020B0603020202020204" pitchFamily="34" charset="0"/>
              </a:rPr>
              <a:t>dr</a:t>
            </a:r>
            <a:r>
              <a:rPr sz="4400" spc="-195" smtClean="0">
                <a:latin typeface="Trebuchet MS" panose="020B0603020202020204" pitchFamily="34" charset="0"/>
              </a:rPr>
              <a:t> </a:t>
            </a:r>
            <a:r>
              <a:rPr sz="4400" spc="20" smtClean="0">
                <a:latin typeface="Trebuchet MS" panose="020B0603020202020204" pitchFamily="34" charset="0"/>
              </a:rPr>
              <a:t>Violeta</a:t>
            </a:r>
            <a:r>
              <a:rPr sz="4400" spc="-195" smtClean="0">
                <a:latin typeface="Trebuchet MS" panose="020B0603020202020204" pitchFamily="34" charset="0"/>
              </a:rPr>
              <a:t> </a:t>
            </a:r>
            <a:r>
              <a:rPr sz="4400" spc="-20" smtClean="0">
                <a:latin typeface="Trebuchet MS" panose="020B0603020202020204" pitchFamily="34" charset="0"/>
              </a:rPr>
              <a:t>Tošić</a:t>
            </a:r>
            <a:endParaRPr sz="4400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540"/>
            <a:ext cx="6400800" cy="10274300"/>
          </a:xfrm>
          <a:custGeom>
            <a:avLst/>
            <a:gdLst/>
            <a:ahLst/>
            <a:cxnLst/>
            <a:rect l="l" t="t" r="r" b="b"/>
            <a:pathLst>
              <a:path w="7343140" h="10274300">
                <a:moveTo>
                  <a:pt x="5004364" y="10274299"/>
                </a:moveTo>
                <a:lnTo>
                  <a:pt x="0" y="10274299"/>
                </a:lnTo>
                <a:lnTo>
                  <a:pt x="0" y="0"/>
                </a:lnTo>
                <a:lnTo>
                  <a:pt x="4807300" y="0"/>
                </a:lnTo>
                <a:lnTo>
                  <a:pt x="4844514" y="114299"/>
                </a:lnTo>
                <a:lnTo>
                  <a:pt x="4964796" y="114299"/>
                </a:lnTo>
                <a:lnTo>
                  <a:pt x="5004364" y="241299"/>
                </a:lnTo>
                <a:lnTo>
                  <a:pt x="5121461" y="241299"/>
                </a:lnTo>
                <a:lnTo>
                  <a:pt x="5159953" y="368299"/>
                </a:lnTo>
                <a:lnTo>
                  <a:pt x="5273781" y="368299"/>
                </a:lnTo>
                <a:lnTo>
                  <a:pt x="5311169" y="495299"/>
                </a:lnTo>
                <a:lnTo>
                  <a:pt x="5385103" y="495299"/>
                </a:lnTo>
                <a:lnTo>
                  <a:pt x="5421645" y="622299"/>
                </a:lnTo>
                <a:lnTo>
                  <a:pt x="5529550" y="622299"/>
                </a:lnTo>
                <a:lnTo>
                  <a:pt x="5564939" y="749299"/>
                </a:lnTo>
                <a:lnTo>
                  <a:pt x="5634838" y="749299"/>
                </a:lnTo>
                <a:lnTo>
                  <a:pt x="5669344" y="876299"/>
                </a:lnTo>
                <a:lnTo>
                  <a:pt x="5737462" y="876299"/>
                </a:lnTo>
                <a:lnTo>
                  <a:pt x="5771069" y="1003299"/>
                </a:lnTo>
                <a:lnTo>
                  <a:pt x="5837373" y="1003299"/>
                </a:lnTo>
                <a:lnTo>
                  <a:pt x="5870066" y="1130299"/>
                </a:lnTo>
                <a:lnTo>
                  <a:pt x="5966288" y="1130299"/>
                </a:lnTo>
                <a:lnTo>
                  <a:pt x="5997737" y="1257299"/>
                </a:lnTo>
                <a:lnTo>
                  <a:pt x="6059688" y="1257299"/>
                </a:lnTo>
                <a:lnTo>
                  <a:pt x="6090186" y="1384299"/>
                </a:lnTo>
                <a:lnTo>
                  <a:pt x="6150218" y="1384299"/>
                </a:lnTo>
                <a:lnTo>
                  <a:pt x="6179749" y="1511299"/>
                </a:lnTo>
                <a:lnTo>
                  <a:pt x="6237831" y="1511299"/>
                </a:lnTo>
                <a:lnTo>
                  <a:pt x="6266379" y="1638299"/>
                </a:lnTo>
                <a:lnTo>
                  <a:pt x="6322480" y="1638299"/>
                </a:lnTo>
                <a:lnTo>
                  <a:pt x="6350029" y="1765299"/>
                </a:lnTo>
                <a:lnTo>
                  <a:pt x="6377242" y="1765299"/>
                </a:lnTo>
                <a:lnTo>
                  <a:pt x="6404117" y="1892299"/>
                </a:lnTo>
                <a:lnTo>
                  <a:pt x="6456846" y="1892299"/>
                </a:lnTo>
                <a:lnTo>
                  <a:pt x="6482696" y="2019299"/>
                </a:lnTo>
                <a:lnTo>
                  <a:pt x="6533358" y="2019299"/>
                </a:lnTo>
                <a:lnTo>
                  <a:pt x="6558168" y="2146299"/>
                </a:lnTo>
                <a:lnTo>
                  <a:pt x="6606733" y="2146299"/>
                </a:lnTo>
                <a:lnTo>
                  <a:pt x="6630486" y="2273299"/>
                </a:lnTo>
                <a:lnTo>
                  <a:pt x="6676923" y="2273299"/>
                </a:lnTo>
                <a:lnTo>
                  <a:pt x="6699604" y="2400299"/>
                </a:lnTo>
                <a:lnTo>
                  <a:pt x="6721924" y="2400299"/>
                </a:lnTo>
                <a:lnTo>
                  <a:pt x="6743881" y="2527299"/>
                </a:lnTo>
                <a:lnTo>
                  <a:pt x="6786700" y="2527299"/>
                </a:lnTo>
                <a:lnTo>
                  <a:pt x="6807559" y="2654299"/>
                </a:lnTo>
                <a:lnTo>
                  <a:pt x="6848165" y="2654299"/>
                </a:lnTo>
                <a:lnTo>
                  <a:pt x="6867909" y="2781299"/>
                </a:lnTo>
                <a:lnTo>
                  <a:pt x="6887279" y="2781299"/>
                </a:lnTo>
                <a:lnTo>
                  <a:pt x="6906271" y="2908299"/>
                </a:lnTo>
                <a:lnTo>
                  <a:pt x="6943120" y="2908299"/>
                </a:lnTo>
                <a:lnTo>
                  <a:pt x="6960972" y="3035299"/>
                </a:lnTo>
                <a:lnTo>
                  <a:pt x="6978440" y="3035299"/>
                </a:lnTo>
                <a:lnTo>
                  <a:pt x="6995523" y="3162299"/>
                </a:lnTo>
                <a:lnTo>
                  <a:pt x="7028526" y="3162299"/>
                </a:lnTo>
                <a:lnTo>
                  <a:pt x="7044442" y="3289299"/>
                </a:lnTo>
                <a:lnTo>
                  <a:pt x="7075096" y="3289299"/>
                </a:lnTo>
                <a:lnTo>
                  <a:pt x="7089829" y="3416299"/>
                </a:lnTo>
                <a:lnTo>
                  <a:pt x="7104165" y="3416299"/>
                </a:lnTo>
                <a:lnTo>
                  <a:pt x="7118102" y="3543299"/>
                </a:lnTo>
                <a:lnTo>
                  <a:pt x="7144769" y="3543299"/>
                </a:lnTo>
                <a:lnTo>
                  <a:pt x="7157496" y="3670299"/>
                </a:lnTo>
                <a:lnTo>
                  <a:pt x="7169817" y="3670299"/>
                </a:lnTo>
                <a:lnTo>
                  <a:pt x="7181730" y="3797299"/>
                </a:lnTo>
                <a:lnTo>
                  <a:pt x="7193233" y="3797299"/>
                </a:lnTo>
                <a:lnTo>
                  <a:pt x="7204324" y="3924299"/>
                </a:lnTo>
                <a:lnTo>
                  <a:pt x="7225264" y="3924299"/>
                </a:lnTo>
                <a:lnTo>
                  <a:pt x="7235110" y="4051299"/>
                </a:lnTo>
                <a:lnTo>
                  <a:pt x="7244536" y="4051299"/>
                </a:lnTo>
                <a:lnTo>
                  <a:pt x="7253543" y="4178299"/>
                </a:lnTo>
                <a:lnTo>
                  <a:pt x="7270286" y="4178299"/>
                </a:lnTo>
                <a:lnTo>
                  <a:pt x="7278021" y="4305299"/>
                </a:lnTo>
                <a:lnTo>
                  <a:pt x="7285327" y="4305299"/>
                </a:lnTo>
                <a:lnTo>
                  <a:pt x="7292205" y="4432299"/>
                </a:lnTo>
                <a:lnTo>
                  <a:pt x="7298651" y="4432299"/>
                </a:lnTo>
                <a:lnTo>
                  <a:pt x="7304665" y="4559299"/>
                </a:lnTo>
                <a:lnTo>
                  <a:pt x="7315387" y="4559299"/>
                </a:lnTo>
                <a:lnTo>
                  <a:pt x="7320092" y="4686299"/>
                </a:lnTo>
                <a:lnTo>
                  <a:pt x="7324357" y="4686299"/>
                </a:lnTo>
                <a:lnTo>
                  <a:pt x="7328180" y="4813299"/>
                </a:lnTo>
                <a:lnTo>
                  <a:pt x="7334496" y="4813299"/>
                </a:lnTo>
                <a:lnTo>
                  <a:pt x="7336985" y="4940299"/>
                </a:lnTo>
                <a:lnTo>
                  <a:pt x="7339025" y="4940299"/>
                </a:lnTo>
                <a:lnTo>
                  <a:pt x="7340614" y="5067299"/>
                </a:lnTo>
                <a:lnTo>
                  <a:pt x="7341752" y="5067299"/>
                </a:lnTo>
                <a:lnTo>
                  <a:pt x="7342436" y="5194299"/>
                </a:lnTo>
                <a:lnTo>
                  <a:pt x="7342664" y="5194299"/>
                </a:lnTo>
                <a:lnTo>
                  <a:pt x="7342436" y="5321299"/>
                </a:lnTo>
                <a:lnTo>
                  <a:pt x="7340614" y="5321299"/>
                </a:lnTo>
                <a:lnTo>
                  <a:pt x="7339025" y="5448299"/>
                </a:lnTo>
                <a:lnTo>
                  <a:pt x="7336985" y="5448299"/>
                </a:lnTo>
                <a:lnTo>
                  <a:pt x="7334496" y="5575299"/>
                </a:lnTo>
                <a:lnTo>
                  <a:pt x="7331561" y="5575299"/>
                </a:lnTo>
                <a:lnTo>
                  <a:pt x="7328180" y="5702299"/>
                </a:lnTo>
                <a:lnTo>
                  <a:pt x="7320092" y="5702299"/>
                </a:lnTo>
                <a:lnTo>
                  <a:pt x="7315387" y="5829299"/>
                </a:lnTo>
                <a:lnTo>
                  <a:pt x="7310244" y="5829299"/>
                </a:lnTo>
                <a:lnTo>
                  <a:pt x="7304665" y="5956299"/>
                </a:lnTo>
                <a:lnTo>
                  <a:pt x="7292205" y="5956299"/>
                </a:lnTo>
                <a:lnTo>
                  <a:pt x="7285327" y="6083299"/>
                </a:lnTo>
                <a:lnTo>
                  <a:pt x="7278021" y="6083299"/>
                </a:lnTo>
                <a:lnTo>
                  <a:pt x="7270286" y="6210299"/>
                </a:lnTo>
                <a:lnTo>
                  <a:pt x="7262126" y="6210299"/>
                </a:lnTo>
                <a:lnTo>
                  <a:pt x="7253543" y="6337299"/>
                </a:lnTo>
                <a:lnTo>
                  <a:pt x="7235110" y="6337299"/>
                </a:lnTo>
                <a:lnTo>
                  <a:pt x="7225264" y="6464299"/>
                </a:lnTo>
                <a:lnTo>
                  <a:pt x="7215002" y="6464299"/>
                </a:lnTo>
                <a:lnTo>
                  <a:pt x="7204324" y="6591299"/>
                </a:lnTo>
                <a:lnTo>
                  <a:pt x="7181730" y="6591299"/>
                </a:lnTo>
                <a:lnTo>
                  <a:pt x="7169817" y="6718299"/>
                </a:lnTo>
                <a:lnTo>
                  <a:pt x="7157496" y="6718299"/>
                </a:lnTo>
                <a:lnTo>
                  <a:pt x="7144769" y="6845299"/>
                </a:lnTo>
                <a:lnTo>
                  <a:pt x="7118102" y="6845299"/>
                </a:lnTo>
                <a:lnTo>
                  <a:pt x="7104165" y="6972299"/>
                </a:lnTo>
                <a:lnTo>
                  <a:pt x="7089829" y="6972299"/>
                </a:lnTo>
                <a:lnTo>
                  <a:pt x="7075096" y="7099299"/>
                </a:lnTo>
                <a:lnTo>
                  <a:pt x="7044442" y="7099299"/>
                </a:lnTo>
                <a:lnTo>
                  <a:pt x="7028526" y="7226299"/>
                </a:lnTo>
                <a:lnTo>
                  <a:pt x="7012219" y="7226299"/>
                </a:lnTo>
                <a:lnTo>
                  <a:pt x="6995523" y="7353299"/>
                </a:lnTo>
                <a:lnTo>
                  <a:pt x="6960972" y="7353299"/>
                </a:lnTo>
                <a:lnTo>
                  <a:pt x="6943120" y="7480299"/>
                </a:lnTo>
                <a:lnTo>
                  <a:pt x="6924886" y="7480299"/>
                </a:lnTo>
                <a:lnTo>
                  <a:pt x="6906271" y="7607299"/>
                </a:lnTo>
                <a:lnTo>
                  <a:pt x="6867909" y="7607299"/>
                </a:lnTo>
                <a:lnTo>
                  <a:pt x="6848165" y="7734299"/>
                </a:lnTo>
                <a:lnTo>
                  <a:pt x="6807559" y="7734299"/>
                </a:lnTo>
                <a:lnTo>
                  <a:pt x="6786700" y="7861299"/>
                </a:lnTo>
                <a:lnTo>
                  <a:pt x="6765473" y="7861299"/>
                </a:lnTo>
                <a:lnTo>
                  <a:pt x="6743881" y="7988299"/>
                </a:lnTo>
                <a:lnTo>
                  <a:pt x="6699604" y="7988299"/>
                </a:lnTo>
                <a:lnTo>
                  <a:pt x="6676923" y="8115299"/>
                </a:lnTo>
                <a:lnTo>
                  <a:pt x="6630486" y="8115299"/>
                </a:lnTo>
                <a:lnTo>
                  <a:pt x="6606733" y="8242299"/>
                </a:lnTo>
                <a:lnTo>
                  <a:pt x="6582627" y="8242299"/>
                </a:lnTo>
                <a:lnTo>
                  <a:pt x="6558168" y="8369299"/>
                </a:lnTo>
                <a:lnTo>
                  <a:pt x="6508200" y="8369299"/>
                </a:lnTo>
                <a:lnTo>
                  <a:pt x="6482696" y="8496299"/>
                </a:lnTo>
                <a:lnTo>
                  <a:pt x="6430652" y="8496299"/>
                </a:lnTo>
                <a:lnTo>
                  <a:pt x="6404117" y="8623299"/>
                </a:lnTo>
                <a:lnTo>
                  <a:pt x="6350029" y="8623299"/>
                </a:lnTo>
                <a:lnTo>
                  <a:pt x="6322480" y="8750299"/>
                </a:lnTo>
                <a:lnTo>
                  <a:pt x="6266379" y="8750299"/>
                </a:lnTo>
                <a:lnTo>
                  <a:pt x="6237831" y="8877299"/>
                </a:lnTo>
                <a:lnTo>
                  <a:pt x="6179749" y="8877299"/>
                </a:lnTo>
                <a:lnTo>
                  <a:pt x="6150218" y="9004299"/>
                </a:lnTo>
                <a:lnTo>
                  <a:pt x="6090186" y="9004299"/>
                </a:lnTo>
                <a:lnTo>
                  <a:pt x="6059688" y="9131299"/>
                </a:lnTo>
                <a:lnTo>
                  <a:pt x="5997737" y="9131299"/>
                </a:lnTo>
                <a:lnTo>
                  <a:pt x="5966288" y="9258299"/>
                </a:lnTo>
                <a:lnTo>
                  <a:pt x="5902451" y="9258299"/>
                </a:lnTo>
                <a:lnTo>
                  <a:pt x="5870066" y="9385299"/>
                </a:lnTo>
                <a:lnTo>
                  <a:pt x="5804374" y="9385299"/>
                </a:lnTo>
                <a:lnTo>
                  <a:pt x="5771069" y="9512299"/>
                </a:lnTo>
                <a:lnTo>
                  <a:pt x="5703553" y="9512299"/>
                </a:lnTo>
                <a:lnTo>
                  <a:pt x="5669344" y="9639299"/>
                </a:lnTo>
                <a:lnTo>
                  <a:pt x="5564939" y="9639299"/>
                </a:lnTo>
                <a:lnTo>
                  <a:pt x="5529550" y="9766299"/>
                </a:lnTo>
                <a:lnTo>
                  <a:pt x="5457901" y="9766299"/>
                </a:lnTo>
                <a:lnTo>
                  <a:pt x="5421645" y="9893299"/>
                </a:lnTo>
                <a:lnTo>
                  <a:pt x="5311169" y="9893299"/>
                </a:lnTo>
                <a:lnTo>
                  <a:pt x="5273781" y="10020299"/>
                </a:lnTo>
                <a:lnTo>
                  <a:pt x="5198171" y="10020299"/>
                </a:lnTo>
                <a:lnTo>
                  <a:pt x="5159953" y="10147299"/>
                </a:lnTo>
                <a:lnTo>
                  <a:pt x="5043665" y="10147299"/>
                </a:lnTo>
                <a:lnTo>
                  <a:pt x="5004364" y="1027429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pPr lvl="0"/>
            <a:endParaRPr lang="sr-Latn-CS" sz="40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CS" sz="40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CS" sz="40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CS" sz="40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CS" sz="40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sr-Latn-CS" sz="40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ctr"/>
            <a:r>
              <a:rPr lang="sr-Latn-CS" sz="44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CILJ PREDMETA</a:t>
            </a:r>
            <a:endParaRPr lang="sr-Latn-RS" sz="44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924800" y="1485663"/>
            <a:ext cx="84582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Cilj predmeta je </a:t>
            </a:r>
            <a:r>
              <a:rPr lang="sr-Latn-C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“...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sr-Latn-RS" sz="3200" dirty="0" smtClean="0"/>
              <a:t>je </a:t>
            </a:r>
            <a:r>
              <a:rPr lang="sr-Latn-RS" sz="3200" dirty="0"/>
              <a:t>da </a:t>
            </a:r>
            <a:r>
              <a:rPr lang="sr-Latn-RS" sz="3200" dirty="0" smtClean="0"/>
              <a:t>studenti steknu </a:t>
            </a:r>
            <a:r>
              <a:rPr lang="sr-Latn-RS" sz="3200" dirty="0"/>
              <a:t>znanja i veštine </a:t>
            </a:r>
            <a:r>
              <a:rPr lang="sr-Latn-RS" sz="3200" dirty="0" smtClean="0"/>
              <a:t>u vezi sa istraživanjem turističkog </a:t>
            </a:r>
            <a:r>
              <a:rPr lang="sr-Latn-RS" sz="3200" dirty="0"/>
              <a:t>tržišta. To uključuje </a:t>
            </a:r>
            <a:r>
              <a:rPr lang="sr-Latn-RS" sz="3200" dirty="0" smtClean="0"/>
              <a:t>izučavanje metoda </a:t>
            </a:r>
            <a:r>
              <a:rPr lang="sr-Latn-RS" sz="3200" dirty="0"/>
              <a:t>i tehnika istraživanja, kao i razumevanje </a:t>
            </a:r>
            <a:r>
              <a:rPr lang="sr-Latn-RS" sz="3200" dirty="0" smtClean="0"/>
              <a:t>prikupljanja, sređivanja </a:t>
            </a:r>
            <a:r>
              <a:rPr lang="sr-Latn-RS" sz="3200" dirty="0"/>
              <a:t>i </a:t>
            </a:r>
            <a:r>
              <a:rPr lang="sr-Latn-RS" sz="3200" dirty="0" smtClean="0"/>
              <a:t>analiziranja podataka </a:t>
            </a:r>
            <a:r>
              <a:rPr lang="sr-Latn-RS" sz="3200" dirty="0"/>
              <a:t>o </a:t>
            </a:r>
            <a:r>
              <a:rPr lang="sr-Latn-RS" sz="3200" dirty="0" smtClean="0"/>
              <a:t>subjektima turističkog tržišta ...</a:t>
            </a:r>
            <a:r>
              <a:rPr lang="sr-Latn-C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“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sr-Latn-CS" altLang="sr-Latn-RS" sz="3200" b="0" i="0" u="none" strike="noStrike" cap="none" normalizeH="0" baseline="0" dirty="0">
              <a:ln>
                <a:noFill/>
              </a:ln>
              <a:solidFill>
                <a:prstClr val="black"/>
              </a:solidFill>
              <a:effectLst/>
              <a:latin typeface="Trebuchet MS" panose="020B0603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050" y="0"/>
            <a:ext cx="4458207" cy="10287000"/>
            <a:chOff x="-508" y="0"/>
            <a:chExt cx="6477635" cy="10287000"/>
          </a:xfrm>
          <a:solidFill>
            <a:schemeClr val="bg1">
              <a:lumMod val="75000"/>
            </a:schemeClr>
          </a:solidFill>
        </p:grpSpPr>
        <p:sp>
          <p:nvSpPr>
            <p:cNvPr id="3" name="object 3"/>
            <p:cNvSpPr/>
            <p:nvPr/>
          </p:nvSpPr>
          <p:spPr>
            <a:xfrm>
              <a:off x="0" y="0"/>
              <a:ext cx="6477000" cy="10287000"/>
            </a:xfrm>
            <a:custGeom>
              <a:avLst/>
              <a:gdLst/>
              <a:ahLst/>
              <a:cxnLst/>
              <a:rect l="l" t="t" r="r" b="b"/>
              <a:pathLst>
                <a:path w="6477000" h="10287000">
                  <a:moveTo>
                    <a:pt x="647699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6476999" y="0"/>
                  </a:lnTo>
                  <a:lnTo>
                    <a:pt x="6476999" y="10286999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-508" y="4185220"/>
              <a:ext cx="5812155" cy="6102350"/>
            </a:xfrm>
            <a:custGeom>
              <a:avLst/>
              <a:gdLst/>
              <a:ahLst/>
              <a:cxnLst/>
              <a:rect l="l" t="t" r="r" b="b"/>
              <a:pathLst>
                <a:path w="5812155" h="6102350">
                  <a:moveTo>
                    <a:pt x="3201835" y="23025"/>
                  </a:moveTo>
                  <a:lnTo>
                    <a:pt x="3161614" y="13817"/>
                  </a:lnTo>
                  <a:lnTo>
                    <a:pt x="2894634" y="12738"/>
                  </a:lnTo>
                  <a:lnTo>
                    <a:pt x="2976626" y="10731"/>
                  </a:lnTo>
                  <a:lnTo>
                    <a:pt x="2936379" y="1549"/>
                  </a:lnTo>
                  <a:lnTo>
                    <a:pt x="2843898" y="0"/>
                  </a:lnTo>
                  <a:lnTo>
                    <a:pt x="2809290" y="12395"/>
                  </a:lnTo>
                  <a:lnTo>
                    <a:pt x="2803880" y="12369"/>
                  </a:lnTo>
                  <a:lnTo>
                    <a:pt x="2617228" y="11620"/>
                  </a:lnTo>
                  <a:lnTo>
                    <a:pt x="2578443" y="25425"/>
                  </a:lnTo>
                  <a:lnTo>
                    <a:pt x="3201835" y="23025"/>
                  </a:lnTo>
                  <a:close/>
                </a:path>
                <a:path w="5812155" h="6102350">
                  <a:moveTo>
                    <a:pt x="3384918" y="50647"/>
                  </a:moveTo>
                  <a:lnTo>
                    <a:pt x="3334423" y="33959"/>
                  </a:lnTo>
                  <a:lnTo>
                    <a:pt x="3303092" y="34150"/>
                  </a:lnTo>
                  <a:lnTo>
                    <a:pt x="3279787" y="34290"/>
                  </a:lnTo>
                  <a:lnTo>
                    <a:pt x="3248050" y="23850"/>
                  </a:lnTo>
                  <a:lnTo>
                    <a:pt x="2575433" y="26492"/>
                  </a:lnTo>
                  <a:lnTo>
                    <a:pt x="2910916" y="24638"/>
                  </a:lnTo>
                  <a:lnTo>
                    <a:pt x="2578443" y="25425"/>
                  </a:lnTo>
                  <a:lnTo>
                    <a:pt x="2576195" y="25425"/>
                  </a:lnTo>
                  <a:lnTo>
                    <a:pt x="2529319" y="25539"/>
                  </a:lnTo>
                  <a:lnTo>
                    <a:pt x="2491359" y="38989"/>
                  </a:lnTo>
                  <a:lnTo>
                    <a:pt x="2488514" y="39014"/>
                  </a:lnTo>
                  <a:lnTo>
                    <a:pt x="2441524" y="39293"/>
                  </a:lnTo>
                  <a:lnTo>
                    <a:pt x="2389505" y="46621"/>
                  </a:lnTo>
                  <a:lnTo>
                    <a:pt x="3384918" y="50647"/>
                  </a:lnTo>
                  <a:close/>
                </a:path>
                <a:path w="5812155" h="6102350">
                  <a:moveTo>
                    <a:pt x="5811736" y="2859659"/>
                  </a:moveTo>
                  <a:lnTo>
                    <a:pt x="5804179" y="2804630"/>
                  </a:lnTo>
                  <a:lnTo>
                    <a:pt x="5800725" y="2765729"/>
                  </a:lnTo>
                  <a:lnTo>
                    <a:pt x="5803049" y="2718727"/>
                  </a:lnTo>
                  <a:lnTo>
                    <a:pt x="5799125" y="2680474"/>
                  </a:lnTo>
                  <a:lnTo>
                    <a:pt x="5790641" y="2626753"/>
                  </a:lnTo>
                  <a:lnTo>
                    <a:pt x="5786272" y="2589136"/>
                  </a:lnTo>
                  <a:lnTo>
                    <a:pt x="5777331" y="2536050"/>
                  </a:lnTo>
                  <a:lnTo>
                    <a:pt x="5772493" y="2499093"/>
                  </a:lnTo>
                  <a:lnTo>
                    <a:pt x="5773432" y="2454021"/>
                  </a:lnTo>
                  <a:lnTo>
                    <a:pt x="5757799" y="2410320"/>
                  </a:lnTo>
                  <a:lnTo>
                    <a:pt x="5747944" y="2358517"/>
                  </a:lnTo>
                  <a:lnTo>
                    <a:pt x="5742203" y="2322830"/>
                  </a:lnTo>
                  <a:lnTo>
                    <a:pt x="5731891" y="2271661"/>
                  </a:lnTo>
                  <a:lnTo>
                    <a:pt x="5725693" y="2236609"/>
                  </a:lnTo>
                  <a:lnTo>
                    <a:pt x="5714936" y="2186076"/>
                  </a:lnTo>
                  <a:lnTo>
                    <a:pt x="5697944" y="2144280"/>
                  </a:lnTo>
                  <a:lnTo>
                    <a:pt x="5686730" y="2094382"/>
                  </a:lnTo>
                  <a:lnTo>
                    <a:pt x="5669292" y="2053209"/>
                  </a:lnTo>
                  <a:lnTo>
                    <a:pt x="5661977" y="2019731"/>
                  </a:lnTo>
                  <a:lnTo>
                    <a:pt x="5650090" y="1970773"/>
                  </a:lnTo>
                  <a:lnTo>
                    <a:pt x="5631980" y="1930539"/>
                  </a:lnTo>
                  <a:lnTo>
                    <a:pt x="5613654" y="1890623"/>
                  </a:lnTo>
                  <a:lnTo>
                    <a:pt x="5601106" y="1842592"/>
                  </a:lnTo>
                  <a:lnTo>
                    <a:pt x="5582336" y="1803298"/>
                  </a:lnTo>
                  <a:lnTo>
                    <a:pt x="5563336" y="1764322"/>
                  </a:lnTo>
                  <a:lnTo>
                    <a:pt x="5550128" y="1717217"/>
                  </a:lnTo>
                  <a:lnTo>
                    <a:pt x="5530697" y="1678851"/>
                  </a:lnTo>
                  <a:lnTo>
                    <a:pt x="5511038" y="1640789"/>
                  </a:lnTo>
                  <a:lnTo>
                    <a:pt x="5491162" y="1603032"/>
                  </a:lnTo>
                  <a:lnTo>
                    <a:pt x="5460733" y="1558213"/>
                  </a:lnTo>
                  <a:lnTo>
                    <a:pt x="5446433" y="1512658"/>
                  </a:lnTo>
                  <a:lnTo>
                    <a:pt x="5425910" y="1475816"/>
                  </a:lnTo>
                  <a:lnTo>
                    <a:pt x="5394820" y="1431912"/>
                  </a:lnTo>
                  <a:lnTo>
                    <a:pt x="5373865" y="1395679"/>
                  </a:lnTo>
                  <a:lnTo>
                    <a:pt x="5352681" y="1359750"/>
                  </a:lnTo>
                  <a:lnTo>
                    <a:pt x="5320957" y="1316748"/>
                  </a:lnTo>
                  <a:lnTo>
                    <a:pt x="5299354" y="1281430"/>
                  </a:lnTo>
                  <a:lnTo>
                    <a:pt x="5277523" y="1246403"/>
                  </a:lnTo>
                  <a:lnTo>
                    <a:pt x="5245151" y="1204315"/>
                  </a:lnTo>
                  <a:lnTo>
                    <a:pt x="5222900" y="1169885"/>
                  </a:lnTo>
                  <a:lnTo>
                    <a:pt x="5190096" y="1128395"/>
                  </a:lnTo>
                  <a:lnTo>
                    <a:pt x="5161419" y="1102982"/>
                  </a:lnTo>
                  <a:lnTo>
                    <a:pt x="5138534" y="1069454"/>
                  </a:lnTo>
                  <a:lnTo>
                    <a:pt x="5105095" y="1028852"/>
                  </a:lnTo>
                  <a:lnTo>
                    <a:pt x="5071453" y="988542"/>
                  </a:lnTo>
                  <a:lnTo>
                    <a:pt x="5037594" y="948537"/>
                  </a:lnTo>
                  <a:lnTo>
                    <a:pt x="5007851" y="924610"/>
                  </a:lnTo>
                  <a:lnTo>
                    <a:pt x="4973574" y="885190"/>
                  </a:lnTo>
                  <a:lnTo>
                    <a:pt x="4949431" y="853427"/>
                  </a:lnTo>
                  <a:lnTo>
                    <a:pt x="4908728" y="823010"/>
                  </a:lnTo>
                  <a:lnTo>
                    <a:pt x="4873815" y="784466"/>
                  </a:lnTo>
                  <a:lnTo>
                    <a:pt x="4843043" y="762000"/>
                  </a:lnTo>
                  <a:lnTo>
                    <a:pt x="4807712" y="724039"/>
                  </a:lnTo>
                  <a:lnTo>
                    <a:pt x="4766183" y="694791"/>
                  </a:lnTo>
                  <a:lnTo>
                    <a:pt x="4749050" y="675081"/>
                  </a:lnTo>
                  <a:lnTo>
                    <a:pt x="4635297" y="593966"/>
                  </a:lnTo>
                  <a:lnTo>
                    <a:pt x="4624679" y="586994"/>
                  </a:lnTo>
                  <a:lnTo>
                    <a:pt x="4614621" y="579221"/>
                  </a:lnTo>
                  <a:lnTo>
                    <a:pt x="4459516" y="468617"/>
                  </a:lnTo>
                  <a:lnTo>
                    <a:pt x="4416653" y="441223"/>
                  </a:lnTo>
                  <a:lnTo>
                    <a:pt x="4254043" y="341160"/>
                  </a:lnTo>
                  <a:lnTo>
                    <a:pt x="4214927" y="330390"/>
                  </a:lnTo>
                  <a:lnTo>
                    <a:pt x="4127779" y="277596"/>
                  </a:lnTo>
                  <a:lnTo>
                    <a:pt x="4088434" y="267144"/>
                  </a:lnTo>
                  <a:lnTo>
                    <a:pt x="4044683" y="241007"/>
                  </a:lnTo>
                  <a:lnTo>
                    <a:pt x="3955313" y="213220"/>
                  </a:lnTo>
                  <a:lnTo>
                    <a:pt x="3911371" y="187350"/>
                  </a:lnTo>
                  <a:lnTo>
                    <a:pt x="3611943" y="104152"/>
                  </a:lnTo>
                  <a:lnTo>
                    <a:pt x="3402190" y="103822"/>
                  </a:lnTo>
                  <a:lnTo>
                    <a:pt x="3399307" y="102997"/>
                  </a:lnTo>
                  <a:lnTo>
                    <a:pt x="3611943" y="104152"/>
                  </a:lnTo>
                  <a:lnTo>
                    <a:pt x="3431044" y="51587"/>
                  </a:lnTo>
                  <a:lnTo>
                    <a:pt x="2353856" y="52844"/>
                  </a:lnTo>
                  <a:lnTo>
                    <a:pt x="2260371" y="74587"/>
                  </a:lnTo>
                  <a:lnTo>
                    <a:pt x="2214524" y="73253"/>
                  </a:lnTo>
                  <a:lnTo>
                    <a:pt x="1874139" y="178714"/>
                  </a:lnTo>
                  <a:lnTo>
                    <a:pt x="1827174" y="200825"/>
                  </a:lnTo>
                  <a:lnTo>
                    <a:pt x="1745488" y="227888"/>
                  </a:lnTo>
                  <a:lnTo>
                    <a:pt x="1709102" y="257035"/>
                  </a:lnTo>
                  <a:lnTo>
                    <a:pt x="1658124" y="262902"/>
                  </a:lnTo>
                  <a:lnTo>
                    <a:pt x="1621904" y="291820"/>
                  </a:lnTo>
                  <a:lnTo>
                    <a:pt x="1581442" y="304812"/>
                  </a:lnTo>
                  <a:lnTo>
                    <a:pt x="1499133" y="354622"/>
                  </a:lnTo>
                  <a:lnTo>
                    <a:pt x="1458950" y="367220"/>
                  </a:lnTo>
                  <a:lnTo>
                    <a:pt x="1110259" y="593712"/>
                  </a:lnTo>
                  <a:lnTo>
                    <a:pt x="1040993" y="647103"/>
                  </a:lnTo>
                  <a:lnTo>
                    <a:pt x="1000544" y="681939"/>
                  </a:lnTo>
                  <a:lnTo>
                    <a:pt x="932078" y="734199"/>
                  </a:lnTo>
                  <a:lnTo>
                    <a:pt x="902398" y="775830"/>
                  </a:lnTo>
                  <a:lnTo>
                    <a:pt x="868514" y="801471"/>
                  </a:lnTo>
                  <a:lnTo>
                    <a:pt x="828776" y="835317"/>
                  </a:lnTo>
                  <a:lnTo>
                    <a:pt x="795197" y="860539"/>
                  </a:lnTo>
                  <a:lnTo>
                    <a:pt x="737171" y="941920"/>
                  </a:lnTo>
                  <a:lnTo>
                    <a:pt x="698042" y="974902"/>
                  </a:lnTo>
                  <a:lnTo>
                    <a:pt x="665099" y="999236"/>
                  </a:lnTo>
                  <a:lnTo>
                    <a:pt x="12" y="1931911"/>
                  </a:lnTo>
                  <a:lnTo>
                    <a:pt x="0" y="2106917"/>
                  </a:lnTo>
                  <a:lnTo>
                    <a:pt x="508" y="2106206"/>
                  </a:lnTo>
                  <a:lnTo>
                    <a:pt x="508" y="6101778"/>
                  </a:lnTo>
                  <a:lnTo>
                    <a:pt x="4168038" y="6101791"/>
                  </a:lnTo>
                  <a:lnTo>
                    <a:pt x="4169448" y="6099810"/>
                  </a:lnTo>
                  <a:lnTo>
                    <a:pt x="4219854" y="6098184"/>
                  </a:lnTo>
                  <a:lnTo>
                    <a:pt x="5372925" y="4481207"/>
                  </a:lnTo>
                  <a:lnTo>
                    <a:pt x="5394045" y="4429734"/>
                  </a:lnTo>
                  <a:lnTo>
                    <a:pt x="5471668" y="4320883"/>
                  </a:lnTo>
                  <a:lnTo>
                    <a:pt x="5492712" y="4269498"/>
                  </a:lnTo>
                  <a:lnTo>
                    <a:pt x="5507494" y="4226877"/>
                  </a:lnTo>
                  <a:lnTo>
                    <a:pt x="5532374" y="4191990"/>
                  </a:lnTo>
                  <a:lnTo>
                    <a:pt x="5552681" y="4141647"/>
                  </a:lnTo>
                  <a:lnTo>
                    <a:pt x="5566727" y="4100068"/>
                  </a:lnTo>
                  <a:lnTo>
                    <a:pt x="5590870" y="4066209"/>
                  </a:lnTo>
                  <a:lnTo>
                    <a:pt x="5600103" y="4009529"/>
                  </a:lnTo>
                  <a:lnTo>
                    <a:pt x="5623750" y="3976357"/>
                  </a:lnTo>
                  <a:lnTo>
                    <a:pt x="5632488" y="3920363"/>
                  </a:lnTo>
                  <a:lnTo>
                    <a:pt x="5655653" y="3887876"/>
                  </a:lnTo>
                  <a:lnTo>
                    <a:pt x="5668238" y="3848354"/>
                  </a:lnTo>
                  <a:lnTo>
                    <a:pt x="5676239" y="3793388"/>
                  </a:lnTo>
                  <a:lnTo>
                    <a:pt x="5698680" y="3761917"/>
                  </a:lnTo>
                  <a:lnTo>
                    <a:pt x="5706199" y="3707625"/>
                  </a:lnTo>
                  <a:lnTo>
                    <a:pt x="5717806" y="3669474"/>
                  </a:lnTo>
                  <a:lnTo>
                    <a:pt x="5724842" y="3615855"/>
                  </a:lnTo>
                  <a:lnTo>
                    <a:pt x="5735980" y="3578364"/>
                  </a:lnTo>
                  <a:lnTo>
                    <a:pt x="5752871" y="3532797"/>
                  </a:lnTo>
                  <a:lnTo>
                    <a:pt x="5753189" y="3488613"/>
                  </a:lnTo>
                  <a:lnTo>
                    <a:pt x="5769610" y="3443719"/>
                  </a:lnTo>
                  <a:lnTo>
                    <a:pt x="5775439" y="3391776"/>
                  </a:lnTo>
                  <a:lnTo>
                    <a:pt x="5775045" y="3348596"/>
                  </a:lnTo>
                  <a:lnTo>
                    <a:pt x="5790743" y="3304705"/>
                  </a:lnTo>
                  <a:lnTo>
                    <a:pt x="5789866" y="3262185"/>
                  </a:lnTo>
                  <a:lnTo>
                    <a:pt x="5794756" y="3211576"/>
                  </a:lnTo>
                  <a:lnTo>
                    <a:pt x="5803747" y="3177095"/>
                  </a:lnTo>
                  <a:lnTo>
                    <a:pt x="5808167" y="3127159"/>
                  </a:lnTo>
                  <a:lnTo>
                    <a:pt x="5806338" y="3085960"/>
                  </a:lnTo>
                  <a:lnTo>
                    <a:pt x="5810288" y="3036671"/>
                  </a:lnTo>
                  <a:lnTo>
                    <a:pt x="5808002" y="2996133"/>
                  </a:lnTo>
                  <a:lnTo>
                    <a:pt x="5811482" y="2947517"/>
                  </a:lnTo>
                  <a:lnTo>
                    <a:pt x="5804382" y="2891840"/>
                  </a:lnTo>
                  <a:lnTo>
                    <a:pt x="5811736" y="2859659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699" y="4660899"/>
              <a:ext cx="4114799" cy="4102091"/>
            </a:xfrm>
            <a:prstGeom prst="rect">
              <a:avLst/>
            </a:prstGeom>
            <a:grpFill/>
          </p:spPr>
        </p:pic>
      </p:grp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676900" y="723900"/>
            <a:ext cx="11343144" cy="615553"/>
          </a:xfrm>
        </p:spPr>
        <p:txBody>
          <a:bodyPr/>
          <a:lstStyle/>
          <a:p>
            <a:pPr algn="ctr"/>
            <a:r>
              <a:rPr lang="sr-Latn-RS" sz="4000" b="1" dirty="0" smtClean="0">
                <a:latin typeface="Trebuchet MS" panose="020B0603020202020204" pitchFamily="34" charset="0"/>
              </a:rPr>
              <a:t>  </a:t>
            </a:r>
            <a:r>
              <a:rPr lang="sr-Latn-RS" sz="3600" b="1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OCENA ZNANJA (MAKSIMALAN BROJ POENA 100</a:t>
            </a:r>
            <a:endParaRPr lang="sr-Latn-RS" sz="3600" b="1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434110"/>
              </p:ext>
            </p:extLst>
          </p:nvPr>
        </p:nvGraphicFramePr>
        <p:xfrm>
          <a:off x="5638800" y="1714500"/>
          <a:ext cx="11381244" cy="7421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0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90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65274">
                <a:tc>
                  <a:txBody>
                    <a:bodyPr/>
                    <a:lstStyle/>
                    <a:p>
                      <a:pPr algn="ctr"/>
                      <a:endParaRPr lang="en-US" sz="3200" b="1" dirty="0" smtClean="0"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3200" b="1" dirty="0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AKTIVNOST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 smtClean="0"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3200" b="1" dirty="0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BODOVI</a:t>
                      </a:r>
                      <a:endParaRPr lang="sr-Latn-CS" sz="3200" b="1" dirty="0" smtClean="0"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2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pPr algn="ctr"/>
                      <a:endParaRPr lang="en-US" sz="3200" b="1" dirty="0" smtClean="0"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sr-Latn-RS" sz="3200" b="1" dirty="0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Aktivnosti u toku p</a:t>
                      </a:r>
                      <a:r>
                        <a:rPr lang="en-US" sz="3200" b="1" dirty="0" err="1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redavanja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 smtClean="0"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sr-Latn-RS" sz="3200" b="1" dirty="0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862761"/>
                  </a:ext>
                </a:extLst>
              </a:tr>
              <a:tr h="868325">
                <a:tc>
                  <a:txBody>
                    <a:bodyPr/>
                    <a:lstStyle/>
                    <a:p>
                      <a:pPr algn="ctr"/>
                      <a:endParaRPr lang="en-US" sz="3200" b="1" dirty="0" smtClean="0"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sr-Latn-RS" sz="3200" b="1" dirty="0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Praktična nastava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 smtClean="0"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sr-Latn-RS" sz="3200" b="1" dirty="0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325">
                <a:tc>
                  <a:txBody>
                    <a:bodyPr/>
                    <a:lstStyle/>
                    <a:p>
                      <a:pPr algn="ctr"/>
                      <a:endParaRPr lang="en-US" sz="3200" b="1" dirty="0" smtClean="0"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3200" b="1" dirty="0" err="1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Kolokvijum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 smtClean="0"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sr-Latn-RS" sz="3200" b="1" dirty="0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325">
                <a:tc>
                  <a:txBody>
                    <a:bodyPr/>
                    <a:lstStyle/>
                    <a:p>
                      <a:pPr algn="ctr"/>
                      <a:endParaRPr lang="en-US" sz="3200" b="1" dirty="0" smtClean="0"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3200" b="1" dirty="0" err="1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Seminarski</a:t>
                      </a:r>
                      <a:r>
                        <a:rPr lang="en-US" sz="3200" b="1" dirty="0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1" dirty="0" err="1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rad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 smtClean="0"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sr-Latn-RS" sz="3200" b="1" dirty="0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200" b="1" dirty="0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5274">
                <a:tc>
                  <a:txBody>
                    <a:bodyPr/>
                    <a:lstStyle/>
                    <a:p>
                      <a:pPr algn="ctr"/>
                      <a:endParaRPr lang="en-US" sz="3200" b="1" dirty="0" smtClean="0"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sr-Latn-CS" sz="3200" b="1" dirty="0" smtClean="0"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3200" b="1" dirty="0" err="1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Usmeni</a:t>
                      </a:r>
                      <a:r>
                        <a:rPr lang="sr-Latn-CS" sz="3200" b="1" dirty="0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1" dirty="0" err="1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ispit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 smtClean="0"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sr-Latn-CS" sz="3200" b="1" dirty="0" smtClean="0"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3200" b="1" dirty="0" smtClean="0">
                          <a:latin typeface="Trebuchet MS" panose="020B0603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18288000" cy="5067300"/>
          </a:xfrm>
          <a:custGeom>
            <a:avLst/>
            <a:gdLst/>
            <a:ahLst/>
            <a:cxnLst/>
            <a:rect l="l" t="t" r="r" b="b"/>
            <a:pathLst>
              <a:path w="18288000" h="2600325">
                <a:moveTo>
                  <a:pt x="0" y="0"/>
                </a:moveTo>
                <a:lnTo>
                  <a:pt x="18287999" y="0"/>
                </a:lnTo>
                <a:lnTo>
                  <a:pt x="18287999" y="2600324"/>
                </a:lnTo>
                <a:lnTo>
                  <a:pt x="0" y="260032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800350" y="4000500"/>
            <a:ext cx="12687300" cy="249299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ea typeface="+mj-ea"/>
                <a:cs typeface="Lucida Sans Unicode"/>
              </a:defRPr>
            </a:lvl1pPr>
          </a:lstStyle>
          <a:p>
            <a:pPr algn="ctr"/>
            <a:r>
              <a:rPr lang="sr-Latn-CS" altLang="sr-Latn-RS" sz="5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UPUTSTVO ZA IZRADU SEMNARSKOG RADA</a:t>
            </a:r>
          </a:p>
          <a:p>
            <a:pPr algn="ctr"/>
            <a:r>
              <a:rPr lang="sr-Latn-CS" altLang="sr-Latn-RS" sz="5400" b="1" kern="0" dirty="0" smtClean="0">
                <a:latin typeface="Trebuchet MS" panose="020B0603020202020204" pitchFamily="34" charset="0"/>
              </a:rPr>
              <a:t> </a:t>
            </a:r>
            <a:endParaRPr lang="sr-Latn-CS" altLang="sr-Latn-RS" sz="5400" b="1" kern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972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18288000" cy="10629900"/>
          </a:xfrm>
          <a:custGeom>
            <a:avLst/>
            <a:gdLst/>
            <a:ahLst/>
            <a:cxnLst/>
            <a:rect l="l" t="t" r="r" b="b"/>
            <a:pathLst>
              <a:path w="18288000" h="2600325">
                <a:moveTo>
                  <a:pt x="0" y="0"/>
                </a:moveTo>
                <a:lnTo>
                  <a:pt x="18287999" y="0"/>
                </a:lnTo>
                <a:lnTo>
                  <a:pt x="18287999" y="2600324"/>
                </a:lnTo>
                <a:lnTo>
                  <a:pt x="0" y="260032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714500"/>
            <a:ext cx="13716000" cy="779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077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190500"/>
            <a:ext cx="11049000" cy="2126457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sr-Latn-CS" altLang="sr-Latn-R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ODSEEK VISOKA TURISTIČKA ŠKOLA STRUKOVNIH STUDIJA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276600" y="2628900"/>
            <a:ext cx="11049000" cy="72390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sr-Latn-CS" altLang="sr-Latn-RS" sz="30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SEMINARSKI RAD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sr-Latn-CS" altLang="sr-Latn-R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sr-Latn-CS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SAVREMENE TENDENCIJE.....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sr-Latn-CS" altLang="sr-Latn-R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(Predmet: Marketing u turizmu)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sr-Latn-CS" altLang="sr-Latn-R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sr-Latn-CS" altLang="sr-Latn-R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sr-Latn-CS" altLang="sr-Latn-R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Mentor:                                                                      Student: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 Violeta Tošić                                                        Petar Petrović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br. indeksa: 1/2006.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sr-Latn-CS" altLang="sr-Latn-R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Beograd, mart 2009. </a:t>
            </a:r>
          </a:p>
        </p:txBody>
      </p:sp>
    </p:spTree>
    <p:extLst>
      <p:ext uri="{BB962C8B-B14F-4D97-AF65-F5344CB8AC3E}">
        <p14:creationId xmlns:p14="http://schemas.microsoft.com/office/powerpoint/2010/main" val="386605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411957"/>
            <a:ext cx="15240000" cy="17145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sr-Latn-CS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Sadržaj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552700"/>
            <a:ext cx="15240000" cy="6788945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/>
              <a:t> </a:t>
            </a: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UVOD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OSOBENOSTI TURISTIČKOG TRŽIŠTA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1. Specifičnosti turističke tražnje...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1.1. Faktori koji opredeljuju turističku tražnju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1.1.1. Potrebe kao onova turističke tražnje...................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1.1.2. Novi oblici ispoljavanja tur. tražnje...................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2. . Specifičnosti turističke ponude..........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.........................................................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1..................................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1.1.....................................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2...............................................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ZAKLJUČAK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LITERATURA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sr-Latn-RS" sz="3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213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226220"/>
            <a:ext cx="13716000" cy="17145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sr-Latn-CS" altLang="sr-Latn-R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Tabele, grafikoni, crteži, fotografije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400300" y="2400300"/>
            <a:ext cx="13601700" cy="78867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sr-Latn-CS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 mora biti </a:t>
            </a:r>
            <a:r>
              <a:rPr lang="sr-Latn-CS" altLang="sr-Latn-R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adekvatno obeleženo</a:t>
            </a:r>
            <a:r>
              <a:rPr lang="sr-Latn-CS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npr: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sr-Latn-CS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Grafikon 1. Kretanje...........u 2006.godini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sr-Latn-CS" alt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sr-Latn-CS" altLang="sr-Latn-RS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sr-Latn-CS" altLang="sr-Latn-RS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sr-Latn-CS" altLang="sr-Latn-RS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sr-Latn-CS" altLang="sr-Latn-RS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sr-Latn-CS" altLang="sr-Latn-RS" sz="3000" dirty="0"/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sr-Latn-CS" altLang="sr-Latn-R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Izvor: Buhalis D., eTourism, Prentice Hall, Harlow, 2003. str. 228</a:t>
            </a:r>
          </a:p>
        </p:txBody>
      </p:sp>
      <p:graphicFrame>
        <p:nvGraphicFramePr>
          <p:cNvPr id="14340" name="Object 2"/>
          <p:cNvGraphicFramePr>
            <a:graphicFrameLocks noChangeAspect="1"/>
          </p:cNvGraphicFramePr>
          <p:nvPr/>
        </p:nvGraphicFramePr>
        <p:xfrm>
          <a:off x="4824413" y="4457701"/>
          <a:ext cx="9144000" cy="4512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Chart" r:id="rId3" imgW="6095951" imgH="4067327" progId="MSGraph.Chart.8">
                  <p:embed followColorScheme="full"/>
                </p:oleObj>
              </mc:Choice>
              <mc:Fallback>
                <p:oleObj name="Chart" r:id="rId3" imgW="6095951" imgH="4067327" progId="MSGraph.Chart.8">
                  <p:embed followColorScheme="full"/>
                  <p:pic>
                    <p:nvPicPr>
                      <p:cNvPr id="1434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4413" y="4457701"/>
                        <a:ext cx="9144000" cy="45124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407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307432" y="411957"/>
            <a:ext cx="13694568" cy="17145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sr-Latn-RS" altLang="sr-Latn-R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Dodatne napomene</a:t>
            </a:r>
            <a:endParaRPr lang="en-US" altLang="sr-Latn-R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307432" y="2971800"/>
            <a:ext cx="13716000" cy="7315200"/>
          </a:xfrm>
          <a:solidFill>
            <a:schemeClr val="bg1"/>
          </a:solidFill>
        </p:spPr>
        <p:txBody>
          <a:bodyPr/>
          <a:lstStyle/>
          <a:p>
            <a:pPr eaLnBrk="1" hangingPunct="1"/>
            <a:endParaRPr lang="sr-Latn-CS" altLang="sr-Latn-RS" sz="4200" dirty="0">
              <a:latin typeface="Book Antiqua" panose="02040602050305030304" pitchFamily="18" charset="0"/>
            </a:endParaRPr>
          </a:p>
          <a:p>
            <a:pPr eaLnBrk="1" hangingPunct="1"/>
            <a:r>
              <a:rPr lang="sr-Latn-C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Svaki prikaz mora biti </a:t>
            </a:r>
            <a:r>
              <a:rPr lang="sr-Latn-CS" altLang="sr-Latn-RS" sz="4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objašnjen i analiziran u tekstu</a:t>
            </a:r>
          </a:p>
          <a:p>
            <a:pPr eaLnBrk="1" hangingPunct="1"/>
            <a:endParaRPr lang="sr-Latn-CS" altLang="sr-Latn-RS" sz="4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sr-Latn-RS" sz="4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Fusnote </a:t>
            </a:r>
            <a:r>
              <a:rPr lang="sr-Latn-C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obeležavanje na isti način kao i kod izvora tabela, grafikona i dr.</a:t>
            </a:r>
          </a:p>
          <a:p>
            <a:pPr eaLnBrk="1" hangingPunct="1"/>
            <a:endParaRPr lang="sr-Latn-CS" altLang="sr-Latn-RS" sz="4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sr-Latn-RS" sz="4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Prilozi </a:t>
            </a:r>
            <a:r>
              <a:rPr lang="sr-Latn-C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mogu biti u okviru teksta ili na kraju (posle zaključka a pre literature)</a:t>
            </a:r>
            <a:endParaRPr lang="sr-Latn-CS" altLang="sr-Latn-RS" sz="4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37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228600"/>
            <a:ext cx="13716000" cy="17145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sr-Latn-CS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Literatura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286000" y="2400300"/>
            <a:ext cx="13716000" cy="7886700"/>
          </a:xfrm>
          <a:solidFill>
            <a:schemeClr val="bg1"/>
          </a:solidFill>
        </p:spPr>
        <p:txBody>
          <a:bodyPr/>
          <a:lstStyle/>
          <a:p>
            <a:pPr marL="914400" indent="-914400" eaLnBrk="1" hangingPunct="1">
              <a:lnSpc>
                <a:spcPct val="90000"/>
              </a:lnSpc>
              <a:buNone/>
              <a:defRPr/>
            </a:pPr>
            <a:endParaRPr lang="sr-Latn-CS" altLang="sr-Latn-RS" sz="3600" dirty="0"/>
          </a:p>
          <a:p>
            <a:pPr marL="914400" indent="-914400" eaLnBrk="1" hangingPunct="1">
              <a:lnSpc>
                <a:spcPct val="90000"/>
              </a:lnSpc>
              <a:buNone/>
              <a:defRPr/>
            </a:pPr>
            <a:r>
              <a:rPr lang="sr-Latn-CS" altLang="sr-Latn-RS" sz="3600" dirty="0"/>
              <a:t>1</a:t>
            </a:r>
            <a:r>
              <a:rPr lang="sr-Latn-CS" altLang="sr-Latn-RS" sz="3600" dirty="0">
                <a:latin typeface="Book Antiqua" panose="02040602050305030304" pitchFamily="18" charset="0"/>
              </a:rPr>
              <a:t>.    </a:t>
            </a:r>
            <a:r>
              <a:rPr lang="sr-Latn-CS" altLang="sr-Latn-R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Bakić O., </a:t>
            </a:r>
            <a:r>
              <a:rPr lang="sr-Latn-CS" altLang="sr-Latn-R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u turizmu</a:t>
            </a:r>
            <a:r>
              <a:rPr lang="sr-Latn-CS" altLang="sr-Latn-R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Ekonomski fakultet, Beograd, 2000.</a:t>
            </a:r>
          </a:p>
          <a:p>
            <a:pPr marL="914400" indent="-914400" eaLnBrk="1" hangingPunct="1">
              <a:lnSpc>
                <a:spcPct val="90000"/>
              </a:lnSpc>
              <a:buNone/>
              <a:defRPr/>
            </a:pPr>
            <a:r>
              <a:rPr lang="sr-Latn-CS" altLang="sr-Latn-R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  Buhalis D., </a:t>
            </a:r>
            <a:r>
              <a:rPr lang="sr-Latn-CS" altLang="sr-Latn-R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eTourism</a:t>
            </a:r>
            <a:r>
              <a:rPr lang="sr-Latn-CS" altLang="sr-Latn-R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Prentice Hall, Harlow, 2003.</a:t>
            </a:r>
          </a:p>
          <a:p>
            <a:pPr marL="914400" indent="-914400" eaLnBrk="1" hangingPunct="1">
              <a:lnSpc>
                <a:spcPct val="90000"/>
              </a:lnSpc>
              <a:buNone/>
              <a:defRPr/>
            </a:pPr>
            <a:r>
              <a:rPr lang="sr-Latn-CS" altLang="sr-Latn-R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  Čačić K., </a:t>
            </a:r>
            <a:r>
              <a:rPr lang="sr-Latn-CS" altLang="sr-Latn-R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Poslovanje preduzeća u turizmu</a:t>
            </a:r>
            <a:r>
              <a:rPr lang="sr-Latn-CS" altLang="sr-Latn-R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Ekonomski fakultet, Beograd, 1998.</a:t>
            </a:r>
          </a:p>
          <a:p>
            <a:pPr marL="914400" indent="-914400" eaLnBrk="1" hangingPunct="1">
              <a:lnSpc>
                <a:spcPct val="90000"/>
              </a:lnSpc>
              <a:buNone/>
              <a:defRPr/>
            </a:pPr>
            <a:r>
              <a:rPr lang="sr-Latn-CS" altLang="sr-Latn-R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  Lovreta S., Petković G., Radunović D., Končar J., </a:t>
            </a:r>
            <a:r>
              <a:rPr lang="sr-Latn-CS" altLang="sr-Latn-R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Trgovina – Teorija i praksa</a:t>
            </a:r>
            <a:r>
              <a:rPr lang="sr-Latn-CS" altLang="sr-Latn-R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Savremena administracija, Beograd, 2000.</a:t>
            </a:r>
          </a:p>
          <a:p>
            <a:pPr marL="914400" indent="-914400" eaLnBrk="1" hangingPunct="1">
              <a:lnSpc>
                <a:spcPct val="90000"/>
              </a:lnSpc>
              <a:buFontTx/>
              <a:buAutoNum type="arabicPeriod" startAt="5"/>
              <a:defRPr/>
            </a:pPr>
            <a:r>
              <a:rPr lang="sr-Latn-CS" altLang="sr-Latn-R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Maurer E., </a:t>
            </a:r>
            <a:r>
              <a:rPr lang="sr-Latn-CS" altLang="sr-Latn-R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Internet for the Retail Travel Industry</a:t>
            </a:r>
            <a:r>
              <a:rPr lang="sr-Latn-CS" altLang="sr-Latn-R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Delmar Learning, New York, 2003.</a:t>
            </a:r>
          </a:p>
          <a:p>
            <a:pPr marL="914400" indent="-914400" eaLnBrk="1" hangingPunct="1">
              <a:lnSpc>
                <a:spcPct val="90000"/>
              </a:lnSpc>
              <a:buFontTx/>
              <a:buAutoNum type="arabicPeriod" startAt="5"/>
              <a:defRPr/>
            </a:pPr>
            <a:r>
              <a:rPr lang="sr-Latn-CS" altLang="sr-Latn-R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Spasić V., </a:t>
            </a:r>
            <a:r>
              <a:rPr lang="sr-Latn-CS" altLang="sr-Latn-R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Transfer tehnologije kao razvojna strategija preduzeća u turizmu</a:t>
            </a:r>
            <a:r>
              <a:rPr lang="sr-Latn-CS" altLang="sr-Latn-R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V. Spasić, Beograd, 2003.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sr-Latn-CS" altLang="sr-Latn-RS" sz="36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53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sr-Latn-CS" altLang="sr-Latn-R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Ostali izvori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3009900"/>
            <a:ext cx="16459200" cy="6788945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r-Latn-C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</a:t>
            </a:r>
            <a:r>
              <a:rPr lang="sr-Latn-C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www.expedia.com</a:t>
            </a:r>
            <a:endParaRPr lang="sr-Latn-CS" altLang="sr-Latn-RS" sz="4200" dirty="0">
              <a:latin typeface="Times New Roman" panose="02020603050405020304" pitchFamily="18" charset="0"/>
              <a:cs typeface="Times New Roman" panose="02020603050405020304" pitchFamily="18" charset="0"/>
              <a:hlinkClick r:id=""/>
            </a:endParaRPr>
          </a:p>
          <a:p>
            <a:pPr eaLnBrk="1" hangingPunct="1">
              <a:lnSpc>
                <a:spcPct val="80000"/>
              </a:lnSpc>
            </a:pPr>
            <a:r>
              <a:rPr lang="sr-Latn-C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http://www.travelocity.com</a:t>
            </a:r>
            <a:endParaRPr lang="sr-Latn-CS" altLang="sr-Latn-RS" sz="4200" dirty="0">
              <a:latin typeface="Times New Roman" panose="02020603050405020304" pitchFamily="18" charset="0"/>
              <a:cs typeface="Times New Roman" panose="02020603050405020304" pitchFamily="18" charset="0"/>
              <a:hlinkClick r:id=""/>
            </a:endParaRPr>
          </a:p>
          <a:p>
            <a:pPr eaLnBrk="1" hangingPunct="1">
              <a:lnSpc>
                <a:spcPct val="80000"/>
              </a:lnSpc>
            </a:pPr>
            <a:r>
              <a:rPr lang="sr-Latn-C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http://www.holidaysinspain.com</a:t>
            </a:r>
            <a:endParaRPr lang="sr-Latn-CS" altLang="sr-Latn-RS" sz="4200" dirty="0">
              <a:latin typeface="Times New Roman" panose="02020603050405020304" pitchFamily="18" charset="0"/>
              <a:cs typeface="Times New Roman" panose="02020603050405020304" pitchFamily="18" charset="0"/>
              <a:hlinkClick r:id=""/>
            </a:endParaRPr>
          </a:p>
          <a:p>
            <a:pPr eaLnBrk="1" hangingPunct="1">
              <a:lnSpc>
                <a:spcPct val="80000"/>
              </a:lnSpc>
            </a:pPr>
            <a:r>
              <a:rPr lang="sr-Latn-C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http://www.hilton.com</a:t>
            </a:r>
            <a:endParaRPr lang="sr-Latn-CS" altLang="sr-Latn-RS" sz="4200" dirty="0">
              <a:latin typeface="Times New Roman" panose="02020603050405020304" pitchFamily="18" charset="0"/>
              <a:cs typeface="Times New Roman" panose="02020603050405020304" pitchFamily="18" charset="0"/>
              <a:hlinkClick r:id=""/>
            </a:endParaRPr>
          </a:p>
          <a:p>
            <a:pPr eaLnBrk="1" hangingPunct="1">
              <a:lnSpc>
                <a:spcPct val="80000"/>
              </a:lnSpc>
            </a:pPr>
            <a:r>
              <a:rPr lang="sr-Latn-C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http://www.swisshotels.ch</a:t>
            </a:r>
            <a:endParaRPr lang="sr-Latn-CS" altLang="sr-Latn-RS" sz="4200" dirty="0">
              <a:latin typeface="Times New Roman" panose="02020603050405020304" pitchFamily="18" charset="0"/>
              <a:cs typeface="Times New Roman" panose="02020603050405020304" pitchFamily="18" charset="0"/>
              <a:hlinkClick r:id=""/>
            </a:endParaRPr>
          </a:p>
          <a:p>
            <a:pPr eaLnBrk="1" hangingPunct="1">
              <a:lnSpc>
                <a:spcPct val="80000"/>
              </a:lnSpc>
            </a:pPr>
            <a:r>
              <a:rPr lang="sr-Latn-C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http://www.kreativa.co.yu</a:t>
            </a:r>
            <a:endParaRPr lang="en-GB" altLang="sr-Latn-RS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it-IT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www.travelchanel.com</a:t>
            </a:r>
            <a:endParaRPr lang="it-IT" alt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it-IT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www.tripadvisor.com</a:t>
            </a:r>
            <a:r>
              <a:rPr lang="it-IT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altLang="sr-Latn-R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napomena</a:t>
            </a:r>
            <a:r>
              <a:rPr lang="en-GB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altLang="sr-Latn-R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podacima</a:t>
            </a:r>
            <a:r>
              <a:rPr lang="en-GB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GB" altLang="sr-Latn-R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GB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sr-Latn-R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navedenim</a:t>
            </a:r>
            <a:r>
              <a:rPr lang="en-GB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sr-Latn-R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sr-Latn-R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brojni</a:t>
            </a:r>
            <a:r>
              <a:rPr lang="sr-Latn-C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sr-Latn-R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drugim</a:t>
            </a:r>
            <a:r>
              <a:rPr lang="en-GB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Web </a:t>
            </a:r>
            <a:r>
              <a:rPr lang="en-GB" altLang="sr-Latn-R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sajtov</a:t>
            </a:r>
            <a:r>
              <a:rPr lang="sr-Latn-C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</a:t>
            </a:r>
            <a:r>
              <a:rPr lang="en-GB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GB" altLang="sr-Latn-R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pristupano</a:t>
            </a:r>
            <a:r>
              <a:rPr lang="en-GB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sr-Latn-R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tokom</a:t>
            </a:r>
            <a:r>
              <a:rPr lang="en-GB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aprila</a:t>
            </a:r>
            <a:r>
              <a:rPr lang="en-GB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</a:t>
            </a:r>
            <a:r>
              <a:rPr lang="sr-Latn-R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GB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altLang="sr-Latn-R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godine</a:t>
            </a:r>
            <a:r>
              <a:rPr lang="en-GB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sr-Latn-CS" altLang="sr-Latn-RS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4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sr-Latn-CS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Uvod i zaključak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algn="just" eaLnBrk="1" hangingPunct="1"/>
            <a:r>
              <a:rPr lang="sr-Latn-CS" altLang="sr-Latn-RS" sz="4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Uvod</a:t>
            </a:r>
            <a:r>
              <a:rPr lang="sr-Latn-C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naglasiti šta je tema rada i predmet istraživanja, što se može istaći npr. </a:t>
            </a:r>
          </a:p>
          <a:p>
            <a:pPr algn="just" eaLnBrk="1" hangingPunct="1">
              <a:buFontTx/>
              <a:buChar char="-"/>
            </a:pPr>
            <a:r>
              <a:rPr lang="sr-Latn-C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prvom delu rada akcenat je na.....</a:t>
            </a:r>
          </a:p>
          <a:p>
            <a:pPr algn="just" eaLnBrk="1" hangingPunct="1">
              <a:buFontTx/>
              <a:buChar char="-"/>
            </a:pPr>
            <a:r>
              <a:rPr lang="sr-Latn-C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drugom delu su analizirana rešenja...</a:t>
            </a:r>
          </a:p>
          <a:p>
            <a:pPr algn="just" eaLnBrk="1" hangingPunct="1">
              <a:buFontTx/>
              <a:buChar char="-"/>
            </a:pPr>
            <a:endParaRPr lang="sr-Latn-CS" altLang="sr-Latn-RS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Char char="-"/>
            </a:pPr>
            <a:r>
              <a:rPr lang="sr-Latn-CS" altLang="sr-Latn-RS" sz="4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zaključku</a:t>
            </a:r>
            <a:r>
              <a:rPr lang="sr-Latn-CS" altLang="sr-Latn-R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mogu se ponoviti ključne rečenice iz poglavlja i naglasiti npr. dobre i loše strane nekih rešenja i sl.</a:t>
            </a:r>
            <a:endParaRPr lang="sr-Latn-CS" altLang="sr-Latn-RS" sz="4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81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11957"/>
            <a:ext cx="18288000" cy="17145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sr-Latn-CS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Forme pisanja teksta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0" y="2552700"/>
            <a:ext cx="18288000" cy="7886700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sr-Latn-CS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sr-Latn-C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blok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(pasusi se odvajaju razmakom, bez uvlačenja prvog reda)</a:t>
            </a:r>
            <a:endParaRPr lang="sr-Latn-CS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sr-Latn-CS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sr-Latn-C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francuska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(početak reda se uvlači za nekoliko slovnih mesta)</a:t>
            </a:r>
            <a:endParaRPr lang="sr-Latn-CS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sr-Latn-C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sr-Latn-C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kombinovana</a:t>
            </a:r>
            <a:r>
              <a:rPr lang="sr-Latn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(primer u knjizi “Marketing u turizmu”) </a:t>
            </a:r>
          </a:p>
        </p:txBody>
      </p:sp>
    </p:spTree>
    <p:extLst>
      <p:ext uri="{BB962C8B-B14F-4D97-AF65-F5344CB8AC3E}">
        <p14:creationId xmlns:p14="http://schemas.microsoft.com/office/powerpoint/2010/main" val="268329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411957"/>
            <a:ext cx="13716000" cy="17145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sr-Latn-RS" altLang="sr-Latn-R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it-IT" altLang="sr-Latn-R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orisn</a:t>
            </a:r>
            <a:r>
              <a:rPr lang="sr-Latn-RS" altLang="sr-Latn-R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altLang="sr-Latn-R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online resurs</a:t>
            </a:r>
            <a:r>
              <a:rPr lang="sr-Latn-RS" altLang="sr-Latn-R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sr-Latn-R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286000" y="3886201"/>
            <a:ext cx="13716000" cy="5874545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sr-Latn-CS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www.world-tourism.org</a:t>
            </a:r>
            <a:endParaRPr lang="sr-Latn-CS" alt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www.cenort.org.yu</a:t>
            </a:r>
            <a:endParaRPr lang="sr-Latn-CS" alt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www.google.com</a:t>
            </a:r>
            <a:endParaRPr lang="sr-Latn-CS" alt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www.krstarica.com</a:t>
            </a:r>
            <a:endParaRPr lang="sr-Latn-CS" alt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www.hotelsmag.com</a:t>
            </a:r>
            <a:endParaRPr lang="sr-Latn-CS" alt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sr-Latn-R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www.travelbigpicture.com</a:t>
            </a:r>
            <a:endParaRPr lang="sr-Latn-CS" alt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sr-Latn-CS" alt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334628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18288000" cy="2600325"/>
          </a:xfrm>
          <a:custGeom>
            <a:avLst/>
            <a:gdLst/>
            <a:ahLst/>
            <a:cxnLst/>
            <a:rect l="l" t="t" r="r" b="b"/>
            <a:pathLst>
              <a:path w="18288000" h="2600325">
                <a:moveTo>
                  <a:pt x="0" y="0"/>
                </a:moveTo>
                <a:lnTo>
                  <a:pt x="18287999" y="0"/>
                </a:lnTo>
                <a:lnTo>
                  <a:pt x="18287999" y="2600324"/>
                </a:lnTo>
                <a:lnTo>
                  <a:pt x="0" y="260032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505200" y="2095500"/>
            <a:ext cx="10972800" cy="155170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sr-Latn-RS" sz="5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HVALA VAM NA PAŽNJI</a:t>
            </a:r>
            <a:br>
              <a:rPr lang="sr-Latn-RS" sz="5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014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5591</TotalTime>
  <Words>537</Words>
  <Application>Microsoft Office PowerPoint</Application>
  <PresentationFormat>Custom</PresentationFormat>
  <Paragraphs>124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Arial</vt:lpstr>
      <vt:lpstr>Book Antiqua</vt:lpstr>
      <vt:lpstr>Calibri</vt:lpstr>
      <vt:lpstr>Lucida Sans Unicode</vt:lpstr>
      <vt:lpstr>Times New Roman</vt:lpstr>
      <vt:lpstr>Trebuchet MS</vt:lpstr>
      <vt:lpstr>Verdana</vt:lpstr>
      <vt:lpstr>Wingdings</vt:lpstr>
      <vt:lpstr>Office Theme</vt:lpstr>
      <vt:lpstr>1_Office Theme</vt:lpstr>
      <vt:lpstr>Microsoft Graph Chart</vt:lpstr>
      <vt:lpstr>PREDMET  ISTRAŽIVANJE TURISTIČKOG TRŽIŠTA  dr Violeta Tošić</vt:lpstr>
      <vt:lpstr>PowerPoint Presentation</vt:lpstr>
      <vt:lpstr>  OCENA ZNANJA (MAKSIMALAN BROJ POENA 100</vt:lpstr>
      <vt:lpstr>PowerPoint Presentation</vt:lpstr>
      <vt:lpstr>PowerPoint Presentation</vt:lpstr>
      <vt:lpstr>ODSEEK VISOKA TURISTIČKA ŠKOLA STRUKOVNIH STUDIJA</vt:lpstr>
      <vt:lpstr>Sadržaj</vt:lpstr>
      <vt:lpstr>Tabele, grafikoni, crteži, fotografije</vt:lpstr>
      <vt:lpstr>Dodatne napomene</vt:lpstr>
      <vt:lpstr>Literatura</vt:lpstr>
      <vt:lpstr>Ostali izvori</vt:lpstr>
      <vt:lpstr>Uvod i zaključak</vt:lpstr>
      <vt:lpstr>Forme pisanja teksta</vt:lpstr>
      <vt:lpstr>Korisni online resursi</vt:lpstr>
      <vt:lpstr>HVALA VAM NA PAŽNJI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Black and White Corporate Geometric Business Plan Business Presentation</dc:title>
  <dc:creator>Teodora Tosic</dc:creator>
  <cp:keywords>DAGUTGA4ku8,BAFr0oLcL60</cp:keywords>
  <cp:lastModifiedBy>Toshiba</cp:lastModifiedBy>
  <cp:revision>31</cp:revision>
  <dcterms:created xsi:type="dcterms:W3CDTF">2024-11-03T20:59:27Z</dcterms:created>
  <dcterms:modified xsi:type="dcterms:W3CDTF">2025-04-27T10:41:32Z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2024-10-22T00:00:00Z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</Properties>
</file>