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9" r:id="rId3"/>
    <p:sldId id="326" r:id="rId4"/>
    <p:sldId id="302" r:id="rId5"/>
    <p:sldId id="303" r:id="rId6"/>
    <p:sldId id="325" r:id="rId7"/>
    <p:sldId id="309" r:id="rId8"/>
    <p:sldId id="315" r:id="rId9"/>
    <p:sldId id="327" r:id="rId10"/>
    <p:sldId id="312" r:id="rId11"/>
    <p:sldId id="310" r:id="rId12"/>
    <p:sldId id="328" r:id="rId13"/>
    <p:sldId id="324" r:id="rId14"/>
    <p:sldId id="314" r:id="rId15"/>
    <p:sldId id="320" r:id="rId16"/>
    <p:sldId id="323" r:id="rId17"/>
    <p:sldId id="329" r:id="rId18"/>
    <p:sldId id="319" r:id="rId19"/>
    <p:sldId id="321" r:id="rId20"/>
    <p:sldId id="280" r:id="rId21"/>
    <p:sldId id="313" r:id="rId22"/>
    <p:sldId id="331" r:id="rId23"/>
    <p:sldId id="330" r:id="rId24"/>
  </p:sldIdLst>
  <p:sldSz cx="18288000" cy="10287000"/>
  <p:notesSz cx="18288000" cy="10287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47" d="100"/>
          <a:sy n="47" d="100"/>
        </p:scale>
        <p:origin x="660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2019300"/>
            <a:ext cx="10287000" cy="3434273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R="0" lvl="0" algn="ctr" defTabSz="914400" rtl="0" eaLnBrk="1" fontAlgn="auto" latinLnBrk="0" hangingPunct="1">
              <a:spcBef>
                <a:spcPts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SzTx/>
              <a:tabLst/>
              <a:defRPr/>
            </a:pPr>
            <a:r>
              <a:rPr lang="sr-Latn-RS" sz="4800" b="1" spc="25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/>
            </a:r>
            <a:br>
              <a:rPr lang="sr-Latn-RS" sz="4800" b="1" spc="25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</a:br>
            <a:r>
              <a:rPr lang="sr-Latn-RS" sz="4400" b="1" spc="25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ETIKA I ZAKONODAVNI OKVIR ISTRAŽIVANJA TURISTIČKOG TRŽIŠTA</a:t>
            </a:r>
            <a:r>
              <a:rPr lang="sr-Latn-RS" sz="4800" b="1" spc="25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/>
            </a:r>
            <a:br>
              <a:rPr lang="sr-Latn-RS" sz="4800" b="1" spc="25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</a:br>
            <a:r>
              <a:rPr lang="sr-Latn-RS" sz="4800" b="1" spc="25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/>
            </a:r>
            <a:br>
              <a:rPr lang="sr-Latn-RS" sz="4800" b="1" spc="25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</a:br>
            <a:endParaRPr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30600" y="0"/>
            <a:ext cx="20491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4460" y="419100"/>
            <a:ext cx="16207140" cy="9492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UVOD U ETIKU ISTRAŽIVANJA TURISTIČKOG TRŽIŠTA</a:t>
            </a:r>
          </a:p>
          <a:p>
            <a:endParaRPr lang="sr-Latn-RS" sz="36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Etika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 obezbeđuje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pošten pristup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transparentnost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zaštitu učesnika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pouzdanost rezultata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Ključni etički 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principi: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Dobrovoljno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učešće i informisan pristanak ispitanika (turista, agenata, vlasnika smeštaja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…)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Poštovanje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anonimnosti i privatnosti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učesnika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Izbegavanje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obmana i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manipulacija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Zabrana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plagijata i lažiranja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podataka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Etika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posebno važna kada se podaci prikupljaju od ljudi – bilo putem anketa, intervjua ili posmatranja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Posle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Drugog svetskog rata uvedeni su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međunarodni etički kodeksi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Nirnberški kodeks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koji su i danas osnova za akademska i tržišna istraživanja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Iako je prvobitno kreiran za medicinska istraživanja,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principi Nirnberškog kodeksa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danas se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primenjuju i u društvenim i tržišnim istraživanjima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uključujući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 u turizmu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npr. kada sprovodimo ankete među turistima, vlasnicima objekata ili lokalnim stanovništvom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38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0" y="2933700"/>
            <a:ext cx="982380" cy="73533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1027" y="495300"/>
            <a:ext cx="16535400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ZAŠTO JE ETIKA U ISTRAŽIVANJU TURISTIČKOG TRŽIŠTA  VAŽNA?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Etika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skup pravila ponašanja koje istraživači moraju 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poštovati.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Etika štiti prava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ispitanika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gradi poverenje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poslovnih partnera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 čuva ugled 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instutu</a:t>
            </a: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cije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istraživača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F79646">
                  <a:lumMod val="75000"/>
                </a:srgb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turizmu: istraživanja se često sprovode među turistima, građanima, domaćinstvima, agencijama, hotelima, saobraćajnim i ostalim poslovnim 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subjektima</a:t>
            </a: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63154" y="4152900"/>
          <a:ext cx="16535400" cy="5544439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5511800">
                  <a:extLst>
                    <a:ext uri="{9D8B030D-6E8A-4147-A177-3AD203B41FA5}">
                      <a16:colId xmlns:a16="http://schemas.microsoft.com/office/drawing/2014/main" val="2104300875"/>
                    </a:ext>
                  </a:extLst>
                </a:gridCol>
                <a:gridCol w="5511800">
                  <a:extLst>
                    <a:ext uri="{9D8B030D-6E8A-4147-A177-3AD203B41FA5}">
                      <a16:colId xmlns:a16="http://schemas.microsoft.com/office/drawing/2014/main" val="3972807754"/>
                    </a:ext>
                  </a:extLst>
                </a:gridCol>
                <a:gridCol w="5511800">
                  <a:extLst>
                    <a:ext uri="{9D8B030D-6E8A-4147-A177-3AD203B41FA5}">
                      <a16:colId xmlns:a16="http://schemas.microsoft.com/office/drawing/2014/main" val="20284948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SITUACIJA</a:t>
                      </a:r>
                      <a:endParaRPr lang="sr-Latn-RS" sz="2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ETIČKI IZAZOV</a:t>
                      </a:r>
                      <a:endParaRPr lang="sr-Latn-RS" sz="2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PREPORUČENO REŠENJE</a:t>
                      </a:r>
                      <a:endParaRPr lang="sr-Latn-RS" sz="2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4679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Slanje anketa bez saglasnosti</a:t>
                      </a:r>
                      <a:endParaRPr lang="sr-Latn-RS" sz="2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Povreda privatnosti</a:t>
                      </a:r>
                      <a:endParaRPr lang="sr-Latn-RS" sz="2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Koristiti prethodnu saglasnost (opt-in)</a:t>
                      </a:r>
                      <a:endParaRPr lang="sr-Latn-RS" sz="2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0486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 Anketiranje dece-turista</a:t>
                      </a:r>
                      <a:endParaRPr lang="sr-Latn-R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Prikupljanje podataka bez saglasnosti</a:t>
                      </a:r>
                      <a:endParaRPr lang="sr-Latn-RS" sz="3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Dobiti pristanak roditelja/staratelja</a:t>
                      </a:r>
                      <a:endParaRPr lang="sr-Latn-R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8251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 Istraživanje u ruralnoj zajednici</a:t>
                      </a:r>
                      <a:endParaRPr lang="sr-Latn-R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Negativno predstavljanje lokalne sredine</a:t>
                      </a:r>
                      <a:endParaRPr lang="sr-Latn-RS" sz="3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Informisati i uključiti lokalnu zajednicu</a:t>
                      </a:r>
                      <a:endParaRPr lang="sr-Latn-R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13051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 Manipulacija rezultatima</a:t>
                      </a:r>
                      <a:endParaRPr lang="sr-Latn-R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Pristrasno prikazivanje nalaza</a:t>
                      </a:r>
                      <a:endParaRPr lang="sr-Latn-RS" sz="3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Transparentno izveštavanje bez prikrivanja</a:t>
                      </a:r>
                      <a:endParaRPr lang="sr-Latn-R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4294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 Prodaja podataka agencijama</a:t>
                      </a:r>
                      <a:endParaRPr lang="sr-Latn-R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Sekundarna upotreba bez znanja</a:t>
                      </a:r>
                      <a:endParaRPr lang="sr-Latn-R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Jasna obaveštenost ispitanika o svrsi i upotrebi</a:t>
                      </a:r>
                      <a:endParaRPr lang="sr-Latn-R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6315597"/>
                  </a:ext>
                </a:extLst>
              </a:tr>
            </a:tbl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60613" y="6002338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1027" y="3273982"/>
            <a:ext cx="7661456" cy="5818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F79646">
                  <a:lumMod val="75000"/>
                </a:srgb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PRIMERI ETIČKIH DILEMA U TURIZMU: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923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64000" y="2628900"/>
            <a:ext cx="1524000" cy="76581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287921"/>
            <a:ext cx="16916400" cy="10080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ETIČKA PITANJA U ANKETNIM ISTRAŽIVANJIMA-</a:t>
            </a:r>
            <a:r>
              <a:rPr lang="sr-Latn-RS" sz="36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OSNOVNI PRINCIPI</a:t>
            </a:r>
            <a:endParaRPr lang="sr-Latn-RS" sz="36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endParaRPr lang="sr-Latn-RS" sz="3600" b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DVE OSNOVNE GRUPE ETIČKIH PITANJA </a:t>
            </a:r>
            <a:r>
              <a:rPr lang="sr-Latn-RS" sz="3200" b="1" i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(</a:t>
            </a:r>
            <a:r>
              <a:rPr lang="sr-Latn-RS" sz="32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prema Groves, 2009</a:t>
            </a:r>
            <a:r>
              <a:rPr lang="sr-Latn-RS" sz="3200" b="1" i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)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  <a:endParaRPr lang="sr-Latn-RS" sz="3200" b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ETIKA ISTRAŽIVAČKOG PROCESA</a:t>
            </a:r>
            <a:r>
              <a:rPr lang="sr-Latn-RS" sz="2800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2800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</a:t>
            </a:r>
            <a:r>
              <a:rPr lang="sr-Latn-RS" sz="3200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Način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prikupljanja, obrade i prezentacije podataka</a:t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1.2.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Poštovanje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naučne istine, izbegavanje manipulacije i plagijata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ETIKA ODNOSA PREMA DRUGIMA:</a:t>
            </a:r>
            <a:r>
              <a:rPr lang="sr-Latn-RS" sz="2800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2800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Ispitanici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dobrovoljno učešće, poverljivost, pravo na odustajanje</a:t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2.2.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Klijenti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transparentnost ciljeva i rezultata</a:t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2.3.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Javnost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tačno informisanje i odgovorno interpretiranje nalaza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Standardi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skup pravila i principa koje istraživači treba da poštuju u radu kako bi obezbedili profesionalnost i etičnost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REGULATIVA SE RAZLIKUJE PO 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ZEMLJAMA: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nekim državama etika anketiranja regulisana je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kodeksima i statutima profesionalnih udruženja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ESOMAR, ASA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...).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drugim državama postoji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pravna regulativa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(opšti zakoni ili specifični akti o zaštiti podataka i privatnosti).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210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78200" y="0"/>
            <a:ext cx="2201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normalizeH="0" baseline="0" noProof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495300"/>
            <a:ext cx="16840200" cy="8913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sr-Latn-RS" sz="36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ETIKA ISTRAŽIVAČKOG PROCESA U TURIZMU:</a:t>
            </a:r>
            <a:r>
              <a:rPr lang="sr-Latn-RS" sz="36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PRVA GRUPA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ETIČKIH PITANJA </a:t>
            </a:r>
            <a:endParaRPr lang="sr-Latn-RS" sz="36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1.1.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b="1" i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NAČIN PRIKUPLJANJA, OBRADE I PREZENTACIJE PODATAKA:</a:t>
            </a:r>
            <a:endParaRPr lang="sr-Latn-RS" sz="3200" b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sr-Latn-RS" sz="32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Prikupljanje podataka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Podaci </a:t>
            </a:r>
            <a:r>
              <a:rPr lang="sr-Latn-RS" sz="2800" dirty="0">
                <a:latin typeface="Trebuchet MS" panose="020B0603020202020204" pitchFamily="34" charset="0"/>
              </a:rPr>
              <a:t>moraju biti prikupljeni </a:t>
            </a:r>
            <a:r>
              <a:rPr lang="sr-Latn-RS" sz="2800" b="1" dirty="0">
                <a:latin typeface="Trebuchet MS" panose="020B0603020202020204" pitchFamily="34" charset="0"/>
              </a:rPr>
              <a:t>pošteno, zakonito i </a:t>
            </a:r>
            <a:r>
              <a:rPr lang="sr-Latn-RS" sz="2800" b="1" dirty="0" smtClean="0">
                <a:latin typeface="Trebuchet MS" panose="020B0603020202020204" pitchFamily="34" charset="0"/>
              </a:rPr>
              <a:t>transparentno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Neophodno </a:t>
            </a:r>
            <a:r>
              <a:rPr lang="sr-Latn-RS" sz="2800" dirty="0">
                <a:latin typeface="Trebuchet MS" panose="020B0603020202020204" pitchFamily="34" charset="0"/>
              </a:rPr>
              <a:t>je prethodno informisati učesnike o ciljevima </a:t>
            </a:r>
            <a:r>
              <a:rPr lang="sr-Latn-RS" sz="2800" dirty="0" smtClean="0">
                <a:latin typeface="Trebuchet MS" panose="020B0603020202020204" pitchFamily="34" charset="0"/>
              </a:rPr>
              <a:t>istraživanja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Potreban </a:t>
            </a:r>
            <a:r>
              <a:rPr lang="sr-Latn-RS" sz="2800" dirty="0">
                <a:latin typeface="Trebuchet MS" panose="020B0603020202020204" pitchFamily="34" charset="0"/>
              </a:rPr>
              <a:t>je </a:t>
            </a:r>
            <a:r>
              <a:rPr lang="sr-Latn-RS" sz="2800" b="1" dirty="0">
                <a:latin typeface="Trebuchet MS" panose="020B0603020202020204" pitchFamily="34" charset="0"/>
              </a:rPr>
              <a:t>informisan pristanak</a:t>
            </a:r>
            <a:r>
              <a:rPr lang="sr-Latn-RS" sz="2800" dirty="0">
                <a:latin typeface="Trebuchet MS" panose="020B0603020202020204" pitchFamily="34" charset="0"/>
              </a:rPr>
              <a:t> – učesnici moraju znati zašto se podaci prikupljaju i kako će biti </a:t>
            </a:r>
            <a:r>
              <a:rPr lang="sr-Latn-RS" sz="2800" dirty="0" smtClean="0">
                <a:latin typeface="Trebuchet MS" panose="020B0603020202020204" pitchFamily="34" charset="0"/>
              </a:rPr>
              <a:t>korišćeni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Mora </a:t>
            </a:r>
            <a:r>
              <a:rPr lang="sr-Latn-RS" sz="2800" dirty="0">
                <a:latin typeface="Trebuchet MS" panose="020B0603020202020204" pitchFamily="34" charset="0"/>
              </a:rPr>
              <a:t>se obezbediti </a:t>
            </a:r>
            <a:r>
              <a:rPr lang="sr-Latn-RS" sz="2800" b="1" dirty="0">
                <a:latin typeface="Trebuchet MS" panose="020B0603020202020204" pitchFamily="34" charset="0"/>
              </a:rPr>
              <a:t>anonimnost i poverljivost</a:t>
            </a:r>
            <a:r>
              <a:rPr lang="sr-Latn-RS" sz="2800" dirty="0">
                <a:latin typeface="Trebuchet MS" panose="020B0603020202020204" pitchFamily="34" charset="0"/>
              </a:rPr>
              <a:t> </a:t>
            </a:r>
            <a:r>
              <a:rPr lang="sr-Latn-RS" sz="2800" dirty="0" smtClean="0">
                <a:latin typeface="Trebuchet MS" panose="020B0603020202020204" pitchFamily="34" charset="0"/>
              </a:rPr>
              <a:t>ispitanika</a:t>
            </a:r>
            <a:endParaRPr lang="sr-Latn-RS" sz="28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Obrada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podataka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Podaci se moraju obrađivati </a:t>
            </a:r>
            <a:r>
              <a:rPr lang="sr-Latn-RS" sz="2800" b="1" dirty="0">
                <a:latin typeface="Trebuchet MS" panose="020B0603020202020204" pitchFamily="34" charset="0"/>
              </a:rPr>
              <a:t>objektivno</a:t>
            </a:r>
            <a:r>
              <a:rPr lang="sr-Latn-RS" sz="2800" dirty="0">
                <a:latin typeface="Trebuchet MS" panose="020B0603020202020204" pitchFamily="34" charset="0"/>
              </a:rPr>
              <a:t>, bez uticaja ličnih stavova istraživača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Ne sme se izostavljati</a:t>
            </a:r>
            <a:r>
              <a:rPr lang="sr-Latn-RS" sz="2800" dirty="0">
                <a:latin typeface="Trebuchet MS" panose="020B0603020202020204" pitchFamily="34" charset="0"/>
              </a:rPr>
              <a:t> ili selektivno prikazivati informacije radi „ulepšavanja“ rezultata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Neophodno je korišćenje validnih metoda </a:t>
            </a:r>
            <a:r>
              <a:rPr lang="sr-Latn-RS" sz="2800" dirty="0" smtClean="0">
                <a:latin typeface="Trebuchet MS" panose="020B0603020202020204" pitchFamily="34" charset="0"/>
              </a:rPr>
              <a:t>analize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Prezentacija podataka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Rezultati moraju biti prikazani </a:t>
            </a:r>
            <a:r>
              <a:rPr lang="sr-Latn-RS" sz="2800" b="1" dirty="0">
                <a:latin typeface="Trebuchet MS" panose="020B0603020202020204" pitchFamily="34" charset="0"/>
              </a:rPr>
              <a:t>jasno, tačno i nepristrasno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Statistički nalazi ne smeju biti korišćeni za manipulaciju (npr. prikaz nereprezentativnih uzoraka kao relevantnih za celu populaciju)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Treba jasno navesti </a:t>
            </a:r>
            <a:r>
              <a:rPr lang="sr-Latn-RS" sz="2800" b="1" dirty="0">
                <a:latin typeface="Trebuchet MS" panose="020B0603020202020204" pitchFamily="34" charset="0"/>
              </a:rPr>
              <a:t>izvore podataka, metode analize i ograničenja istraživanja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sr-Latn-R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998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78200" y="0"/>
            <a:ext cx="2201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495300"/>
            <a:ext cx="16840200" cy="8789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ETIKA ISTRAŽIVAČKOG PROCESA U TURIZMU:</a:t>
            </a:r>
            <a:r>
              <a:rPr kumimoji="0" lang="sr-Latn-RS" sz="36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PRVA GRUPA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ETIČKIH PITANJA </a:t>
            </a:r>
            <a:endParaRPr kumimoji="0" lang="sr-Latn-RS" sz="3600" b="1" i="0" u="none" strike="noStrike" kern="1200" cap="none" spc="0" normalizeH="0" baseline="0" noProof="0" dirty="0" smtClean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3200" b="1" i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1.2. POŠTOVANJE NAUČNE ISTINE, IZBEGAVANJE MANIPULACIJE I PLAGIJATA</a:t>
            </a:r>
          </a:p>
          <a:p>
            <a:endParaRPr lang="sr-Latn-RS" sz="3200" b="1" i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Poštovanje naučne istine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Istraživač mora slediti </a:t>
            </a:r>
            <a:r>
              <a:rPr lang="sr-Latn-RS" sz="3200" b="1" dirty="0">
                <a:latin typeface="Trebuchet MS" panose="020B0603020202020204" pitchFamily="34" charset="0"/>
              </a:rPr>
              <a:t>naučne principe i metodološke standarde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Obaveza je da se rezultati iznose čak i kada </a:t>
            </a:r>
            <a:r>
              <a:rPr lang="sr-Latn-RS" sz="3200" b="1" dirty="0">
                <a:latin typeface="Trebuchet MS" panose="020B0603020202020204" pitchFamily="34" charset="0"/>
              </a:rPr>
              <a:t>ne potvrđuju očekivanja</a:t>
            </a:r>
            <a:r>
              <a:rPr lang="sr-Latn-RS" sz="3200" dirty="0">
                <a:latin typeface="Trebuchet MS" panose="020B0603020202020204" pitchFamily="34" charset="0"/>
              </a:rPr>
              <a:t> ili hipoteze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Nema opravdanja za prilagođavanje rezultata potrebama naručioca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latin typeface="Trebuchet MS" panose="020B0603020202020204" pitchFamily="34" charset="0"/>
              </a:rPr>
              <a:t>Izbegavanje manipulacije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Ne sme se vršiti pritisak</a:t>
            </a:r>
            <a:r>
              <a:rPr lang="sr-Latn-RS" sz="32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na ispitanike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Zabranjena je </a:t>
            </a:r>
            <a:r>
              <a:rPr lang="sr-Latn-RS" sz="3200" b="1" dirty="0">
                <a:latin typeface="Trebuchet MS" panose="020B0603020202020204" pitchFamily="34" charset="0"/>
              </a:rPr>
              <a:t>falsifikacija</a:t>
            </a:r>
            <a:r>
              <a:rPr lang="sr-Latn-RS" sz="3200" dirty="0">
                <a:latin typeface="Trebuchet MS" panose="020B0603020202020204" pitchFamily="34" charset="0"/>
              </a:rPr>
              <a:t>: izmena, brisanje ili kreiranje lažnih </a:t>
            </a:r>
            <a:r>
              <a:rPr lang="sr-Latn-RS" sz="3200" dirty="0" smtClean="0">
                <a:latin typeface="Trebuchet MS" panose="020B0603020202020204" pitchFamily="34" charset="0"/>
              </a:rPr>
              <a:t>podataka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Ne </a:t>
            </a:r>
            <a:r>
              <a:rPr lang="sr-Latn-RS" sz="3200" dirty="0">
                <a:latin typeface="Trebuchet MS" panose="020B0603020202020204" pitchFamily="34" charset="0"/>
              </a:rPr>
              <a:t>sme se predstavljati </a:t>
            </a:r>
            <a:r>
              <a:rPr lang="sr-Latn-RS" sz="3200" b="1" dirty="0">
                <a:latin typeface="Trebuchet MS" panose="020B0603020202020204" pitchFamily="34" charset="0"/>
              </a:rPr>
              <a:t>tuđe istraživanje kao sopstveno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Plagijarizam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Svaki izvor (tekst, ideja, podatak) mora biti </a:t>
            </a:r>
            <a:r>
              <a:rPr lang="sr-Latn-RS" sz="3200" b="1" dirty="0">
                <a:latin typeface="Trebuchet MS" panose="020B0603020202020204" pitchFamily="34" charset="0"/>
              </a:rPr>
              <a:t>jasno </a:t>
            </a:r>
            <a:r>
              <a:rPr lang="sr-Latn-RS" sz="3200" b="1" dirty="0" smtClean="0">
                <a:latin typeface="Trebuchet MS" panose="020B0603020202020204" pitchFamily="34" charset="0"/>
              </a:rPr>
              <a:t>naveden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Korišćenje </a:t>
            </a:r>
            <a:r>
              <a:rPr lang="sr-Latn-RS" sz="3200" dirty="0">
                <a:latin typeface="Trebuchet MS" panose="020B0603020202020204" pitchFamily="34" charset="0"/>
              </a:rPr>
              <a:t>tuđih radova bez navođenja izvora je </a:t>
            </a:r>
            <a:r>
              <a:rPr lang="sr-Latn-RS" sz="3200" b="1" dirty="0">
                <a:latin typeface="Trebuchet MS" panose="020B0603020202020204" pitchFamily="34" charset="0"/>
              </a:rPr>
              <a:t>ozbiljna etička </a:t>
            </a:r>
            <a:r>
              <a:rPr lang="sr-Latn-RS" sz="3200" b="1" dirty="0" smtClean="0">
                <a:latin typeface="Trebuchet MS" panose="020B0603020202020204" pitchFamily="34" charset="0"/>
              </a:rPr>
              <a:t>povreda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Važi </a:t>
            </a:r>
            <a:r>
              <a:rPr lang="sr-Latn-RS" sz="3200" dirty="0">
                <a:latin typeface="Trebuchet MS" panose="020B0603020202020204" pitchFamily="34" charset="0"/>
              </a:rPr>
              <a:t>i za grafike, tabele, podatke i metodologije</a:t>
            </a:r>
          </a:p>
          <a:p>
            <a:endParaRPr lang="sr-Latn-RS" sz="3200" b="1" i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09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410509"/>
            <a:ext cx="17068800" cy="9261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sr-Latn-RS" sz="36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1.ETIKA </a:t>
            </a:r>
            <a:r>
              <a:rPr lang="sr-Latn-RS" sz="36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ISTRAŽIVAČKOG PROCESA U </a:t>
            </a:r>
            <a:r>
              <a:rPr lang="sr-Latn-RS" sz="36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TURIZMU:</a:t>
            </a:r>
            <a:r>
              <a:rPr lang="sr-Latn-RS" sz="36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PRVA GRUPA ETIČKIH PITANJA </a:t>
            </a:r>
            <a:endParaRPr lang="sr-Latn-RS" sz="32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/>
            <a:endParaRPr lang="sr-Latn-RS" sz="32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/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ZAŠTITA IDENTITETA I PREPORUČENE PRAKSE U ETIČKOM ISTRAŽIVANJU</a:t>
            </a:r>
            <a:endParaRPr lang="sr-Latn-RS" sz="3200" b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/>
            <a:endParaRPr lang="sr-Latn-RS" sz="32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ZAŠTITA IDENTITETA UČESNIKA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Istraživačima </a:t>
            </a:r>
            <a:r>
              <a:rPr lang="sr-Latn-RS" sz="28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strogo zabranjeno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 otkrivaju lične podatke ispitanika, čime se posebno u turizmu štiti privatnost turista i zaposlenih u sektoru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turizma.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Posebno </a:t>
            </a:r>
            <a:r>
              <a:rPr lang="sr-Latn-RS" sz="28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važno u turizmu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zaštita privatnosti turista i zaposlenih koji mogu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budu ispitanici </a:t>
            </a:r>
          </a:p>
          <a:p>
            <a:pPr lvl="0">
              <a:lnSpc>
                <a:spcPct val="107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STANDARDI I PREPORUČENE PRAKSE</a:t>
            </a:r>
          </a:p>
          <a:p>
            <a:pPr marL="457200" indent="-457200" algn="just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Probabilističko </a:t>
            </a:r>
            <a:r>
              <a:rPr lang="sr-Latn-RS" sz="28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uzorkovanje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je postupak u kojem svaka jedinica u populaciji ima poznatu verovatnoću da bude izabrana, što omogućava reprezentativne i pouzdane rezultate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istraživanja.</a:t>
            </a:r>
            <a:endParaRPr lang="sr-Latn-RS" sz="28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Follow-up</a:t>
            </a:r>
            <a:r>
              <a:rPr lang="sr-Latn-RS" sz="2800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8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kontaktiranje izabranih ispitanika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odrazumeva dodatne pokušaje da se kontaktiraju osobe koje su izabrane u uzorak, kako bi se smanjio broj neodgovora i poboljšala validnost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podataka.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Pažljiva </a:t>
            </a:r>
            <a:r>
              <a:rPr lang="sr-Latn-RS" sz="28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konstrukcija </a:t>
            </a:r>
            <a:r>
              <a:rPr lang="sr-Latn-RS" sz="2800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ankete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-u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ključuje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jasno formulisana pitanja, logičan raspored i prilagođavanje jezika ciljnoj grupi, kako bi se obezbedilo tačno razumevanje i relevantni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odgovori.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Obuka </a:t>
            </a:r>
            <a:r>
              <a:rPr lang="sr-Latn-RS" sz="28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nadzor anketara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nketari moraju biti edukovani o pravilima etike, načinu komunikacije i procedurama anketiranja, uz stalan nadzor kako bi se obezbedio kvalitet i tačnost podataka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pl-PL" sz="28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pl-PL" sz="28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Ispitanik zadržava kontrolu nad informacijama o sebi.</a:t>
            </a:r>
          </a:p>
        </p:txBody>
      </p:sp>
    </p:spTree>
    <p:extLst>
      <p:ext uri="{BB962C8B-B14F-4D97-AF65-F5344CB8AC3E}">
        <p14:creationId xmlns:p14="http://schemas.microsoft.com/office/powerpoint/2010/main" val="560381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0" y="1181100"/>
            <a:ext cx="3048000" cy="89916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495300"/>
            <a:ext cx="16916400" cy="8701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r-Latn-RS" sz="36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1. ETIKA ISTRAŽIVAČKOG 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PROCESA:GREŠKE I ZLOUPOTREBE KOJE TREBA IZBEGAVATI</a:t>
            </a:r>
            <a:b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</a:b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endParaRPr lang="sr-Latn-RS" sz="32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NEPRIHVATLJIVA PONAŠANJA U ISTRAŽIVANJU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Plagijarizam</a:t>
            </a:r>
            <a:r>
              <a:rPr lang="sr-Latn-RS" sz="3200" dirty="0">
                <a:latin typeface="Trebuchet MS" panose="020B0603020202020204" pitchFamily="34" charset="0"/>
              </a:rPr>
              <a:t>: korišćenje tuđih ideja bez navođenja </a:t>
            </a:r>
            <a:r>
              <a:rPr lang="sr-Latn-RS" sz="3200" dirty="0" smtClean="0">
                <a:latin typeface="Trebuchet MS" panose="020B0603020202020204" pitchFamily="34" charset="0"/>
              </a:rPr>
              <a:t>izvora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Falsifikovanje</a:t>
            </a:r>
            <a:r>
              <a:rPr lang="sr-Latn-RS" sz="3200" dirty="0" smtClean="0">
                <a:latin typeface="Trebuchet MS" panose="020B0603020202020204" pitchFamily="34" charset="0"/>
              </a:rPr>
              <a:t>: </a:t>
            </a:r>
            <a:r>
              <a:rPr lang="sr-Latn-RS" sz="3200" dirty="0">
                <a:latin typeface="Trebuchet MS" panose="020B0603020202020204" pitchFamily="34" charset="0"/>
              </a:rPr>
              <a:t>izmena podataka, izostavljanje </a:t>
            </a:r>
            <a:r>
              <a:rPr lang="sr-Latn-RS" sz="3200" dirty="0" smtClean="0">
                <a:latin typeface="Trebuchet MS" panose="020B0603020202020204" pitchFamily="34" charset="0"/>
              </a:rPr>
              <a:t>informacija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Fabrikovanje</a:t>
            </a:r>
            <a:r>
              <a:rPr lang="sr-Latn-RS" sz="3200" dirty="0" smtClean="0">
                <a:latin typeface="Trebuchet MS" panose="020B0603020202020204" pitchFamily="34" charset="0"/>
              </a:rPr>
              <a:t>: </a:t>
            </a:r>
            <a:r>
              <a:rPr lang="sr-Latn-RS" sz="3200" dirty="0">
                <a:latin typeface="Trebuchet MS" panose="020B0603020202020204" pitchFamily="34" charset="0"/>
              </a:rPr>
              <a:t>potpuno izmišljanje </a:t>
            </a:r>
            <a:r>
              <a:rPr lang="sr-Latn-RS" sz="3200" dirty="0" smtClean="0">
                <a:latin typeface="Trebuchet MS" panose="020B0603020202020204" pitchFamily="34" charset="0"/>
              </a:rPr>
              <a:t>rezultata istraživanja</a:t>
            </a:r>
          </a:p>
          <a:p>
            <a:pPr lvl="0">
              <a:buClr>
                <a:schemeClr val="accent6">
                  <a:lumMod val="75000"/>
                </a:schemeClr>
              </a:buClr>
            </a:pP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sr-Latn-RS" sz="3200" b="1" dirty="0">
                <a:latin typeface="Trebuchet MS" panose="020B0603020202020204" pitchFamily="34" charset="0"/>
              </a:rPr>
              <a:t> 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FALSIFIKOVANJE U PRAKSI (PRIMERI IZ ANKETIRANJA)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Beleženje </a:t>
            </a:r>
            <a:r>
              <a:rPr lang="sr-Latn-RS" sz="3200" dirty="0">
                <a:latin typeface="Trebuchet MS" panose="020B0603020202020204" pitchFamily="34" charset="0"/>
              </a:rPr>
              <a:t>odgovora koje ispitanici nisu </a:t>
            </a:r>
            <a:r>
              <a:rPr lang="sr-Latn-RS" sz="3200" dirty="0" smtClean="0">
                <a:latin typeface="Trebuchet MS" panose="020B0603020202020204" pitchFamily="34" charset="0"/>
              </a:rPr>
              <a:t>dali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Namerno </a:t>
            </a:r>
            <a:r>
              <a:rPr lang="sr-Latn-RS" sz="3200" dirty="0">
                <a:latin typeface="Trebuchet MS" panose="020B0603020202020204" pitchFamily="34" charset="0"/>
              </a:rPr>
              <a:t>pogrešno kodiranje da bi se izbegla dodatna </a:t>
            </a:r>
            <a:r>
              <a:rPr lang="sr-Latn-RS" sz="3200" dirty="0" smtClean="0">
                <a:latin typeface="Trebuchet MS" panose="020B0603020202020204" pitchFamily="34" charset="0"/>
              </a:rPr>
              <a:t>pitanja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Ispitivanje </a:t>
            </a:r>
            <a:r>
              <a:rPr lang="sr-Latn-RS" sz="3200" dirty="0">
                <a:latin typeface="Trebuchet MS" panose="020B0603020202020204" pitchFamily="34" charset="0"/>
              </a:rPr>
              <a:t>osobe koja nije izabrana u </a:t>
            </a:r>
            <a:r>
              <a:rPr lang="sr-Latn-RS" sz="3200" dirty="0" smtClean="0">
                <a:latin typeface="Trebuchet MS" panose="020B0603020202020204" pitchFamily="34" charset="0"/>
              </a:rPr>
              <a:t>uzorak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Lažno </a:t>
            </a:r>
            <a:r>
              <a:rPr lang="sr-Latn-RS" sz="3200" dirty="0">
                <a:latin typeface="Trebuchet MS" panose="020B0603020202020204" pitchFamily="34" charset="0"/>
              </a:rPr>
              <a:t>evidentiranje pokušaja kontakta (radi veće zarade</a:t>
            </a:r>
            <a:r>
              <a:rPr lang="sr-Latn-RS" sz="3200" dirty="0" smtClean="0">
                <a:latin typeface="Trebuchet MS" panose="020B0603020202020204" pitchFamily="34" charset="0"/>
              </a:rPr>
              <a:t>)</a:t>
            </a:r>
          </a:p>
          <a:p>
            <a:endParaRPr lang="sr-Latn-RS" sz="3200" b="1" dirty="0"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FABRIKOVANJE REZULTATA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Neprihvatljivo </a:t>
            </a:r>
            <a:r>
              <a:rPr lang="sr-Latn-RS" sz="3200" dirty="0">
                <a:latin typeface="Trebuchet MS" panose="020B0603020202020204" pitchFamily="34" charset="0"/>
              </a:rPr>
              <a:t>prikazivanje rezultata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anketa </a:t>
            </a:r>
            <a:r>
              <a:rPr lang="sr-Latn-RS" sz="3200" dirty="0" smtClean="0">
                <a:latin typeface="Trebuchet MS" panose="020B0603020202020204" pitchFamily="34" charset="0"/>
              </a:rPr>
              <a:t>sa </a:t>
            </a:r>
            <a:r>
              <a:rPr lang="sr-Latn-RS" sz="3200" dirty="0">
                <a:latin typeface="Trebuchet MS" panose="020B0603020202020204" pitchFamily="34" charset="0"/>
              </a:rPr>
              <a:t>portala </a:t>
            </a:r>
            <a:r>
              <a:rPr lang="sr-Latn-RS" sz="3200" dirty="0" smtClean="0">
                <a:latin typeface="Trebuchet MS" panose="020B0603020202020204" pitchFamily="34" charset="0"/>
              </a:rPr>
              <a:t>kao reprezentativnih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Takvi </a:t>
            </a:r>
            <a:r>
              <a:rPr lang="sr-Latn-RS" sz="3200" dirty="0">
                <a:latin typeface="Trebuchet MS" panose="020B0603020202020204" pitchFamily="34" charset="0"/>
              </a:rPr>
              <a:t>uzorci su pristrasni jer učestvuju samo određeni </a:t>
            </a:r>
            <a:r>
              <a:rPr lang="sr-Latn-RS" sz="3200" dirty="0" smtClean="0">
                <a:latin typeface="Trebuchet MS" panose="020B0603020202020204" pitchFamily="34" charset="0"/>
              </a:rPr>
              <a:t>korisnici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Koristi </a:t>
            </a:r>
            <a:r>
              <a:rPr lang="sr-Latn-RS" sz="3200" dirty="0">
                <a:latin typeface="Trebuchet MS" panose="020B0603020202020204" pitchFamily="34" charset="0"/>
              </a:rPr>
              <a:t>se u propagandi ili za formiranje javnog </a:t>
            </a:r>
            <a:r>
              <a:rPr lang="sr-Latn-RS" sz="3200" dirty="0" smtClean="0">
                <a:latin typeface="Trebuchet MS" panose="020B0603020202020204" pitchFamily="34" charset="0"/>
              </a:rPr>
              <a:t>mnjenja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499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30600" y="1409700"/>
            <a:ext cx="2057400" cy="886968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772797"/>
            <a:ext cx="17111010" cy="8411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ETIKA ODNOSA PREMA DRUGIMA U TURIZMU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DRUGA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GRUPA ETIČKIH PITANJA </a:t>
            </a: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r-Latn-RS" sz="3600" b="1" i="0" u="none" strike="noStrike" kern="1200" cap="none" spc="0" normalizeH="0" baseline="0" noProof="0" dirty="0" smtClean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2.1. ETIKA ODNOSA PREMA ISPITANICIMA U ISTRAŽIVANJU TURISTIČKOG TRŽIŠTA</a:t>
            </a:r>
          </a:p>
          <a:p>
            <a:pPr lvl="0"/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      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turisti, lokalno stanovništvo, domaćinstva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sr-Latn-RS" sz="32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Dobrovoljno učešće: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Učešće </a:t>
            </a:r>
            <a:r>
              <a:rPr lang="sr-Latn-RS" sz="3200" dirty="0">
                <a:latin typeface="Trebuchet MS" panose="020B0603020202020204" pitchFamily="34" charset="0"/>
              </a:rPr>
              <a:t>u istraživanju mora biti </a:t>
            </a:r>
            <a:r>
              <a:rPr lang="sr-Latn-RS" sz="3200" b="1" dirty="0">
                <a:latin typeface="Trebuchet MS" panose="020B0603020202020204" pitchFamily="34" charset="0"/>
              </a:rPr>
              <a:t>potpuno </a:t>
            </a:r>
            <a:r>
              <a:rPr lang="sr-Latn-RS" sz="3200" b="1" dirty="0" smtClean="0">
                <a:latin typeface="Trebuchet MS" panose="020B0603020202020204" pitchFamily="34" charset="0"/>
              </a:rPr>
              <a:t>dobrovoljno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Niko </a:t>
            </a:r>
            <a:r>
              <a:rPr lang="sr-Latn-RS" sz="3200" dirty="0">
                <a:latin typeface="Trebuchet MS" panose="020B0603020202020204" pitchFamily="34" charset="0"/>
              </a:rPr>
              <a:t>ne sme biti pritisnut, ucenjivan ili doveden u zabludu.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sr-Latn-RS" sz="3200" b="1" dirty="0"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Informisan 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pristanak: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Ispitanici </a:t>
            </a:r>
            <a:r>
              <a:rPr lang="sr-Latn-RS" sz="3200" dirty="0">
                <a:latin typeface="Trebuchet MS" panose="020B0603020202020204" pitchFamily="34" charset="0"/>
              </a:rPr>
              <a:t>moraju biti </a:t>
            </a:r>
            <a:r>
              <a:rPr lang="sr-Latn-RS" sz="3200" b="1" dirty="0">
                <a:latin typeface="Trebuchet MS" panose="020B0603020202020204" pitchFamily="34" charset="0"/>
              </a:rPr>
              <a:t>jasno informisani</a:t>
            </a:r>
            <a:r>
              <a:rPr lang="sr-Latn-RS" sz="3200" dirty="0">
                <a:latin typeface="Trebuchet MS" panose="020B0603020202020204" pitchFamily="34" charset="0"/>
              </a:rPr>
              <a:t> o ciljevima istraživanja, trajanju, načinu obrade podataka i </a:t>
            </a:r>
            <a:r>
              <a:rPr lang="sr-Latn-RS" sz="3200" dirty="0" smtClean="0">
                <a:latin typeface="Trebuchet MS" panose="020B0603020202020204" pitchFamily="34" charset="0"/>
              </a:rPr>
              <a:t>pravima.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Saglasnost </a:t>
            </a:r>
            <a:r>
              <a:rPr lang="sr-Latn-RS" sz="3200" dirty="0">
                <a:latin typeface="Trebuchet MS" panose="020B0603020202020204" pitchFamily="34" charset="0"/>
              </a:rPr>
              <a:t>se može dati klikom, potpisom ili pristupom anketi – ali samo ako je osoba prethodno informisana.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Poverljivost i pravo na odustajanje: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Identitet i odgovori moraju ostati </a:t>
            </a:r>
            <a:r>
              <a:rPr lang="sr-Latn-RS" sz="3200" dirty="0" smtClean="0">
                <a:latin typeface="Trebuchet MS" panose="020B0603020202020204" pitchFamily="34" charset="0"/>
              </a:rPr>
              <a:t>poverljivi.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Ispitanik </a:t>
            </a:r>
            <a:r>
              <a:rPr lang="sr-Latn-RS" sz="3200" dirty="0">
                <a:latin typeface="Trebuchet MS" panose="020B0603020202020204" pitchFamily="34" charset="0"/>
              </a:rPr>
              <a:t>ima pravo </a:t>
            </a:r>
            <a:r>
              <a:rPr lang="sr-Latn-RS" sz="3200" b="1" dirty="0">
                <a:latin typeface="Trebuchet MS" panose="020B0603020202020204" pitchFamily="34" charset="0"/>
              </a:rPr>
              <a:t>u bilo kom trenutku da odustane</a:t>
            </a:r>
            <a:r>
              <a:rPr lang="sr-Latn-RS" sz="3200" dirty="0">
                <a:latin typeface="Trebuchet MS" panose="020B0603020202020204" pitchFamily="34" charset="0"/>
              </a:rPr>
              <a:t>, bez posledica.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1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284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62030" y="647700"/>
            <a:ext cx="15925800" cy="9324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>
              <a:lnSpc>
                <a:spcPct val="107000"/>
              </a:lnSpc>
            </a:pPr>
            <a:r>
              <a:rPr lang="sr-Latn-RS" sz="3600" b="1" dirty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ETIKA ODNOSA PREMA DRUGIMA U TURIZMU</a:t>
            </a:r>
          </a:p>
          <a:p>
            <a:pPr marL="457200" lvl="0">
              <a:lnSpc>
                <a:spcPct val="107000"/>
              </a:lnSpc>
            </a:pPr>
            <a:r>
              <a:rPr lang="sr-Latn-RS" sz="3200" b="1" dirty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ETIKA ODNOSA PREMA ISPITANICIMA </a:t>
            </a:r>
            <a:r>
              <a:rPr lang="sr-Latn-RS" sz="3200" b="1" dirty="0" smtClean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sr-Latn-RS" sz="3200" b="1" dirty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ISTRAŽIVANJU TURISTIČKOG TRŽIŠTA</a:t>
            </a:r>
          </a:p>
          <a:p>
            <a:pPr marL="457200" lvl="0">
              <a:lnSpc>
                <a:spcPct val="107000"/>
              </a:lnSpc>
            </a:pPr>
            <a:endParaRPr lang="sr-Latn-RS" sz="3200" b="1" dirty="0">
              <a:solidFill>
                <a:srgbClr val="F79646">
                  <a:lumMod val="75000"/>
                </a:srgbClr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POŠTOVANJE DOBROBITI I PRAVEDNOSTI U ANKETNIM ISTRAŽIVANJIMA </a:t>
            </a:r>
            <a:endParaRPr lang="sr-Latn-RS" sz="32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sr-Latn-RS" sz="3200" b="1" i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Načelo dobrobiti </a:t>
            </a:r>
            <a:r>
              <a:rPr lang="sr-Latn-RS" sz="3200" b="1" i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ispitanika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sme naneti štetu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ispitaniku (psihičku, fizičku, ekonomsku, socijalnu, pravnu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Zabranjeno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izlaganje podsmehu,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gubitku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posla/imovine.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turizmu: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Istraživanja zadovoljstva zaposlenih ne smeju ugroziti njihov radni status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r-Latn-RS" sz="2800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32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2. Obaveza zaštite i unapređenja </a:t>
            </a:r>
            <a:r>
              <a:rPr lang="sr-Latn-RS" sz="3200" b="1" i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blagostanja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Ispitanici</a:t>
            </a:r>
            <a:r>
              <a:rPr lang="sr-Latn-RS" sz="2800" dirty="0">
                <a:latin typeface="Trebuchet MS" panose="020B0603020202020204" pitchFamily="34" charset="0"/>
              </a:rPr>
              <a:t>, njihove porodice i zajednice treba da imaju </a:t>
            </a:r>
            <a:r>
              <a:rPr lang="sr-Latn-RS" sz="2800" b="1" dirty="0">
                <a:latin typeface="Trebuchet MS" panose="020B0603020202020204" pitchFamily="34" charset="0"/>
              </a:rPr>
              <a:t>korist veću od mogućih </a:t>
            </a:r>
            <a:r>
              <a:rPr lang="sr-Latn-RS" sz="2800" b="1" dirty="0" smtClean="0">
                <a:latin typeface="Trebuchet MS" panose="020B0603020202020204" pitchFamily="34" charset="0"/>
              </a:rPr>
              <a:t>rizika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 </a:t>
            </a:r>
            <a:r>
              <a:rPr lang="sr-Latn-RS" sz="2800" b="1" dirty="0">
                <a:latin typeface="Trebuchet MS" panose="020B0603020202020204" pitchFamily="34" charset="0"/>
              </a:rPr>
              <a:t>Minimalno opterećenje:</a:t>
            </a:r>
            <a:r>
              <a:rPr lang="sr-Latn-RS" sz="2800" dirty="0">
                <a:latin typeface="Trebuchet MS" panose="020B0603020202020204" pitchFamily="34" charset="0"/>
              </a:rPr>
              <a:t> anketa mora biti </a:t>
            </a:r>
            <a:r>
              <a:rPr lang="sr-Latn-RS" sz="2800" b="1" dirty="0">
                <a:latin typeface="Trebuchet MS" panose="020B0603020202020204" pitchFamily="34" charset="0"/>
              </a:rPr>
              <a:t>kratka, nenametljiva, emocionalno bezbedna</a:t>
            </a:r>
            <a:r>
              <a:rPr lang="sr-Latn-RS" sz="2800" dirty="0">
                <a:latin typeface="Trebuchet MS" panose="020B0603020202020204" pitchFamily="34" charset="0"/>
              </a:rPr>
              <a:t>.</a:t>
            </a:r>
          </a:p>
          <a:p>
            <a:r>
              <a:rPr lang="sr-Latn-RS" sz="32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3. Načelo </a:t>
            </a:r>
            <a:r>
              <a:rPr lang="sr-Latn-RS" sz="3200" b="1" i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pravednosti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latin typeface="Trebuchet MS" panose="020B0603020202020204" pitchFamily="34" charset="0"/>
              </a:rPr>
              <a:t>Ravnoteža </a:t>
            </a:r>
            <a:r>
              <a:rPr lang="sr-Latn-RS" sz="2800" b="1" dirty="0">
                <a:latin typeface="Trebuchet MS" panose="020B0603020202020204" pitchFamily="34" charset="0"/>
              </a:rPr>
              <a:t>između rizika i koristi</a:t>
            </a:r>
            <a:r>
              <a:rPr lang="sr-Latn-RS" sz="2800" dirty="0">
                <a:latin typeface="Trebuchet MS" panose="020B0603020202020204" pitchFamily="34" charset="0"/>
              </a:rPr>
              <a:t> mora postojati za sve grupe </a:t>
            </a:r>
            <a:r>
              <a:rPr lang="sr-Latn-RS" sz="2800" dirty="0" smtClean="0">
                <a:latin typeface="Trebuchet MS" panose="020B0603020202020204" pitchFamily="34" charset="0"/>
              </a:rPr>
              <a:t>učesnika.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latin typeface="Trebuchet MS" panose="020B0603020202020204" pitchFamily="34" charset="0"/>
              </a:rPr>
              <a:t>Socijalna </a:t>
            </a:r>
            <a:r>
              <a:rPr lang="sr-Latn-RS" sz="2800" b="1" dirty="0">
                <a:latin typeface="Trebuchet MS" panose="020B0603020202020204" pitchFamily="34" charset="0"/>
              </a:rPr>
              <a:t>pravednost:</a:t>
            </a:r>
            <a:r>
              <a:rPr lang="sr-Latn-RS" sz="2800" dirty="0">
                <a:latin typeface="Trebuchet MS" panose="020B0603020202020204" pitchFamily="34" charset="0"/>
              </a:rPr>
              <a:t> Ne sme se dešavati da samo „elitne“ grupe imaju koristi, a druge snose </a:t>
            </a:r>
            <a:r>
              <a:rPr lang="sr-Latn-RS" sz="2800" dirty="0" smtClean="0">
                <a:latin typeface="Trebuchet MS" panose="020B0603020202020204" pitchFamily="34" charset="0"/>
              </a:rPr>
              <a:t>rizik.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latin typeface="Trebuchet MS" panose="020B0603020202020204" pitchFamily="34" charset="0"/>
              </a:rPr>
              <a:t>Individualna </a:t>
            </a:r>
            <a:r>
              <a:rPr lang="sr-Latn-RS" sz="2800" b="1" dirty="0">
                <a:latin typeface="Trebuchet MS" panose="020B0603020202020204" pitchFamily="34" charset="0"/>
              </a:rPr>
              <a:t>pravednost:</a:t>
            </a:r>
            <a:r>
              <a:rPr lang="sr-Latn-RS" sz="2800" dirty="0">
                <a:latin typeface="Trebuchet MS" panose="020B0603020202020204" pitchFamily="34" charset="0"/>
              </a:rPr>
              <a:t> Svaki pojedinac treba da bude tretiran jednako u raspodeli koristi i opterećenja.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149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02000" y="0"/>
            <a:ext cx="225552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3240" y="952500"/>
            <a:ext cx="16545560" cy="8178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lang="sr-Latn-RS" sz="4000" b="1" dirty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sr-Latn-RS" sz="3200" b="1" dirty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ETIKA ODNOSA PREMA DRUGIMA U TURIZMU:</a:t>
            </a:r>
            <a:r>
              <a:rPr lang="sr-Latn-RS" sz="3200" b="1" dirty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DRUGA GRUPA ETIČKIH </a:t>
            </a:r>
            <a:r>
              <a:rPr lang="sr-Latn-RS" sz="3200" b="1" dirty="0" smtClean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PITANJA</a:t>
            </a:r>
          </a:p>
          <a:p>
            <a:endParaRPr lang="sr-Latn-RS" sz="3200" b="1" dirty="0">
              <a:solidFill>
                <a:srgbClr val="F79646">
                  <a:lumMod val="75000"/>
                </a:srgbClr>
              </a:solidFill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2.2. ETIKA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ODNOSA PREMA 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KLIJENTIMA </a:t>
            </a:r>
            <a:r>
              <a:rPr lang="sr-Latn-RS" sz="28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(turističke agencije, hoteli, destinacije):</a:t>
            </a:r>
            <a:endParaRPr lang="sr-Latn-RS" sz="28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800" b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Transparentnost 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ciljeva: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Istraživač </a:t>
            </a:r>
            <a:r>
              <a:rPr lang="sr-Latn-RS" sz="3200" dirty="0">
                <a:latin typeface="Trebuchet MS" panose="020B0603020202020204" pitchFamily="34" charset="0"/>
              </a:rPr>
              <a:t>mora klijentu </a:t>
            </a:r>
            <a:r>
              <a:rPr lang="sr-Latn-RS" sz="3200" b="1" dirty="0">
                <a:latin typeface="Trebuchet MS" panose="020B0603020202020204" pitchFamily="34" charset="0"/>
              </a:rPr>
              <a:t>pojasniti svrhu istraživanja</a:t>
            </a:r>
            <a:r>
              <a:rPr lang="sr-Latn-RS" sz="3200" dirty="0">
                <a:latin typeface="Trebuchet MS" panose="020B0603020202020204" pitchFamily="34" charset="0"/>
              </a:rPr>
              <a:t>, metode koje će koristiti i ograničenja </a:t>
            </a:r>
            <a:r>
              <a:rPr lang="sr-Latn-RS" sz="3200" dirty="0" smtClean="0">
                <a:latin typeface="Trebuchet MS" panose="020B0603020202020204" pitchFamily="34" charset="0"/>
              </a:rPr>
              <a:t>podataka.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Nije </a:t>
            </a:r>
            <a:r>
              <a:rPr lang="sr-Latn-RS" sz="3200" dirty="0">
                <a:latin typeface="Trebuchet MS" panose="020B0603020202020204" pitchFamily="34" charset="0"/>
              </a:rPr>
              <a:t>etički prikazivati istraživanje kao potpuno objektivno ako postoje sponzorski interesi.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Poštenje u interpretaciji rezultata: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Nije dozvoljeno </a:t>
            </a:r>
            <a:r>
              <a:rPr lang="sr-Latn-RS" sz="3200" b="1" dirty="0">
                <a:latin typeface="Trebuchet MS" panose="020B0603020202020204" pitchFamily="34" charset="0"/>
              </a:rPr>
              <a:t>"ulepšavati" nalaze</a:t>
            </a:r>
            <a:r>
              <a:rPr lang="sr-Latn-RS" sz="3200" dirty="0">
                <a:latin typeface="Trebuchet MS" panose="020B0603020202020204" pitchFamily="34" charset="0"/>
              </a:rPr>
              <a:t> ili prikrivati neželjene informacije zbog pritiska </a:t>
            </a:r>
            <a:r>
              <a:rPr lang="sr-Latn-RS" sz="3200" dirty="0" smtClean="0">
                <a:latin typeface="Trebuchet MS" panose="020B0603020202020204" pitchFamily="34" charset="0"/>
              </a:rPr>
              <a:t>klijenta.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Klijent </a:t>
            </a:r>
            <a:r>
              <a:rPr lang="sr-Latn-RS" sz="3200" dirty="0">
                <a:latin typeface="Trebuchet MS" panose="020B0603020202020204" pitchFamily="34" charset="0"/>
              </a:rPr>
              <a:t>ima pravo na </a:t>
            </a:r>
            <a:r>
              <a:rPr lang="sr-Latn-RS" sz="3200" b="1" dirty="0">
                <a:latin typeface="Trebuchet MS" panose="020B0603020202020204" pitchFamily="34" charset="0"/>
              </a:rPr>
              <a:t>tačne i potpune podatke</a:t>
            </a:r>
            <a:r>
              <a:rPr lang="sr-Latn-RS" sz="3200" dirty="0">
                <a:latin typeface="Trebuchet MS" panose="020B0603020202020204" pitchFamily="34" charset="0"/>
              </a:rPr>
              <a:t>, čak i kada nisu u skladu s njegovim očekivanjima.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sr-Latn-RS" sz="3200" b="1" dirty="0"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Izbegavanje sukoba interesa: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Istraživač ne sme raditi u korist više strana ako to ugrožava nepristrasnost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19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419100"/>
            <a:ext cx="17373600" cy="94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ETIKA ODNOSA PREMA DRUGIMA U TURIZMU: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DRUGA GRUPA ETIČKIH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PITANJA</a:t>
            </a:r>
          </a:p>
          <a:p>
            <a:r>
              <a:rPr lang="sr-Latn-RS" sz="36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2.3.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ETIKA ODNOSA PREMA JAVNOSTI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2800" dirty="0">
                <a:latin typeface="Trebuchet MS" panose="020B0603020202020204" pitchFamily="34" charset="0"/>
              </a:rPr>
              <a:t>U turizmu, </a:t>
            </a:r>
            <a:r>
              <a:rPr lang="sr-Latn-RS" altLang="sr-Latn-RS" sz="2800" b="1" dirty="0">
                <a:latin typeface="Trebuchet MS" panose="020B0603020202020204" pitchFamily="34" charset="0"/>
              </a:rPr>
              <a:t>"javnost" predstavlja sve one koji nisu direktno uključeni u istraživanje, ali su posredno pogođeni razvojem turizma i imaju pravo na informaciju i učešće u donošenju odluka</a:t>
            </a:r>
            <a:r>
              <a:rPr lang="sr-Latn-RS" altLang="sr-Latn-RS" sz="2800" b="1" dirty="0" smtClean="0">
                <a:latin typeface="Trebuchet MS" panose="020B0603020202020204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Ko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sve čini "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javnost„ u turizmu?</a:t>
            </a:r>
            <a:endParaRPr lang="sr-Latn-RS" sz="3200" b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514350" lvl="0" indent="-514350">
              <a:buClr>
                <a:schemeClr val="accent6">
                  <a:lumMod val="75000"/>
                </a:schemeClr>
              </a:buClr>
              <a:buFont typeface="+mj-lt"/>
              <a:buAutoNum type="arabicParenR"/>
            </a:pPr>
            <a:r>
              <a:rPr lang="sr-Latn-RS" sz="3200" b="1" dirty="0">
                <a:latin typeface="Trebuchet MS" panose="020B0603020202020204" pitchFamily="34" charset="0"/>
              </a:rPr>
              <a:t>Ekološke organizacije</a:t>
            </a:r>
            <a:r>
              <a:rPr lang="sr-Latn-RS" sz="3200" dirty="0">
                <a:latin typeface="Trebuchet MS" panose="020B0603020202020204" pitchFamily="34" charset="0"/>
              </a:rPr>
              <a:t> – zainteresovane za očuvanje prirodnog okruženja koje bi gradnja mogla ugroziti.</a:t>
            </a:r>
          </a:p>
          <a:p>
            <a:pPr marL="514350" lvl="0" indent="-514350">
              <a:buClr>
                <a:schemeClr val="accent6">
                  <a:lumMod val="75000"/>
                </a:schemeClr>
              </a:buClr>
              <a:buFont typeface="+mj-lt"/>
              <a:buAutoNum type="arabicParenR"/>
            </a:pPr>
            <a:r>
              <a:rPr lang="sr-Latn-RS" sz="3200" b="1" dirty="0">
                <a:latin typeface="Trebuchet MS" panose="020B0603020202020204" pitchFamily="34" charset="0"/>
              </a:rPr>
              <a:t>Građani koji ne žive direktno na </a:t>
            </a:r>
            <a:r>
              <a:rPr lang="sr-Latn-RS" sz="3200" b="1" dirty="0" smtClean="0">
                <a:latin typeface="Trebuchet MS" panose="020B0603020202020204" pitchFamily="34" charset="0"/>
              </a:rPr>
              <a:t>destinaciiji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– ali koriste plažu, prirodu ili su zabrinuti za kulturno nasleđe i urbanizaciju.</a:t>
            </a:r>
          </a:p>
          <a:p>
            <a:pPr marL="514350" lvl="0" indent="-514350">
              <a:buClr>
                <a:schemeClr val="accent6">
                  <a:lumMod val="75000"/>
                </a:schemeClr>
              </a:buClr>
              <a:buFont typeface="+mj-lt"/>
              <a:buAutoNum type="arabicParenR"/>
            </a:pPr>
            <a:r>
              <a:rPr lang="sr-Latn-RS" sz="3200" b="1" dirty="0">
                <a:latin typeface="Trebuchet MS" panose="020B0603020202020204" pitchFamily="34" charset="0"/>
              </a:rPr>
              <a:t>Mediji</a:t>
            </a:r>
            <a:r>
              <a:rPr lang="sr-Latn-RS" sz="3200" dirty="0">
                <a:latin typeface="Trebuchet MS" panose="020B0603020202020204" pitchFamily="34" charset="0"/>
              </a:rPr>
              <a:t> – jer informišu i oblikuju javno mnjenje o potencijalnim koristima ili rizicima turizma.</a:t>
            </a:r>
          </a:p>
          <a:p>
            <a:pPr marL="514350" lvl="0" indent="-514350">
              <a:buClr>
                <a:schemeClr val="accent6">
                  <a:lumMod val="75000"/>
                </a:schemeClr>
              </a:buClr>
              <a:buFont typeface="+mj-lt"/>
              <a:buAutoNum type="arabicParenR"/>
            </a:pPr>
            <a:r>
              <a:rPr lang="sr-Latn-RS" sz="3200" b="1" dirty="0">
                <a:latin typeface="Trebuchet MS" panose="020B0603020202020204" pitchFamily="34" charset="0"/>
              </a:rPr>
              <a:t>Zainteresovane grupe (npr. biciklisti, planinari, penzioneri)</a:t>
            </a:r>
            <a:r>
              <a:rPr lang="sr-Latn-RS" sz="3200" dirty="0">
                <a:latin typeface="Trebuchet MS" panose="020B0603020202020204" pitchFamily="34" charset="0"/>
              </a:rPr>
              <a:t> – koje koriste tu regiju za rekreaciju i mogu biti pogođene promenom pejzaža.</a:t>
            </a:r>
          </a:p>
          <a:p>
            <a:pPr marL="514350" lvl="0" indent="-514350">
              <a:buClr>
                <a:schemeClr val="accent6">
                  <a:lumMod val="75000"/>
                </a:schemeClr>
              </a:buClr>
              <a:buFont typeface="+mj-lt"/>
              <a:buAutoNum type="arabicParenR"/>
            </a:pPr>
            <a:r>
              <a:rPr lang="sr-Latn-RS" sz="3200" b="1" dirty="0">
                <a:latin typeface="Trebuchet MS" panose="020B0603020202020204" pitchFamily="34" charset="0"/>
              </a:rPr>
              <a:t>Šira lokalna zajednica</a:t>
            </a:r>
            <a:r>
              <a:rPr lang="sr-Latn-RS" sz="3200" dirty="0">
                <a:latin typeface="Trebuchet MS" panose="020B0603020202020204" pitchFamily="34" charset="0"/>
              </a:rPr>
              <a:t> – koja možda neće imati direktne koristi od turizma, ali će osetiti saobraćaj, buku, promene u ceni života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* Zato </a:t>
            </a:r>
            <a:r>
              <a:rPr lang="sr-Latn-RS" sz="3200" dirty="0">
                <a:latin typeface="Trebuchet MS" panose="020B0603020202020204" pitchFamily="34" charset="0"/>
              </a:rPr>
              <a:t>je etička obaveza istraživača da javnosti obezbedi tačne i korisne informacije, uz istovremenu zaštitu privatnosti svih učesnika u istraživanju.</a:t>
            </a:r>
          </a:p>
        </p:txBody>
      </p:sp>
    </p:spTree>
    <p:extLst>
      <p:ext uri="{BB962C8B-B14F-4D97-AF65-F5344CB8AC3E}">
        <p14:creationId xmlns:p14="http://schemas.microsoft.com/office/powerpoint/2010/main" val="4240952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9050"/>
            <a:ext cx="17754600" cy="981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ETIKA ODNOSA PREMA DRUGIMA U TURIZMU: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DRUGA GRUPA ETIČKIH PITANJA </a:t>
            </a: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lvl="0"/>
            <a:endParaRPr lang="sr-Latn-RS" sz="32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lvl="0"/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2.3.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ETIKA ODNOSA PREMA 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JAVNOSTI:</a:t>
            </a: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Transparentnost pri objavljivanju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rezultata: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Navesti </a:t>
            </a:r>
            <a:r>
              <a:rPr lang="sr-Latn-RS" sz="28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ključne metodološke informacije:</a:t>
            </a:r>
            <a:endParaRPr lang="sr-Latn-RS" sz="28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Ciljna populacija (na koga se odnosi </a:t>
            </a:r>
            <a:r>
              <a:rPr lang="sr-Latn-RS" sz="2800" dirty="0" smtClean="0">
                <a:latin typeface="Trebuchet MS" panose="020B0603020202020204" pitchFamily="34" charset="0"/>
              </a:rPr>
              <a:t>istraživanje)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Vremenski </a:t>
            </a:r>
            <a:r>
              <a:rPr lang="sr-Latn-RS" sz="2800" dirty="0">
                <a:latin typeface="Trebuchet MS" panose="020B0603020202020204" pitchFamily="34" charset="0"/>
              </a:rPr>
              <a:t>okvir sprovođenja </a:t>
            </a:r>
            <a:r>
              <a:rPr lang="sr-Latn-RS" sz="2800" dirty="0" smtClean="0">
                <a:latin typeface="Trebuchet MS" panose="020B0603020202020204" pitchFamily="34" charset="0"/>
              </a:rPr>
              <a:t>istraživanja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Metod </a:t>
            </a:r>
            <a:r>
              <a:rPr lang="sr-Latn-RS" sz="2800" dirty="0">
                <a:latin typeface="Trebuchet MS" panose="020B0603020202020204" pitchFamily="34" charset="0"/>
              </a:rPr>
              <a:t>uzorkovanja i veličina </a:t>
            </a:r>
            <a:r>
              <a:rPr lang="sr-Latn-RS" sz="2800" dirty="0" smtClean="0">
                <a:latin typeface="Trebuchet MS" panose="020B0603020202020204" pitchFamily="34" charset="0"/>
              </a:rPr>
              <a:t>uzorka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Okvir </a:t>
            </a:r>
            <a:r>
              <a:rPr lang="sr-Latn-RS" sz="2800" dirty="0">
                <a:latin typeface="Trebuchet MS" panose="020B0603020202020204" pitchFamily="34" charset="0"/>
              </a:rPr>
              <a:t>uzorkovanja (na osnovu čega je uzorak </a:t>
            </a:r>
            <a:r>
              <a:rPr lang="sr-Latn-RS" sz="2800" dirty="0" smtClean="0">
                <a:latin typeface="Trebuchet MS" panose="020B0603020202020204" pitchFamily="34" charset="0"/>
              </a:rPr>
              <a:t>izabran)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Prikaz i dostupnost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istraživačkog instrumenta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(npr. upitnika</a:t>
            </a:r>
            <a:r>
              <a:rPr 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).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Stopa </a:t>
            </a:r>
            <a:r>
              <a:rPr lang="sr-Latn-RS" sz="2800" dirty="0">
                <a:latin typeface="Trebuchet MS" panose="020B0603020202020204" pitchFamily="34" charset="0"/>
              </a:rPr>
              <a:t>odgovora (odnos između planiranog i realizovanog uzorka)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Izbegavati neetičke </a:t>
            </a:r>
            <a:r>
              <a:rPr lang="sr-Latn-RS" sz="28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prakse</a:t>
            </a:r>
            <a:r>
              <a:rPr lang="sr-Latn-RS" sz="28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sr-Latn-RS" sz="28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Donošenje zaključaka koji nisu statistički </a:t>
            </a:r>
            <a:r>
              <a:rPr lang="sr-Latn-RS" sz="2800" dirty="0" smtClean="0">
                <a:latin typeface="Trebuchet MS" panose="020B0603020202020204" pitchFamily="34" charset="0"/>
              </a:rPr>
              <a:t>opravdani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P</a:t>
            </a:r>
            <a:r>
              <a:rPr lang="sr-Latn-RS" sz="2800" dirty="0" smtClean="0">
                <a:latin typeface="Trebuchet MS" panose="020B0603020202020204" pitchFamily="34" charset="0"/>
              </a:rPr>
              <a:t>reuveličavanje </a:t>
            </a:r>
            <a:r>
              <a:rPr lang="sr-Latn-RS" sz="2800" dirty="0">
                <a:latin typeface="Trebuchet MS" panose="020B0603020202020204" pitchFamily="34" charset="0"/>
              </a:rPr>
              <a:t>rezultata radi </a:t>
            </a:r>
            <a:r>
              <a:rPr lang="sr-Latn-RS" sz="2800" dirty="0" smtClean="0">
                <a:latin typeface="Trebuchet MS" panose="020B0603020202020204" pitchFamily="34" charset="0"/>
              </a:rPr>
              <a:t>senzacionalizma</a:t>
            </a:r>
          </a:p>
          <a:p>
            <a:pPr marL="457200" lvl="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Davanje </a:t>
            </a:r>
            <a:r>
              <a:rPr lang="sr-Latn-RS" sz="2800" dirty="0">
                <a:latin typeface="Trebuchet MS" panose="020B0603020202020204" pitchFamily="34" charset="0"/>
              </a:rPr>
              <a:t>interpretacija koje mogu dovesti javnost u zabludu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Objavljivanje rezultata u </a:t>
            </a:r>
            <a:r>
              <a:rPr lang="sr-Latn-RS" sz="28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javnosti:</a:t>
            </a:r>
            <a:endParaRPr lang="sr-Latn-RS" sz="28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Kada </a:t>
            </a:r>
            <a:r>
              <a:rPr lang="sr-Latn-RS" sz="2800" dirty="0">
                <a:latin typeface="Trebuchet MS" panose="020B0603020202020204" pitchFamily="34" charset="0"/>
              </a:rPr>
              <a:t>se nalazi istraživanja plasiraju putem medija, javnih prezentacija ili promotivnih materijala, moraju biti </a:t>
            </a:r>
            <a:r>
              <a:rPr lang="sr-Latn-RS" sz="2800" b="1" dirty="0">
                <a:latin typeface="Trebuchet MS" panose="020B0603020202020204" pitchFamily="34" charset="0"/>
              </a:rPr>
              <a:t>verodostojni, provereni i jasno objašnjeni</a:t>
            </a:r>
            <a:r>
              <a:rPr lang="sr-Latn-RS" sz="2800" dirty="0">
                <a:latin typeface="Trebuchet MS" panose="020B0603020202020204" pitchFamily="34" charset="0"/>
              </a:rPr>
              <a:t>, uz navođenje metodologije i ograničenja istraživanja.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</a:rPr>
              <a:t>Informacije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</a:rPr>
              <a:t>o </a:t>
            </a: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</a:rPr>
              <a:t>organizacijama:</a:t>
            </a:r>
            <a:endParaRPr lang="sr-Latn-RS" sz="2800" noProof="0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Ime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organizacije koja je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sprovela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istraživanje.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Ime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organizacije koja je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finansirala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istraživanje.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671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77800" y="0"/>
            <a:ext cx="54019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4600" y="1714500"/>
            <a:ext cx="9144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sr-Latn-RS" sz="4400" b="1" dirty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</a:rPr>
              <a:t>ZAKONODAVNI OKVIRI </a:t>
            </a:r>
            <a:endParaRPr lang="sr-Latn-RS" sz="4400" b="1" dirty="0" smtClean="0">
              <a:solidFill>
                <a:srgbClr val="F79646">
                  <a:lumMod val="75000"/>
                </a:srgbClr>
              </a:solidFill>
              <a:latin typeface="Trebuchet MS" panose="020B0603020202020204" pitchFamily="34" charset="0"/>
            </a:endParaRPr>
          </a:p>
          <a:p>
            <a:pPr lvl="0" algn="ctr"/>
            <a:r>
              <a:rPr lang="sr-Latn-RS" sz="4400" b="1" dirty="0" smtClean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</a:rPr>
              <a:t>I </a:t>
            </a:r>
          </a:p>
          <a:p>
            <a:pPr lvl="0" algn="ctr"/>
            <a:r>
              <a:rPr lang="sr-Latn-RS" sz="4400" b="1" dirty="0" smtClean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</a:rPr>
              <a:t>NOSIOCI </a:t>
            </a:r>
            <a:r>
              <a:rPr lang="sr-Latn-RS" sz="4400" b="1" dirty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</a:rPr>
              <a:t>ZVANIČNE STATISTIKE </a:t>
            </a:r>
            <a:endParaRPr lang="sr-Latn-RS" sz="4400" b="1" dirty="0" smtClean="0">
              <a:solidFill>
                <a:srgbClr val="F79646">
                  <a:lumMod val="75000"/>
                </a:srgbClr>
              </a:solidFill>
              <a:latin typeface="Trebuchet MS" panose="020B0603020202020204" pitchFamily="34" charset="0"/>
            </a:endParaRPr>
          </a:p>
          <a:p>
            <a:pPr lvl="0" algn="ctr"/>
            <a:r>
              <a:rPr lang="sr-Latn-RS" sz="4400" b="1" dirty="0" smtClean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</a:rPr>
              <a:t>U </a:t>
            </a:r>
            <a:r>
              <a:rPr lang="sr-Latn-RS" sz="4400" b="1" dirty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</a:rPr>
              <a:t>SRBIJI</a:t>
            </a:r>
          </a:p>
        </p:txBody>
      </p:sp>
    </p:spTree>
    <p:extLst>
      <p:ext uri="{BB962C8B-B14F-4D97-AF65-F5344CB8AC3E}">
        <p14:creationId xmlns:p14="http://schemas.microsoft.com/office/powerpoint/2010/main" val="1304291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331202"/>
            <a:ext cx="170688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6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ZAKONODAVNI OKVIR:</a:t>
            </a:r>
          </a:p>
          <a:p>
            <a:r>
              <a:rPr lang="sr-Latn-RS" sz="3200" b="1" i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1</a:t>
            </a:r>
            <a:r>
              <a:rPr lang="sr-Latn-RS" sz="32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. </a:t>
            </a:r>
            <a:r>
              <a:rPr lang="sr-Latn-RS" sz="32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Zakon o zaštiti podataka o ličnosti (2012)</a:t>
            </a:r>
            <a:endParaRPr lang="sr-Latn-RS" sz="3200" b="1" i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Podaci se smeju obrađivati </a:t>
            </a:r>
            <a:r>
              <a:rPr lang="sr-Latn-RS" sz="3200" b="1" dirty="0">
                <a:latin typeface="Trebuchet MS" panose="020B0603020202020204" pitchFamily="34" charset="0"/>
              </a:rPr>
              <a:t>samo uz izričit pristanak</a:t>
            </a:r>
            <a:r>
              <a:rPr lang="sr-Latn-RS" sz="3200" dirty="0">
                <a:latin typeface="Trebuchet MS" panose="020B0603020202020204" pitchFamily="34" charset="0"/>
              </a:rPr>
              <a:t> ispitanika.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Cilj: </a:t>
            </a:r>
            <a:r>
              <a:rPr lang="sr-Latn-RS" sz="3200" b="1" dirty="0">
                <a:latin typeface="Trebuchet MS" panose="020B0603020202020204" pitchFamily="34" charset="0"/>
              </a:rPr>
              <a:t>zaštita privatnosti i prava pojedinaca</a:t>
            </a:r>
            <a:r>
              <a:rPr lang="sr-Latn-RS" sz="3200" dirty="0">
                <a:latin typeface="Trebuchet MS" panose="020B0603020202020204" pitchFamily="34" charset="0"/>
              </a:rPr>
              <a:t>.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Primena i u turizmu: anketiranje turista, lokalnog stanovništva itd.</a:t>
            </a:r>
          </a:p>
          <a:p>
            <a:r>
              <a:rPr lang="sr-Latn-RS" sz="32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2. Zakon o zvaničnoj statistici (2009)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Podaci se koriste </a:t>
            </a:r>
            <a:r>
              <a:rPr lang="sr-Latn-RS" sz="3200" b="1" dirty="0">
                <a:latin typeface="Trebuchet MS" panose="020B0603020202020204" pitchFamily="34" charset="0"/>
              </a:rPr>
              <a:t>isključivo u statističke svrhe</a:t>
            </a:r>
            <a:r>
              <a:rPr lang="sr-Latn-RS" sz="3200" dirty="0">
                <a:latin typeface="Trebuchet MS" panose="020B0603020202020204" pitchFamily="34" charset="0"/>
              </a:rPr>
              <a:t>.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Nije dozvoljena upotreba za komercijalne ili kontrolne namene.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Štiti identitet ispitanika kroz </a:t>
            </a:r>
            <a:r>
              <a:rPr lang="sr-Latn-RS" sz="3200" b="1" dirty="0">
                <a:latin typeface="Trebuchet MS" panose="020B0603020202020204" pitchFamily="34" charset="0"/>
              </a:rPr>
              <a:t>agregirane i anonimne prikaze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lvl="0"/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6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NOSIOCI ZVANIČNE STATISTIKE:</a:t>
            </a:r>
          </a:p>
          <a:p>
            <a:pPr lvl="0"/>
            <a:r>
              <a:rPr lang="sr-Latn-RS" sz="3200" b="1" dirty="0" smtClean="0">
                <a:latin typeface="Trebuchet MS" panose="020B0603020202020204" pitchFamily="34" charset="0"/>
              </a:rPr>
              <a:t>Republički </a:t>
            </a:r>
            <a:r>
              <a:rPr lang="sr-Latn-RS" sz="3200" b="1" dirty="0">
                <a:latin typeface="Trebuchet MS" panose="020B0603020202020204" pitchFamily="34" charset="0"/>
              </a:rPr>
              <a:t>zavod za statistiku (RZS)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0"/>
            <a:r>
              <a:rPr lang="sr-Latn-RS" sz="3200" b="1" dirty="0">
                <a:latin typeface="Trebuchet MS" panose="020B0603020202020204" pitchFamily="34" charset="0"/>
              </a:rPr>
              <a:t>Narodna banka Srbije (NBS)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0"/>
            <a:r>
              <a:rPr lang="sr-Latn-RS" sz="3200" b="1" dirty="0">
                <a:latin typeface="Trebuchet MS" panose="020B0603020202020204" pitchFamily="34" charset="0"/>
              </a:rPr>
              <a:t>Gradska uprava grada Beograda</a:t>
            </a:r>
            <a:r>
              <a:rPr lang="sr-Latn-RS" sz="3200" dirty="0">
                <a:latin typeface="Trebuchet MS" panose="020B0603020202020204" pitchFamily="34" charset="0"/>
              </a:rPr>
              <a:t> (za teritoriju Beograda)</a:t>
            </a:r>
          </a:p>
          <a:p>
            <a:pPr lvl="0"/>
            <a:r>
              <a:rPr lang="sr-Latn-RS" sz="3200" b="1" dirty="0">
                <a:latin typeface="Trebuchet MS" panose="020B0603020202020204" pitchFamily="34" charset="0"/>
              </a:rPr>
              <a:t>Ostali </a:t>
            </a:r>
            <a:r>
              <a:rPr lang="sr-Latn-RS" sz="3200" b="1" dirty="0" smtClean="0">
                <a:latin typeface="Trebuchet MS" panose="020B0603020202020204" pitchFamily="34" charset="0"/>
              </a:rPr>
              <a:t>nosioci</a:t>
            </a:r>
            <a:r>
              <a:rPr lang="sr-Latn-RS" sz="3200" dirty="0">
                <a:latin typeface="Trebuchet MS" panose="020B0603020202020204" pitchFamily="34" charset="0"/>
              </a:rPr>
              <a:t>,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npr</a:t>
            </a:r>
            <a:r>
              <a:rPr lang="sr-Latn-RS" sz="3200" dirty="0" smtClean="0">
                <a:latin typeface="Trebuchet MS" panose="020B0603020202020204" pitchFamily="34" charset="0"/>
              </a:rPr>
              <a:t>.:Ministarstva </a:t>
            </a:r>
            <a:r>
              <a:rPr lang="sr-Latn-RS" sz="3200" dirty="0">
                <a:latin typeface="Trebuchet MS" panose="020B0603020202020204" pitchFamily="34" charset="0"/>
              </a:rPr>
              <a:t>(zdravlja, prosvete, privrede, ekologije</a:t>
            </a:r>
            <a:r>
              <a:rPr lang="sr-Latn-RS" sz="3200" dirty="0" smtClean="0">
                <a:latin typeface="Trebuchet MS" panose="020B0603020202020204" pitchFamily="34" charset="0"/>
              </a:rPr>
              <a:t>…);Nacionalna </a:t>
            </a:r>
            <a:r>
              <a:rPr lang="sr-Latn-RS" sz="3200" dirty="0">
                <a:latin typeface="Trebuchet MS" panose="020B0603020202020204" pitchFamily="34" charset="0"/>
              </a:rPr>
              <a:t>služba za </a:t>
            </a:r>
            <a:r>
              <a:rPr lang="sr-Latn-RS" sz="3200" dirty="0" smtClean="0">
                <a:latin typeface="Trebuchet MS" panose="020B0603020202020204" pitchFamily="34" charset="0"/>
              </a:rPr>
              <a:t>zapošljavanje;Republički </a:t>
            </a:r>
            <a:r>
              <a:rPr lang="sr-Latn-RS" sz="3200" dirty="0">
                <a:latin typeface="Trebuchet MS" panose="020B0603020202020204" pitchFamily="34" charset="0"/>
              </a:rPr>
              <a:t>fondovi (PIO, </a:t>
            </a:r>
            <a:r>
              <a:rPr lang="sr-Latn-RS" sz="3200" dirty="0" smtClean="0">
                <a:latin typeface="Trebuchet MS" panose="020B0603020202020204" pitchFamily="34" charset="0"/>
              </a:rPr>
              <a:t>zdravstvo);Zavodi </a:t>
            </a:r>
            <a:r>
              <a:rPr lang="sr-Latn-RS" sz="3200" dirty="0">
                <a:latin typeface="Trebuchet MS" panose="020B0603020202020204" pitchFamily="34" charset="0"/>
              </a:rPr>
              <a:t>i agencije (za socijalnu zaštitu, geodeziju, sport</a:t>
            </a:r>
            <a:r>
              <a:rPr lang="sr-Latn-RS" sz="3200" dirty="0" smtClean="0">
                <a:latin typeface="Trebuchet MS" panose="020B0603020202020204" pitchFamily="34" charset="0"/>
              </a:rPr>
              <a:t>…)</a:t>
            </a:r>
          </a:p>
          <a:p>
            <a:pPr lvl="0"/>
            <a:endParaRPr lang="sr-Latn-RS" sz="3200" dirty="0">
              <a:latin typeface="Trebuchet MS" panose="020B0603020202020204" pitchFamily="34" charset="0"/>
            </a:endParaRPr>
          </a:p>
          <a:p>
            <a:pPr algn="ctr"/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Etika + Zakon = Osnova poverenja u podatke dobijene istraživanjem turističkog 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tržišta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447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40200" y="0"/>
            <a:ext cx="1439580" cy="30861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266700"/>
            <a:ext cx="16459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NOSIOCI ZVANIČNE STATISTIKE </a:t>
            </a:r>
          </a:p>
          <a:p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skladu sa Zakonom o zvaničnoj statistici Republike Srbije, osim Republičkog zavoda za statistiku, Narodne banke Srbije i Gradske uprave grada Beograda, odgovorni „proizvođači“ zvanične statistike uključuju i sledeće institucije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205692"/>
            <a:ext cx="8077200" cy="770030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Ministarstvo finansija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Ministarstvo unutrašnjih poslova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Ministarstvo pravde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Republičko javno tužilaštvo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Ministarstvo zdravlja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Institut za javno zdravlje Srbije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Ministarstvo poljoprivrede, šumarstva i vodoprivrede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Ministarstvo zaštite životne sredine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Agencija za zaštitu životne sredine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Zavod za zaštitu prirode Srbije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Ministarstvo za rad, zapošljavanje, boračka i socijalna pitanja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991600" y="2205692"/>
            <a:ext cx="8839200" cy="770030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Republički zavod za socijalnu zaštitu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Nacionalna služba za zapošljavanje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Ministarstvo prosvete, nauke i tehnološkog razvoja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Zavod za proučavanje kulturnog razvitka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Narodna biblioteka Srbije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Ministarstvo privrede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Ministarstvo rudarstva i energetike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Ministarstvo omladine i sporta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Zavod za sport i medicinu sporta Republike Srbije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Republički geodetski zavod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Republički fond za penzijsko i invalidsko osiguranje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Republički fond za zdravstveno osiguranje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206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92600" y="0"/>
            <a:ext cx="1295400" cy="102870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212342"/>
            <a:ext cx="17096740" cy="9862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MEĐUNARODNI ETIČKI OKVIRI ZA ISTRAŽIVANJA U TURIZMU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sr-Latn-RS" sz="28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ESOMAR Kodeks ponašanja (European Society for Opinion and Market Research)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Najvažniji globalni etički standard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za istraživače tržišta.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Primena: istraživanja u turizmu (npr. zadovoljstvo turista, imidž destinacije).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Obavezuje na:</a:t>
            </a:r>
          </a:p>
          <a:p>
            <a:pPr marL="914400" lvl="1" indent="-457200"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Dobrovoljno učešće ispitanika,</a:t>
            </a:r>
          </a:p>
          <a:p>
            <a:pPr marL="914400" lvl="1" indent="-457200"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Transparentnost o ciljevima istraživanja,</a:t>
            </a:r>
          </a:p>
          <a:p>
            <a:pPr marL="914400" lvl="1" indent="-457200"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Zaštitu privatnosti i podataka,</a:t>
            </a:r>
          </a:p>
          <a:p>
            <a:pPr marL="914400" lvl="1" indent="-457200"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Zabranu manipulacije podacima.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GDPR – Opšta uredba o zaštiti podataka (EU, 2018)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Obavezuje sve koji obrađuju podatke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građana EU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, uključujući i turističke agencije i istraživačke kompanije izvan EU ako imaju klijente iz EU.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Ključni principi:</a:t>
            </a:r>
          </a:p>
          <a:p>
            <a:pPr marL="914400" lvl="1" indent="-457200"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Saglasnost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prikupljanje podataka,</a:t>
            </a:r>
          </a:p>
          <a:p>
            <a:pPr marL="914400" lvl="1" indent="-457200"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Pravo na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pristup, ispravku i brisanje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podataka,</a:t>
            </a:r>
          </a:p>
          <a:p>
            <a:pPr marL="914400" lvl="1" indent="-457200"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Transparentnost i bezbednost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obrade.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ICC/ESOMAR međunarodni kodeks za tržišna i društvena istraživanja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Zajednički kodeks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Međunarodne trgovinske komore (ICC)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ESOMAR-a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Usmeren ka:</a:t>
            </a:r>
          </a:p>
          <a:p>
            <a:pPr marL="914400" lvl="1" indent="-457200"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Ekonomskoj i društvenoj odgovornosti istraživača,</a:t>
            </a:r>
          </a:p>
          <a:p>
            <a:pPr marL="914400" lvl="1" indent="-457200"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Profesionalizmu i etici u interpretaciji rezultata,</a:t>
            </a:r>
          </a:p>
          <a:p>
            <a:pPr marL="914400" lvl="1" indent="-457200"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Očuvanju integriteta profesije u globalnim okvirima.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722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rot="21359280">
            <a:off x="16184326" y="-143431"/>
            <a:ext cx="1980502" cy="10404112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2731" y="1028700"/>
            <a:ext cx="16764000" cy="8416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ZAŠTO SU VAŽNI MEĐUNARODNI ETIČKI STANDARDI U TURIZMU?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6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r-Latn-RS" sz="32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Turizam je globalna delatnost</a:t>
            </a:r>
            <a:endParaRPr lang="sr-Latn-RS" sz="3200" b="1" i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Istraživanja često uključuju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međunarodne turiste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klijente iz inostranstva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Prikupljaju se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lični podaci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: ime, email, zemlja porekla, navike putovanja...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sr-Latn-RS" sz="32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Zaštita podataka i prava ispitanika</a:t>
            </a:r>
            <a:endParaRPr lang="sr-Latn-RS" sz="3200" b="1" i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Poštovanje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GDPR-a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kada se obrađuju podaci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građana EU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Obavezna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saglasnost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za korišćenje podataka.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Pravo na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pristup, izmenu i brisanje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ličnih informacija.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r-Latn-RS" sz="32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ESOMAR Kodeks i ICC/ESOMAR pravila</a:t>
            </a:r>
            <a:endParaRPr lang="sr-Latn-RS" sz="3200" b="1" i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Obavezna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transparentnost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u istraživanjima.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Ispitanici ne smeju biti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obmanjivani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ili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prisiljeni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Rezultati se moraju prikazivati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tačno i objektivno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algn="ctr"/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b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Primena međunarodnih etičkih standarda</a:t>
            </a:r>
            <a:r>
              <a:rPr lang="sr-Latn-RS" sz="32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u istraživanjima je ključna za </a:t>
            </a:r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poverenje, zakonitost i profesionalnost</a:t>
            </a:r>
            <a:r>
              <a:rPr lang="sr-Latn-RS" sz="32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u savremenom turizmu.</a:t>
            </a:r>
            <a:endParaRPr lang="sr-Latn-RS" sz="3200" dirty="0">
              <a:solidFill>
                <a:schemeClr val="accent6">
                  <a:lumMod val="75000"/>
                </a:schemeClr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721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571500"/>
            <a:ext cx="16459200" cy="9385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ZAKLJUČCI I PREPORUKE ZA ETIČKO ISTRAŽIVANJE U TURIZMU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sr-Latn-RS" sz="32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Ključni </a:t>
            </a:r>
            <a:r>
              <a:rPr lang="sr-Latn-RS" sz="3200" i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zaključci:</a:t>
            </a:r>
            <a:endParaRPr lang="sr-Latn-RS" sz="3200" b="1" i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lphaLcParenR"/>
            </a:pP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Etika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je temelj poverenja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između istraživača, turista, lokalne zajednice i 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klijenata.</a:t>
            </a: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lphaLcParenR"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Prava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ispitanika moraju biti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poštovana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– učestvovanje mora biti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dobrovoljno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, a podaci 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zaštićeni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lphaLcParenR"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Istraživači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imaju odgovornost 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prema:</a:t>
            </a: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lphaLcParenR"/>
            </a:pP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Klijentima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(transparentnost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lphaLcParenR"/>
            </a:pP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Ispitanicima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(poverenje, zaštita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lphaLcParenR"/>
            </a:pP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Javnosti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(informisanost i objektivnost).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sr-Latn-RS" sz="32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b="1" i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Preporuke:</a:t>
            </a: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lphaLcParenR"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Uvek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tražiti 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saglasnost ispitanika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pre obrade ličnih 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podataka.</a:t>
            </a: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lphaLcParenR"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Poštovati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međunarodne i nacionalne standarde (GDPR, Zakon o zaštiti podataka, ESOMAR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).</a:t>
            </a: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lphaLcParenR"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Objavljivati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podatke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isključivo u agregiranom obliku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– bez ugrožavanja identiteta 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ispitanika.</a:t>
            </a: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lphaLcParenR"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Istraživanja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planirati i sprovoditi u skladu sa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principima transparentnosti, odgovornosti i profesionalnosti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object 2"/>
          <p:cNvSpPr/>
          <p:nvPr/>
        </p:nvSpPr>
        <p:spPr>
          <a:xfrm rot="21359280">
            <a:off x="16184326" y="-143431"/>
            <a:ext cx="1980502" cy="10404112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2946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73200" y="228600"/>
            <a:ext cx="4124960" cy="100584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1485900"/>
            <a:ext cx="1249680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r-Latn-RS" sz="3600" b="1" dirty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Etika nije prepreka – ona je vodič ka odgovornom i </a:t>
            </a:r>
            <a:r>
              <a:rPr lang="sr-Latn-RS" sz="3600" b="1" dirty="0" smtClean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održivom tazvoju turizma.</a:t>
            </a:r>
          </a:p>
          <a:p>
            <a:pPr lvl="0" algn="ctr"/>
            <a:endParaRPr lang="sr-Latn-RS" sz="3600" b="1" dirty="0">
              <a:solidFill>
                <a:srgbClr val="F79646">
                  <a:lumMod val="75000"/>
                </a:srgbClr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lvl="0" algn="ctr"/>
            <a:r>
              <a:rPr lang="sr-Latn-RS" sz="36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Poštovanje etičkih principa u turizmu vodi ka tačnijim rezultatima, boljoj saradnji sa ispitanicima i većem poverenju javnosti.</a:t>
            </a:r>
            <a:br>
              <a:rPr lang="sr-Latn-RS" sz="36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</a:br>
            <a:r>
              <a:rPr lang="sr-Latn-RS" sz="36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/>
            </a:r>
            <a:br>
              <a:rPr lang="sr-Latn-RS" sz="36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</a:br>
            <a:r>
              <a:rPr lang="sr-Latn-RS" sz="36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/>
            </a:r>
            <a:br>
              <a:rPr lang="sr-Latn-RS" sz="36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</a:br>
            <a:r>
              <a:rPr lang="sr-Latn-RS" sz="36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Etika u istraživanju turističkog tržišta štiti i ispitanike i same istraživače, </a:t>
            </a:r>
            <a:br>
              <a:rPr lang="sr-Latn-RS" sz="36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6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povećava poverenje i osigurava tačnost i korisnost rezultata.</a:t>
            </a:r>
            <a:br>
              <a:rPr lang="sr-Latn-RS" sz="36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sz="3600" b="1" dirty="0" smtClean="0">
              <a:solidFill>
                <a:srgbClr val="F79646">
                  <a:lumMod val="75000"/>
                </a:srgbClr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120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-33020"/>
            <a:ext cx="1371600" cy="731012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2280" y="495300"/>
            <a:ext cx="171450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PITANJA ZA </a:t>
            </a:r>
            <a:r>
              <a:rPr lang="sr-Latn-RS" sz="3200" b="1" dirty="0" smtClean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DISKUSIJU</a:t>
            </a:r>
          </a:p>
          <a:p>
            <a:endParaRPr lang="sr-Latn-RS" sz="3200" b="1" dirty="0" smtClean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Zašto je važno poštovati etičke principe u istraživanju turista i lokalnog stanovništva?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Koje informacije u turističkim istraživanjima smatrate najosetljivijim? Zašto?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Kako ESOMAR standardi mogu doprineti kvalitetu istraživanja u turizmu?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Treba li postojati obavezna obuka iz etike za sve koji se bave istraživanjima tržišta?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Kako se principi dobrovoljnog učešća i informisanog pristanka primenjuju u anketama među turistima i drugim učesnicima?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Na koji način Opšta uredba EU o zaštiti podataka (GDPR) utiče na prikupljanje i obradu podataka u istraživanjima u turizmu, posebno </a:t>
            </a:r>
            <a:r>
              <a:rPr lang="sr-Latn-RS" sz="3200" b="1" dirty="0" smtClean="0">
                <a:latin typeface="Trebuchet MS" panose="020B0603020202020204" pitchFamily="34" charset="0"/>
              </a:rPr>
              <a:t>u </a:t>
            </a:r>
            <a:r>
              <a:rPr lang="sr-Latn-RS" sz="3200" b="1" dirty="0">
                <a:latin typeface="Trebuchet MS" panose="020B0603020202020204" pitchFamily="34" charset="0"/>
              </a:rPr>
              <a:t>zemljama</a:t>
            </a:r>
            <a:r>
              <a:rPr lang="sr-Latn-RS" sz="3200" b="1" dirty="0" smtClean="0"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latin typeface="Trebuchet MS" panose="020B0603020202020204" pitchFamily="34" charset="0"/>
              </a:rPr>
              <a:t>EU i zemljama koje sarađuju sa EU?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Kako zakon o zaštiti podataka o ličnosti u Srbiji štiti ispitanike u odnosu na GDPR? Da li je dovoljno jasan i primenljiv u praksi?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Da li mislite da prosečan turista zna svoja prava u vezi sa ličnim podacima (npr. po GDPR-u)? Kako to može da se poboljša?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Kako se može obezbediti anonimnost i poverljivost podataka u istraživanjima na terenu, npr. u anketama sa vlasnicima smeštaja ili turistima?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Koje biste korake preduzeli da obezbedite </a:t>
            </a:r>
            <a:r>
              <a:rPr lang="sr-Latn-RS" sz="3200" b="1">
                <a:latin typeface="Trebuchet MS" panose="020B0603020202020204" pitchFamily="34" charset="0"/>
              </a:rPr>
              <a:t>poverljivost </a:t>
            </a:r>
            <a:r>
              <a:rPr lang="sr-Latn-RS" sz="3200" b="1" smtClean="0">
                <a:latin typeface="Trebuchet MS" panose="020B0603020202020204" pitchFamily="34" charset="0"/>
              </a:rPr>
              <a:t>učesnika istraživanja?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7408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14782800" y="0"/>
            <a:ext cx="3505200" cy="10279381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661541"/>
            <a:ext cx="160782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PITANJA ZA DISKUSIJU </a:t>
            </a:r>
          </a:p>
          <a:p>
            <a:pPr lvl="0">
              <a:buSzPts val="1000"/>
              <a:tabLst>
                <a:tab pos="457200" algn="l"/>
              </a:tabLst>
            </a:pP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Kako biste vi sproveli etičko istraživanje o uticaju turizma na lokalnu zajednicu?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Koje mogu biti posledice neetičkog ponašanja u istraživanju turističkog tržišta?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Koje su potencijalne posledice za istraživače i kompanije ukoliko prekrše etičke standarde ili zakone o zaštiti podataka?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Šta mislite, da li turističke agencije u Srbiji uvek poštuju zakon kada sprovode ankete ili reklamne kampanje?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Kako bi reagovali kao istraživači ukoliko primetite neetičko ponašanje tokom istraživačkog procesa? Koje korake biste preduzeli?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Da li ste se ikada našli u situaciji gde ste popunjavali anketu, a niste bili sigurni ko koristi vaše podatke? Kako ste se osećali?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Mislite li da bi u Srbiji trebalo uvesti strožu zakonsku regulativu za istraživanja tržišta? Koji bi bili argumenti za i protiv?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Koja su vaša očekivanja u pogledu transparentnosti istraživanja i objavljivanja rezultata prema klijentima i javnosti?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Kako možete prepoznati i izbeći manipulaciju podacima ili prikazivanje nereprezentativnih rezultata u turističkim istraživanjima</a:t>
            </a:r>
            <a:r>
              <a:rPr lang="sr-Latn-RS" sz="3200" b="1" dirty="0" smtClean="0">
                <a:latin typeface="Trebuchet MS" panose="020B0603020202020204" pitchFamily="34" charset="0"/>
              </a:rPr>
              <a:t>?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88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14782800" y="0"/>
            <a:ext cx="3505200" cy="10279381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81200" y="2933700"/>
            <a:ext cx="62287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sr-Latn-RS" sz="4800" b="1" dirty="0">
                <a:solidFill>
                  <a:srgbClr val="F79646">
                    <a:lumMod val="75000"/>
                  </a:srgb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Hvala Vam na pažnji!</a:t>
            </a:r>
          </a:p>
        </p:txBody>
      </p:sp>
    </p:spTree>
    <p:extLst>
      <p:ext uri="{BB962C8B-B14F-4D97-AF65-F5344CB8AC3E}">
        <p14:creationId xmlns:p14="http://schemas.microsoft.com/office/powerpoint/2010/main" val="1641840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8918</TotalTime>
  <Words>2440</Words>
  <Application>Microsoft Office PowerPoint</Application>
  <PresentationFormat>Custom</PresentationFormat>
  <Paragraphs>298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Calibri</vt:lpstr>
      <vt:lpstr>Courier New</vt:lpstr>
      <vt:lpstr>Lucida Sans Unicode</vt:lpstr>
      <vt:lpstr>Symbol</vt:lpstr>
      <vt:lpstr>Times New Roman</vt:lpstr>
      <vt:lpstr>Trebuchet MS</vt:lpstr>
      <vt:lpstr>Verdana</vt:lpstr>
      <vt:lpstr>Wingdings</vt:lpstr>
      <vt:lpstr>Office Theme</vt:lpstr>
      <vt:lpstr> ETIKA I ZAKONODAVNI OKVIR ISTRAŽIVANJA TURISTIČKOG TRŽIŠTA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Black and White Corporate Geometric Business Plan Business Presentation</dc:title>
  <dc:creator>Teodora Tosic</dc:creator>
  <cp:keywords>DAGUTGA4ku8,BAFr0oLcL60</cp:keywords>
  <cp:lastModifiedBy>Toshiba</cp:lastModifiedBy>
  <cp:revision>98</cp:revision>
  <dcterms:created xsi:type="dcterms:W3CDTF">2024-11-03T20:59:27Z</dcterms:created>
  <dcterms:modified xsi:type="dcterms:W3CDTF">2025-05-27T20:52:00Z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</Properties>
</file>