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6" r:id="rId2"/>
    <p:sldId id="257" r:id="rId3"/>
    <p:sldId id="258" r:id="rId4"/>
    <p:sldId id="259" r:id="rId5"/>
    <p:sldId id="260" r:id="rId6"/>
    <p:sldId id="315" r:id="rId7"/>
    <p:sldId id="316" r:id="rId8"/>
    <p:sldId id="261" r:id="rId9"/>
    <p:sldId id="262" r:id="rId10"/>
    <p:sldId id="263" r:id="rId11"/>
    <p:sldId id="264" r:id="rId12"/>
    <p:sldId id="272" r:id="rId13"/>
    <p:sldId id="273" r:id="rId14"/>
    <p:sldId id="270" r:id="rId15"/>
    <p:sldId id="271" r:id="rId16"/>
    <p:sldId id="265" r:id="rId17"/>
    <p:sldId id="266" r:id="rId18"/>
    <p:sldId id="268" r:id="rId19"/>
    <p:sldId id="269" r:id="rId20"/>
    <p:sldId id="313" r:id="rId21"/>
    <p:sldId id="314" r:id="rId22"/>
    <p:sldId id="279" r:id="rId23"/>
    <p:sldId id="274" r:id="rId24"/>
    <p:sldId id="275" r:id="rId25"/>
    <p:sldId id="276" r:id="rId26"/>
    <p:sldId id="277" r:id="rId27"/>
    <p:sldId id="278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6" r:id="rId44"/>
    <p:sldId id="297" r:id="rId45"/>
    <p:sldId id="298" r:id="rId46"/>
    <p:sldId id="295" r:id="rId47"/>
    <p:sldId id="299" r:id="rId48"/>
    <p:sldId id="300" r:id="rId49"/>
    <p:sldId id="301" r:id="rId50"/>
    <p:sldId id="302" r:id="rId51"/>
    <p:sldId id="303" r:id="rId52"/>
    <p:sldId id="317" r:id="rId53"/>
    <p:sldId id="318" r:id="rId54"/>
    <p:sldId id="304" r:id="rId55"/>
    <p:sldId id="305" r:id="rId56"/>
    <p:sldId id="319" r:id="rId57"/>
    <p:sldId id="320" r:id="rId58"/>
    <p:sldId id="306" r:id="rId59"/>
    <p:sldId id="331" r:id="rId60"/>
    <p:sldId id="332" r:id="rId61"/>
    <p:sldId id="307" r:id="rId62"/>
    <p:sldId id="308" r:id="rId63"/>
    <p:sldId id="309" r:id="rId64"/>
    <p:sldId id="310" r:id="rId65"/>
    <p:sldId id="311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8A89E-E641-4614-8F01-1A5B4406D969}" type="datetimeFigureOut">
              <a:rPr lang="en-US" smtClean="0"/>
              <a:pPr/>
              <a:t>4/25/2025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0BD478-1304-43F1-90E2-DB65FF60AD67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="" xmlns:p14="http://schemas.microsoft.com/office/powerpoint/2010/main" val="487483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BD478-1304-43F1-90E2-DB65FF60AD67}" type="slidenum">
              <a:rPr lang="sr-Latn-RS" smtClean="0"/>
              <a:pPr/>
              <a:t>31</a:t>
            </a:fld>
            <a:endParaRPr lang="sr-Latn-RS"/>
          </a:p>
        </p:txBody>
      </p:sp>
    </p:spTree>
    <p:extLst>
      <p:ext uri="{BB962C8B-B14F-4D97-AF65-F5344CB8AC3E}">
        <p14:creationId xmlns="" xmlns:p14="http://schemas.microsoft.com/office/powerpoint/2010/main" val="2829637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D87A-F847-47E3-A1F6-4E8047057C17}" type="datetimeFigureOut">
              <a:rPr lang="en-US" smtClean="0"/>
              <a:pPr/>
              <a:t>4/25/2025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FFC7B-9802-4F2A-BE99-81ADA073452D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D87A-F847-47E3-A1F6-4E8047057C17}" type="datetimeFigureOut">
              <a:rPr lang="en-US" smtClean="0"/>
              <a:pPr/>
              <a:t>4/25/2025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FFC7B-9802-4F2A-BE99-81ADA073452D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D87A-F847-47E3-A1F6-4E8047057C17}" type="datetimeFigureOut">
              <a:rPr lang="en-US" smtClean="0"/>
              <a:pPr/>
              <a:t>4/25/2025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FFC7B-9802-4F2A-BE99-81ADA073452D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D87A-F847-47E3-A1F6-4E8047057C17}" type="datetimeFigureOut">
              <a:rPr lang="en-US" smtClean="0"/>
              <a:pPr/>
              <a:t>4/25/2025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FFC7B-9802-4F2A-BE99-81ADA073452D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D87A-F847-47E3-A1F6-4E8047057C17}" type="datetimeFigureOut">
              <a:rPr lang="en-US" smtClean="0"/>
              <a:pPr/>
              <a:t>4/25/2025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FFC7B-9802-4F2A-BE99-81ADA073452D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D87A-F847-47E3-A1F6-4E8047057C17}" type="datetimeFigureOut">
              <a:rPr lang="en-US" smtClean="0"/>
              <a:pPr/>
              <a:t>4/25/2025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FFC7B-9802-4F2A-BE99-81ADA073452D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D87A-F847-47E3-A1F6-4E8047057C17}" type="datetimeFigureOut">
              <a:rPr lang="en-US" smtClean="0"/>
              <a:pPr/>
              <a:t>4/25/2025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FFC7B-9802-4F2A-BE99-81ADA073452D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D87A-F847-47E3-A1F6-4E8047057C17}" type="datetimeFigureOut">
              <a:rPr lang="en-US" smtClean="0"/>
              <a:pPr/>
              <a:t>4/25/2025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FFC7B-9802-4F2A-BE99-81ADA073452D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D87A-F847-47E3-A1F6-4E8047057C17}" type="datetimeFigureOut">
              <a:rPr lang="en-US" smtClean="0"/>
              <a:pPr/>
              <a:t>4/25/2025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FFC7B-9802-4F2A-BE99-81ADA073452D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D87A-F847-47E3-A1F6-4E8047057C17}" type="datetimeFigureOut">
              <a:rPr lang="en-US" smtClean="0"/>
              <a:pPr/>
              <a:t>4/25/2025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FFC7B-9802-4F2A-BE99-81ADA073452D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D87A-F847-47E3-A1F6-4E8047057C17}" type="datetimeFigureOut">
              <a:rPr lang="en-US" smtClean="0"/>
              <a:pPr/>
              <a:t>4/25/2025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FFC7B-9802-4F2A-BE99-81ADA073452D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AD87A-F847-47E3-A1F6-4E8047057C17}" type="datetimeFigureOut">
              <a:rPr lang="en-US" smtClean="0"/>
              <a:pPr/>
              <a:t>4/25/2025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FFC7B-9802-4F2A-BE99-81ADA073452D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260985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b="1" dirty="0"/>
              <a:t>OSNOVNE FUNKCIJE I UTICAJI TURIZMA</a:t>
            </a:r>
            <a:r>
              <a:rPr lang="en-US" dirty="0"/>
              <a:t/>
            </a:r>
            <a:br>
              <a:rPr lang="en-US" dirty="0"/>
            </a:br>
            <a:endParaRPr lang="sr-Latn-R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en-US" b="1" dirty="0">
                <a:solidFill>
                  <a:schemeClr val="tx1"/>
                </a:solidFill>
              </a:rPr>
              <a:t>EKONOMSKE FUNKCIJE I EFEKTI TURIZMA</a:t>
            </a:r>
          </a:p>
          <a:p>
            <a:pPr lvl="0"/>
            <a:r>
              <a:rPr lang="en-US" b="1" dirty="0">
                <a:solidFill>
                  <a:schemeClr val="tx1"/>
                </a:solidFill>
              </a:rPr>
              <a:t>DRUŠTVENE – NEEKONOMSKE FUNKCIJE 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>EKONOMSKE FUNKCIJE I EFEKTI TURIZMA</a:t>
            </a:r>
            <a:br>
              <a:rPr lang="en-US" dirty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lvl="1"/>
            <a:r>
              <a:rPr lang="en-US" dirty="0" err="1"/>
              <a:t>Turistički</a:t>
            </a:r>
            <a:r>
              <a:rPr lang="en-US" dirty="0"/>
              <a:t> </a:t>
            </a:r>
            <a:r>
              <a:rPr lang="en-US" dirty="0" err="1"/>
              <a:t>promet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turistička</a:t>
            </a:r>
            <a:r>
              <a:rPr lang="en-US" dirty="0"/>
              <a:t> </a:t>
            </a:r>
            <a:r>
              <a:rPr lang="en-US" dirty="0" err="1"/>
              <a:t>potrošnja</a:t>
            </a:r>
            <a:endParaRPr lang="en-US" dirty="0"/>
          </a:p>
          <a:p>
            <a:pPr lvl="1"/>
            <a:r>
              <a:rPr lang="en-US" dirty="0" err="1"/>
              <a:t>Statističko</a:t>
            </a:r>
            <a:r>
              <a:rPr lang="en-US" dirty="0"/>
              <a:t> </a:t>
            </a:r>
            <a:r>
              <a:rPr lang="en-US" dirty="0" err="1"/>
              <a:t>merenje</a:t>
            </a:r>
            <a:r>
              <a:rPr lang="en-US" dirty="0"/>
              <a:t> u </a:t>
            </a:r>
            <a:r>
              <a:rPr lang="en-US" dirty="0" err="1"/>
              <a:t>turizmu</a:t>
            </a:r>
            <a:endParaRPr lang="en-US" dirty="0"/>
          </a:p>
          <a:p>
            <a:pPr lvl="1"/>
            <a:r>
              <a:rPr lang="en-US" dirty="0" err="1"/>
              <a:t>Dostignuti</a:t>
            </a:r>
            <a:r>
              <a:rPr lang="en-US" dirty="0"/>
              <a:t> </a:t>
            </a:r>
            <a:r>
              <a:rPr lang="en-US" dirty="0" err="1"/>
              <a:t>stepen</a:t>
            </a:r>
            <a:r>
              <a:rPr lang="en-US" dirty="0"/>
              <a:t> </a:t>
            </a:r>
            <a:r>
              <a:rPr lang="en-US" dirty="0" err="1"/>
              <a:t>razvoja</a:t>
            </a:r>
            <a:r>
              <a:rPr lang="en-US" dirty="0"/>
              <a:t> </a:t>
            </a:r>
            <a:r>
              <a:rPr lang="en-US" dirty="0" err="1"/>
              <a:t>međunarodnog</a:t>
            </a:r>
            <a:r>
              <a:rPr lang="en-US" dirty="0"/>
              <a:t>  </a:t>
            </a:r>
            <a:r>
              <a:rPr lang="en-US" dirty="0" err="1"/>
              <a:t>turizma</a:t>
            </a:r>
            <a:r>
              <a:rPr lang="en-US" dirty="0"/>
              <a:t> u </a:t>
            </a:r>
            <a:r>
              <a:rPr lang="en-US" dirty="0" err="1"/>
              <a:t>svetu</a:t>
            </a:r>
            <a:endParaRPr lang="en-US" dirty="0"/>
          </a:p>
          <a:p>
            <a:pPr lvl="1"/>
            <a:r>
              <a:rPr lang="en-US" dirty="0" err="1"/>
              <a:t>Direktni</a:t>
            </a:r>
            <a:r>
              <a:rPr lang="en-US" dirty="0"/>
              <a:t> 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indirektni</a:t>
            </a:r>
            <a:r>
              <a:rPr lang="en-US" dirty="0"/>
              <a:t>  </a:t>
            </a:r>
            <a:r>
              <a:rPr lang="en-US" dirty="0" err="1"/>
              <a:t>ekonomski</a:t>
            </a:r>
            <a:r>
              <a:rPr lang="en-US" dirty="0"/>
              <a:t> </a:t>
            </a:r>
            <a:r>
              <a:rPr lang="en-US" dirty="0" err="1"/>
              <a:t>uticaji</a:t>
            </a:r>
            <a:r>
              <a:rPr lang="en-US" dirty="0"/>
              <a:t> </a:t>
            </a:r>
            <a:r>
              <a:rPr lang="en-US" dirty="0" err="1"/>
              <a:t>turizma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privredu</a:t>
            </a:r>
            <a:endParaRPr lang="en-US" dirty="0"/>
          </a:p>
          <a:p>
            <a:pPr lvl="2"/>
            <a:r>
              <a:rPr lang="en-US" dirty="0" err="1"/>
              <a:t>Uticaj</a:t>
            </a:r>
            <a:r>
              <a:rPr lang="en-US" dirty="0"/>
              <a:t> </a:t>
            </a:r>
            <a:r>
              <a:rPr lang="en-US" dirty="0" err="1"/>
              <a:t>turizma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društveni</a:t>
            </a:r>
            <a:r>
              <a:rPr lang="en-US" dirty="0"/>
              <a:t> </a:t>
            </a:r>
            <a:r>
              <a:rPr lang="en-US" dirty="0" err="1"/>
              <a:t>proizvod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nacionalni</a:t>
            </a:r>
            <a:r>
              <a:rPr lang="en-US" dirty="0"/>
              <a:t> </a:t>
            </a:r>
            <a:r>
              <a:rPr lang="en-US" dirty="0" err="1"/>
              <a:t>dohodak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njihovu</a:t>
            </a:r>
            <a:r>
              <a:rPr lang="en-US" dirty="0"/>
              <a:t> </a:t>
            </a:r>
            <a:r>
              <a:rPr lang="en-US" dirty="0" err="1"/>
              <a:t>teritorijalnu</a:t>
            </a:r>
            <a:r>
              <a:rPr lang="en-US" dirty="0"/>
              <a:t> </a:t>
            </a:r>
            <a:r>
              <a:rPr lang="en-US" dirty="0" err="1"/>
              <a:t>preraspodelu</a:t>
            </a:r>
            <a:endParaRPr lang="en-US" dirty="0"/>
          </a:p>
          <a:p>
            <a:pPr lvl="2"/>
            <a:r>
              <a:rPr lang="en-US" dirty="0" err="1"/>
              <a:t>Uticaj</a:t>
            </a:r>
            <a:r>
              <a:rPr lang="en-US" dirty="0"/>
              <a:t> </a:t>
            </a:r>
            <a:r>
              <a:rPr lang="en-US" dirty="0" err="1"/>
              <a:t>turizma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delatnosti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privrede</a:t>
            </a:r>
            <a:endParaRPr lang="en-US" dirty="0"/>
          </a:p>
          <a:p>
            <a:pPr lvl="2"/>
            <a:r>
              <a:rPr lang="en-US" dirty="0" err="1"/>
              <a:t>Uticaj</a:t>
            </a:r>
            <a:r>
              <a:rPr lang="en-US" dirty="0"/>
              <a:t> </a:t>
            </a:r>
            <a:r>
              <a:rPr lang="en-US" dirty="0" err="1"/>
              <a:t>turizma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platni</a:t>
            </a:r>
            <a:r>
              <a:rPr lang="en-US" dirty="0"/>
              <a:t> </a:t>
            </a:r>
            <a:r>
              <a:rPr lang="en-US" dirty="0" err="1"/>
              <a:t>bilans</a:t>
            </a:r>
            <a:endParaRPr lang="en-US" dirty="0"/>
          </a:p>
          <a:p>
            <a:pPr lvl="2"/>
            <a:r>
              <a:rPr lang="en-US" dirty="0" err="1"/>
              <a:t>Uticaj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zaposlenost</a:t>
            </a:r>
            <a:r>
              <a:rPr lang="en-US" dirty="0"/>
              <a:t> </a:t>
            </a:r>
            <a:r>
              <a:rPr lang="en-US" dirty="0" err="1"/>
              <a:t>stanovništva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Ostali</a:t>
            </a:r>
            <a:r>
              <a:rPr lang="en-US" dirty="0"/>
              <a:t> </a:t>
            </a:r>
            <a:r>
              <a:rPr lang="en-US" dirty="0" err="1"/>
              <a:t>direktni</a:t>
            </a:r>
            <a:r>
              <a:rPr lang="en-US" dirty="0"/>
              <a:t> </a:t>
            </a:r>
            <a:r>
              <a:rPr lang="en-US" dirty="0" err="1"/>
              <a:t>ekonomski</a:t>
            </a:r>
            <a:r>
              <a:rPr lang="en-US" dirty="0"/>
              <a:t> </a:t>
            </a:r>
            <a:r>
              <a:rPr lang="en-US" dirty="0" err="1"/>
              <a:t>uticaji</a:t>
            </a:r>
            <a:r>
              <a:rPr lang="en-US" dirty="0"/>
              <a:t> </a:t>
            </a:r>
            <a:r>
              <a:rPr lang="en-US" dirty="0" err="1"/>
              <a:t>turizma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privredu</a:t>
            </a:r>
            <a:endParaRPr lang="en-US" dirty="0"/>
          </a:p>
          <a:p>
            <a:pPr lvl="2"/>
            <a:r>
              <a:rPr lang="en-US" dirty="0" err="1"/>
              <a:t>Indirektni</a:t>
            </a:r>
            <a:r>
              <a:rPr lang="en-US" dirty="0"/>
              <a:t> </a:t>
            </a:r>
            <a:r>
              <a:rPr lang="en-US" dirty="0" err="1"/>
              <a:t>uticaji</a:t>
            </a:r>
            <a:r>
              <a:rPr lang="en-US" dirty="0"/>
              <a:t> </a:t>
            </a:r>
            <a:r>
              <a:rPr lang="en-US" dirty="0" err="1"/>
              <a:t>turizma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privredu</a:t>
            </a:r>
            <a:endParaRPr lang="en-US" dirty="0"/>
          </a:p>
          <a:p>
            <a:pPr lvl="1"/>
            <a:r>
              <a:rPr lang="en-US" dirty="0" err="1"/>
              <a:t>Multiplikativni</a:t>
            </a:r>
            <a:r>
              <a:rPr lang="en-US" dirty="0"/>
              <a:t> </a:t>
            </a:r>
            <a:r>
              <a:rPr lang="en-US" dirty="0" err="1"/>
              <a:t>efekti</a:t>
            </a:r>
            <a:r>
              <a:rPr lang="en-US" dirty="0"/>
              <a:t> </a:t>
            </a:r>
            <a:r>
              <a:rPr lang="en-US" dirty="0" err="1"/>
              <a:t>turizma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privredu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tipovi</a:t>
            </a:r>
            <a:r>
              <a:rPr lang="en-US" dirty="0"/>
              <a:t> </a:t>
            </a:r>
            <a:r>
              <a:rPr lang="en-US" dirty="0" err="1"/>
              <a:t>multiplikatora</a:t>
            </a:r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>DRUŠTVENE – NEEKONOMSKE FUNKCIJE </a:t>
            </a:r>
            <a:br>
              <a:rPr lang="en-US" dirty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lvl="1"/>
            <a:r>
              <a:rPr lang="en-US" dirty="0"/>
              <a:t>Socio-</a:t>
            </a:r>
            <a:r>
              <a:rPr lang="en-US" dirty="0" err="1"/>
              <a:t>kulturni</a:t>
            </a:r>
            <a:r>
              <a:rPr lang="en-US" dirty="0"/>
              <a:t> </a:t>
            </a:r>
            <a:r>
              <a:rPr lang="en-US" dirty="0" err="1"/>
              <a:t>uticaj</a:t>
            </a:r>
            <a:r>
              <a:rPr lang="en-US" dirty="0"/>
              <a:t> </a:t>
            </a:r>
            <a:r>
              <a:rPr lang="en-US" dirty="0" err="1"/>
              <a:t>turizma</a:t>
            </a:r>
            <a:endParaRPr lang="en-US" dirty="0"/>
          </a:p>
          <a:p>
            <a:pPr lvl="2"/>
            <a:r>
              <a:rPr lang="en-US" dirty="0" err="1"/>
              <a:t>Negativni</a:t>
            </a:r>
            <a:r>
              <a:rPr lang="en-US" dirty="0"/>
              <a:t> socio-</a:t>
            </a:r>
            <a:r>
              <a:rPr lang="en-US" dirty="0" err="1"/>
              <a:t>kulturni</a:t>
            </a:r>
            <a:r>
              <a:rPr lang="en-US" dirty="0"/>
              <a:t> </a:t>
            </a:r>
            <a:r>
              <a:rPr lang="en-US" dirty="0" err="1"/>
              <a:t>uticaji</a:t>
            </a:r>
            <a:r>
              <a:rPr lang="en-US" dirty="0"/>
              <a:t> </a:t>
            </a:r>
            <a:r>
              <a:rPr lang="en-US" dirty="0" err="1"/>
              <a:t>turizma</a:t>
            </a:r>
            <a:endParaRPr lang="en-US" dirty="0"/>
          </a:p>
          <a:p>
            <a:pPr lvl="2"/>
            <a:r>
              <a:rPr lang="en-US" dirty="0" err="1"/>
              <a:t>Pozitivni</a:t>
            </a:r>
            <a:r>
              <a:rPr lang="en-US" dirty="0"/>
              <a:t> socio-</a:t>
            </a:r>
            <a:r>
              <a:rPr lang="en-US" dirty="0" err="1"/>
              <a:t>kulturni</a:t>
            </a:r>
            <a:r>
              <a:rPr lang="en-US" dirty="0"/>
              <a:t> </a:t>
            </a:r>
            <a:r>
              <a:rPr lang="en-US" dirty="0" err="1"/>
              <a:t>uticaji</a:t>
            </a:r>
            <a:r>
              <a:rPr lang="en-US" dirty="0"/>
              <a:t> </a:t>
            </a:r>
            <a:r>
              <a:rPr lang="en-US" dirty="0" err="1"/>
              <a:t>turizma</a:t>
            </a:r>
            <a:endParaRPr lang="en-US" dirty="0"/>
          </a:p>
          <a:p>
            <a:pPr lvl="2"/>
            <a:r>
              <a:rPr lang="en-US" dirty="0" err="1"/>
              <a:t>Promene</a:t>
            </a:r>
            <a:r>
              <a:rPr lang="en-US" dirty="0"/>
              <a:t> u </a:t>
            </a:r>
            <a:r>
              <a:rPr lang="en-US" dirty="0" err="1"/>
              <a:t>društvenom</a:t>
            </a:r>
            <a:r>
              <a:rPr lang="en-US" dirty="0"/>
              <a:t> </a:t>
            </a:r>
            <a:r>
              <a:rPr lang="en-US" dirty="0" err="1"/>
              <a:t>okruženju</a:t>
            </a:r>
            <a:r>
              <a:rPr lang="en-US" dirty="0"/>
              <a:t> </a:t>
            </a:r>
            <a:r>
              <a:rPr lang="en-US" dirty="0" err="1"/>
              <a:t>od</a:t>
            </a:r>
            <a:r>
              <a:rPr lang="en-US" dirty="0"/>
              <a:t> </a:t>
            </a:r>
            <a:r>
              <a:rPr lang="en-US" dirty="0" err="1"/>
              <a:t>uticaja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/>
              <a:t>turizma</a:t>
            </a:r>
            <a:endParaRPr lang="en-US" dirty="0"/>
          </a:p>
          <a:p>
            <a:pPr lvl="1"/>
            <a:r>
              <a:rPr lang="en-US" dirty="0" err="1"/>
              <a:t>Uticaj</a:t>
            </a:r>
            <a:r>
              <a:rPr lang="en-US" dirty="0"/>
              <a:t> </a:t>
            </a:r>
            <a:r>
              <a:rPr lang="en-US" dirty="0" err="1"/>
              <a:t>turizma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prirodno</a:t>
            </a:r>
            <a:r>
              <a:rPr lang="en-US" dirty="0"/>
              <a:t> </a:t>
            </a:r>
            <a:r>
              <a:rPr lang="en-US" dirty="0" err="1"/>
              <a:t>oktuženje</a:t>
            </a:r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Ekonomske</a:t>
            </a:r>
            <a:r>
              <a:rPr lang="en-US" dirty="0" smtClean="0"/>
              <a:t> </a:t>
            </a:r>
            <a:r>
              <a:rPr lang="en-US" dirty="0" err="1" smtClean="0"/>
              <a:t>funkcije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efekti</a:t>
            </a:r>
            <a:r>
              <a:rPr lang="en-US" dirty="0" smtClean="0"/>
              <a:t> </a:t>
            </a:r>
            <a:r>
              <a:rPr lang="en-US" dirty="0" err="1" smtClean="0"/>
              <a:t>turizma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</a:t>
            </a:r>
            <a:r>
              <a:rPr lang="sr-Latn-RS" dirty="0" smtClean="0"/>
              <a:t>urizam je izuzetno složen privredni sistem sastavljen od niza fragmenata, strukturno različitih grana privrede i sektora nacionalne privrede</a:t>
            </a:r>
            <a:endParaRPr lang="sr-Latn-RS" dirty="0"/>
          </a:p>
        </p:txBody>
      </p:sp>
      <p:sp>
        <p:nvSpPr>
          <p:cNvPr id="4" name="Down Arrow 3"/>
          <p:cNvSpPr/>
          <p:nvPr/>
        </p:nvSpPr>
        <p:spPr>
          <a:xfrm>
            <a:off x="4114800" y="3657600"/>
            <a:ext cx="484632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5" name="TextBox 4"/>
          <p:cNvSpPr txBox="1"/>
          <p:nvPr/>
        </p:nvSpPr>
        <p:spPr>
          <a:xfrm>
            <a:off x="762000" y="4495800"/>
            <a:ext cx="777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K</a:t>
            </a:r>
            <a:r>
              <a:rPr lang="sr-Latn-RS" sz="4000" dirty="0" smtClean="0"/>
              <a:t>oheziona snaga turizma unutar privrede koja rezultira brojnim ekonomskim efektima</a:t>
            </a:r>
            <a:endParaRPr lang="sr-Latn-R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err="1"/>
              <a:t>Ekonomski</a:t>
            </a:r>
            <a:r>
              <a:rPr lang="en-US" b="1" dirty="0"/>
              <a:t> </a:t>
            </a:r>
            <a:r>
              <a:rPr lang="en-US" b="1" dirty="0" err="1"/>
              <a:t>efekti</a:t>
            </a:r>
            <a:r>
              <a:rPr lang="en-US" b="1" dirty="0"/>
              <a:t> </a:t>
            </a:r>
            <a:r>
              <a:rPr lang="en-US" b="1" dirty="0" err="1"/>
              <a:t>turizma</a:t>
            </a:r>
            <a:r>
              <a:rPr lang="en-US" b="1" dirty="0"/>
              <a:t> </a:t>
            </a:r>
            <a:r>
              <a:rPr lang="en-US" b="1" dirty="0" err="1"/>
              <a:t>su</a:t>
            </a:r>
            <a:r>
              <a:rPr lang="en-US" b="1" dirty="0"/>
              <a:t> </a:t>
            </a:r>
            <a:r>
              <a:rPr lang="en-US" b="1" dirty="0" err="1"/>
              <a:t>promene</a:t>
            </a:r>
            <a:r>
              <a:rPr lang="en-US" b="1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nastaju</a:t>
            </a:r>
            <a:r>
              <a:rPr lang="en-US" dirty="0"/>
              <a:t> u </a:t>
            </a:r>
            <a:r>
              <a:rPr lang="en-US" dirty="0" err="1"/>
              <a:t>strukturi</a:t>
            </a:r>
            <a:r>
              <a:rPr lang="en-US" dirty="0"/>
              <a:t> </a:t>
            </a:r>
            <a:r>
              <a:rPr lang="en-US" dirty="0" err="1"/>
              <a:t>privrede</a:t>
            </a:r>
            <a:r>
              <a:rPr lang="en-US" dirty="0"/>
              <a:t> </a:t>
            </a:r>
            <a:r>
              <a:rPr lang="en-US" dirty="0" err="1"/>
              <a:t>turistički</a:t>
            </a:r>
            <a:r>
              <a:rPr lang="en-US" dirty="0"/>
              <a:t> </a:t>
            </a:r>
            <a:r>
              <a:rPr lang="en-US" dirty="0" err="1"/>
              <a:t>emitivnih</a:t>
            </a:r>
            <a:r>
              <a:rPr lang="en-US" dirty="0"/>
              <a:t>, </a:t>
            </a:r>
            <a:r>
              <a:rPr lang="en-US" dirty="0" err="1"/>
              <a:t>zemalja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teče</a:t>
            </a:r>
            <a:r>
              <a:rPr lang="en-US" dirty="0"/>
              <a:t> </a:t>
            </a:r>
            <a:r>
              <a:rPr lang="en-US" dirty="0" err="1"/>
              <a:t>tranzit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receptivnih</a:t>
            </a:r>
            <a:r>
              <a:rPr lang="en-US" dirty="0"/>
              <a:t> </a:t>
            </a:r>
            <a:r>
              <a:rPr lang="en-US" dirty="0" err="1"/>
              <a:t>zemalja</a:t>
            </a:r>
            <a:r>
              <a:rPr lang="en-US" dirty="0"/>
              <a:t> a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posledica</a:t>
            </a:r>
            <a:r>
              <a:rPr lang="en-US" dirty="0"/>
              <a:t> </a:t>
            </a:r>
            <a:r>
              <a:rPr lang="en-US" dirty="0" err="1"/>
              <a:t>turističkih</a:t>
            </a:r>
            <a:r>
              <a:rPr lang="en-US" dirty="0"/>
              <a:t> </a:t>
            </a:r>
            <a:r>
              <a:rPr lang="en-US" dirty="0" err="1"/>
              <a:t>kretanja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potrošnje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turističkog</a:t>
            </a:r>
            <a:r>
              <a:rPr lang="en-US" dirty="0"/>
              <a:t> </a:t>
            </a:r>
            <a:r>
              <a:rPr lang="en-US" dirty="0" err="1"/>
              <a:t>razvoja</a:t>
            </a:r>
            <a:r>
              <a:rPr lang="en-US" dirty="0"/>
              <a:t> </a:t>
            </a:r>
            <a:r>
              <a:rPr lang="en-US" dirty="0" err="1" smtClean="0"/>
              <a:t>uopšte</a:t>
            </a:r>
            <a:r>
              <a:rPr lang="sr-Latn-RS" dirty="0" smtClean="0"/>
              <a:t>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METODE MERENJA UTICAJA TURIZMA NA PRIVREDNI RAZVOJ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dirty="0" smtClean="0"/>
              <a:t>Primenjuju se radi postizanja nekog cilja: </a:t>
            </a:r>
          </a:p>
          <a:p>
            <a:r>
              <a:rPr lang="sr-Latn-RS" dirty="0" smtClean="0"/>
              <a:t>NORMATIVNOG</a:t>
            </a:r>
          </a:p>
          <a:p>
            <a:r>
              <a:rPr lang="sr-Latn-RS" dirty="0" smtClean="0"/>
              <a:t>STRATEGIJSKOG</a:t>
            </a:r>
          </a:p>
          <a:p>
            <a:r>
              <a:rPr lang="sr-Latn-RS" dirty="0" smtClean="0"/>
              <a:t>OPERATIVNOG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1848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METODE MERENJA UTICAJA TURIZMA NA PRIVREDNI RAZVOJ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Latn-RS" dirty="0" smtClean="0"/>
              <a:t>METODA FUNKCIONALNE ANALIZE – funkcije turizma u procesu privrednog razvoja; ME veličine i TP</a:t>
            </a:r>
          </a:p>
          <a:p>
            <a:r>
              <a:rPr lang="sr-Latn-RS" dirty="0" smtClean="0"/>
              <a:t>OPISNE METODE – analiza registrovanih posledica razvoja turizma</a:t>
            </a:r>
          </a:p>
          <a:p>
            <a:r>
              <a:rPr lang="sr-Latn-RS" dirty="0" smtClean="0"/>
              <a:t>COST-BENEFIT METODE – bilansiraju se pozitivne i negativne posledice razvoja turizma</a:t>
            </a:r>
          </a:p>
          <a:p>
            <a:r>
              <a:rPr lang="sr-Latn-RS" dirty="0" smtClean="0"/>
              <a:t>FAKTORSKA MATRICA – uticaj turizma na privredni razvoj kroz </a:t>
            </a:r>
            <a:r>
              <a:rPr lang="sr-Latn-RS" dirty="0" err="1" smtClean="0"/>
              <a:t>proizvodnost</a:t>
            </a:r>
            <a:r>
              <a:rPr lang="sr-Latn-RS" dirty="0" smtClean="0"/>
              <a:t> faktora </a:t>
            </a:r>
            <a:r>
              <a:rPr lang="sr-Latn-RS" dirty="0" err="1" smtClean="0"/>
              <a:t>alociranih</a:t>
            </a:r>
            <a:r>
              <a:rPr lang="sr-Latn-RS" dirty="0" smtClean="0"/>
              <a:t> u proizvodnju turističkih dobara</a:t>
            </a:r>
          </a:p>
          <a:p>
            <a:r>
              <a:rPr lang="sr-Latn-RS" dirty="0" smtClean="0"/>
              <a:t>CILJNA (NORMATIVNA) METODA – doprinos turizma razvojnim ciljevima društva</a:t>
            </a:r>
          </a:p>
          <a:p>
            <a:r>
              <a:rPr lang="sr-Latn-RS" dirty="0" smtClean="0"/>
              <a:t>INTEGRALNA METODA – zakonitosti procesa razvoja turizma; promene u strukturi privrede…</a:t>
            </a:r>
          </a:p>
        </p:txBody>
      </p:sp>
    </p:spTree>
    <p:extLst>
      <p:ext uri="{BB962C8B-B14F-4D97-AF65-F5344CB8AC3E}">
        <p14:creationId xmlns="" xmlns:p14="http://schemas.microsoft.com/office/powerpoint/2010/main" val="116495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3200" b="1" dirty="0"/>
              <a:t>TURISTIČKI PROMET I TURISTIČKA POTROŠNJA</a:t>
            </a:r>
            <a:r>
              <a:rPr lang="en-US" sz="3200" dirty="0"/>
              <a:t/>
            </a:r>
            <a:br>
              <a:rPr lang="en-US" sz="3200" dirty="0"/>
            </a:br>
            <a:endParaRPr lang="sr-Latn-R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err="1"/>
              <a:t>Turistička</a:t>
            </a:r>
            <a:r>
              <a:rPr lang="en-US" b="1" dirty="0"/>
              <a:t> </a:t>
            </a:r>
            <a:r>
              <a:rPr lang="en-US" b="1" dirty="0" err="1"/>
              <a:t>potrošnja</a:t>
            </a:r>
            <a:r>
              <a:rPr lang="en-US" b="1" dirty="0"/>
              <a:t> </a:t>
            </a:r>
            <a:r>
              <a:rPr lang="en-US" dirty="0" smtClean="0"/>
              <a:t> je </a:t>
            </a:r>
            <a:r>
              <a:rPr lang="en-US" b="1" dirty="0" err="1"/>
              <a:t>deo</a:t>
            </a:r>
            <a:r>
              <a:rPr lang="en-US" b="1" dirty="0"/>
              <a:t> </a:t>
            </a:r>
            <a:r>
              <a:rPr lang="en-US" b="1" dirty="0" err="1"/>
              <a:t>nacionalnog</a:t>
            </a:r>
            <a:r>
              <a:rPr lang="en-US" b="1" dirty="0"/>
              <a:t> </a:t>
            </a:r>
            <a:r>
              <a:rPr lang="en-US" b="1" dirty="0" err="1"/>
              <a:t>dohodka</a:t>
            </a:r>
            <a:r>
              <a:rPr lang="en-US" b="1" dirty="0"/>
              <a:t>, </a:t>
            </a:r>
            <a:r>
              <a:rPr lang="en-US" b="1" dirty="0" err="1"/>
              <a:t>tj</a:t>
            </a:r>
            <a:r>
              <a:rPr lang="en-US" b="1" dirty="0"/>
              <a:t>. </a:t>
            </a:r>
            <a:r>
              <a:rPr lang="en-US" b="1" dirty="0" err="1"/>
              <a:t>lične</a:t>
            </a:r>
            <a:r>
              <a:rPr lang="en-US" b="1" dirty="0"/>
              <a:t> </a:t>
            </a:r>
            <a:r>
              <a:rPr lang="en-US" b="1" dirty="0" err="1"/>
              <a:t>potrošnje</a:t>
            </a:r>
            <a:r>
              <a:rPr lang="en-US" b="1" dirty="0"/>
              <a:t>, </a:t>
            </a:r>
            <a:r>
              <a:rPr lang="en-US" b="1" dirty="0" err="1"/>
              <a:t>koji</a:t>
            </a:r>
            <a:r>
              <a:rPr lang="en-US" b="1" dirty="0"/>
              <a:t> </a:t>
            </a:r>
            <a:r>
              <a:rPr lang="en-US" b="1" dirty="0" err="1"/>
              <a:t>stanovništvo</a:t>
            </a:r>
            <a:r>
              <a:rPr lang="en-US" b="1" dirty="0"/>
              <a:t> </a:t>
            </a:r>
            <a:r>
              <a:rPr lang="en-US" b="1" dirty="0" err="1"/>
              <a:t>izdvaja</a:t>
            </a:r>
            <a:r>
              <a:rPr lang="en-US" b="1" dirty="0"/>
              <a:t> </a:t>
            </a:r>
            <a:r>
              <a:rPr lang="en-US" b="1" dirty="0" err="1"/>
              <a:t>za</a:t>
            </a:r>
            <a:r>
              <a:rPr lang="en-US" b="1" dirty="0"/>
              <a:t> </a:t>
            </a:r>
            <a:r>
              <a:rPr lang="en-US" b="1" dirty="0" err="1"/>
              <a:t>realizovanje</a:t>
            </a:r>
            <a:r>
              <a:rPr lang="en-US" b="1" dirty="0"/>
              <a:t> </a:t>
            </a:r>
            <a:r>
              <a:rPr lang="en-US" b="1" dirty="0" err="1"/>
              <a:t>turističkih</a:t>
            </a:r>
            <a:r>
              <a:rPr lang="en-US" b="1" dirty="0"/>
              <a:t> </a:t>
            </a:r>
            <a:r>
              <a:rPr lang="en-US" b="1" dirty="0" err="1"/>
              <a:t>putovanja</a:t>
            </a:r>
            <a:r>
              <a:rPr lang="en-US" b="1" dirty="0"/>
              <a:t> u </a:t>
            </a:r>
            <a:r>
              <a:rPr lang="en-US" b="1" dirty="0" err="1"/>
              <a:t>okviru</a:t>
            </a:r>
            <a:r>
              <a:rPr lang="en-US" b="1" dirty="0"/>
              <a:t> </a:t>
            </a:r>
            <a:r>
              <a:rPr lang="en-US" b="1" dirty="0" err="1"/>
              <a:t>zemlje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inostranstva</a:t>
            </a:r>
            <a:r>
              <a:rPr lang="en-US" b="1" dirty="0"/>
              <a:t>, </a:t>
            </a:r>
            <a:r>
              <a:rPr lang="en-US" b="1" dirty="0" err="1"/>
              <a:t>tj</a:t>
            </a:r>
            <a:r>
              <a:rPr lang="en-US" b="1" dirty="0"/>
              <a:t>. </a:t>
            </a:r>
            <a:r>
              <a:rPr lang="en-US" b="1" dirty="0" err="1"/>
              <a:t>za</a:t>
            </a:r>
            <a:r>
              <a:rPr lang="en-US" b="1" dirty="0"/>
              <a:t> </a:t>
            </a:r>
            <a:r>
              <a:rPr lang="en-US" b="1" dirty="0" err="1"/>
              <a:t>turističke</a:t>
            </a:r>
            <a:r>
              <a:rPr lang="en-US" b="1" dirty="0"/>
              <a:t> </a:t>
            </a:r>
            <a:r>
              <a:rPr lang="en-US" b="1" dirty="0" err="1"/>
              <a:t>svrhe</a:t>
            </a:r>
            <a:r>
              <a:rPr lang="en-US" b="1" dirty="0"/>
              <a:t> </a:t>
            </a:r>
            <a:r>
              <a:rPr lang="en-US" b="1" dirty="0" err="1"/>
              <a:t>bez</a:t>
            </a:r>
            <a:r>
              <a:rPr lang="en-US" b="1" dirty="0"/>
              <a:t> </a:t>
            </a:r>
            <a:r>
              <a:rPr lang="en-US" b="1" dirty="0" err="1"/>
              <a:t>obzira</a:t>
            </a:r>
            <a:r>
              <a:rPr lang="en-US" b="1" dirty="0"/>
              <a:t> </a:t>
            </a:r>
            <a:r>
              <a:rPr lang="en-US" b="1" dirty="0" err="1"/>
              <a:t>da</a:t>
            </a:r>
            <a:r>
              <a:rPr lang="en-US" b="1" dirty="0"/>
              <a:t> </a:t>
            </a:r>
            <a:r>
              <a:rPr lang="en-US" b="1" dirty="0" err="1"/>
              <a:t>li</a:t>
            </a:r>
            <a:r>
              <a:rPr lang="en-US" b="1" dirty="0"/>
              <a:t> se </a:t>
            </a:r>
            <a:r>
              <a:rPr lang="en-US" b="1" dirty="0" err="1"/>
              <a:t>akt</a:t>
            </a:r>
            <a:r>
              <a:rPr lang="en-US" b="1" dirty="0"/>
              <a:t> </a:t>
            </a:r>
            <a:r>
              <a:rPr lang="en-US" b="1" dirty="0" err="1"/>
              <a:t>potrošnje</a:t>
            </a:r>
            <a:r>
              <a:rPr lang="en-US" b="1" dirty="0"/>
              <a:t> </a:t>
            </a:r>
            <a:r>
              <a:rPr lang="en-US" b="1" dirty="0" err="1"/>
              <a:t>dogodio</a:t>
            </a:r>
            <a:r>
              <a:rPr lang="en-US" b="1" dirty="0"/>
              <a:t> u </a:t>
            </a:r>
            <a:r>
              <a:rPr lang="en-US" b="1" dirty="0" err="1"/>
              <a:t>mestu</a:t>
            </a:r>
            <a:r>
              <a:rPr lang="en-US" b="1" dirty="0"/>
              <a:t> </a:t>
            </a:r>
            <a:r>
              <a:rPr lang="en-US" b="1" dirty="0" err="1"/>
              <a:t>stalnog</a:t>
            </a:r>
            <a:r>
              <a:rPr lang="en-US" b="1" dirty="0"/>
              <a:t> </a:t>
            </a:r>
            <a:r>
              <a:rPr lang="en-US" b="1" dirty="0" err="1"/>
              <a:t>boravka</a:t>
            </a:r>
            <a:r>
              <a:rPr lang="en-US" b="1" dirty="0"/>
              <a:t> </a:t>
            </a:r>
            <a:r>
              <a:rPr lang="en-US" b="1" dirty="0" err="1"/>
              <a:t>turiste</a:t>
            </a:r>
            <a:r>
              <a:rPr lang="en-US" b="1" dirty="0"/>
              <a:t>, u </a:t>
            </a:r>
            <a:r>
              <a:rPr lang="en-US" b="1" dirty="0" err="1"/>
              <a:t>procesu</a:t>
            </a:r>
            <a:r>
              <a:rPr lang="en-US" b="1" dirty="0"/>
              <a:t> </a:t>
            </a:r>
            <a:r>
              <a:rPr lang="en-US" b="1" dirty="0" err="1"/>
              <a:t>prevoza</a:t>
            </a:r>
            <a:r>
              <a:rPr lang="en-US" b="1" dirty="0"/>
              <a:t> </a:t>
            </a:r>
            <a:r>
              <a:rPr lang="en-US" b="1" dirty="0" err="1"/>
              <a:t>ili</a:t>
            </a:r>
            <a:r>
              <a:rPr lang="en-US" b="1" dirty="0"/>
              <a:t> u </a:t>
            </a:r>
            <a:r>
              <a:rPr lang="en-US" b="1" dirty="0" err="1"/>
              <a:t>turističkom</a:t>
            </a:r>
            <a:r>
              <a:rPr lang="en-US" b="1" dirty="0"/>
              <a:t> </a:t>
            </a:r>
            <a:r>
              <a:rPr lang="en-US" b="1" dirty="0" err="1"/>
              <a:t>odredištu-turističkoj</a:t>
            </a:r>
            <a:r>
              <a:rPr lang="en-US" b="1" dirty="0"/>
              <a:t> </a:t>
            </a:r>
            <a:r>
              <a:rPr lang="en-US" b="1" dirty="0" err="1"/>
              <a:t>destinaciji</a:t>
            </a:r>
            <a:r>
              <a:rPr lang="en-US" b="1" dirty="0"/>
              <a:t>.</a:t>
            </a:r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Kvantitativnom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kvalitativnom</a:t>
            </a:r>
            <a:r>
              <a:rPr lang="en-US" dirty="0"/>
              <a:t> </a:t>
            </a:r>
            <a:r>
              <a:rPr lang="en-US" dirty="0" err="1"/>
              <a:t>analizom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potrošnje</a:t>
            </a:r>
            <a:r>
              <a:rPr lang="en-US" dirty="0"/>
              <a:t> se </a:t>
            </a:r>
            <a:r>
              <a:rPr lang="en-US" dirty="0" err="1"/>
              <a:t>određuje</a:t>
            </a:r>
            <a:r>
              <a:rPr lang="en-US" dirty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b="1" dirty="0" err="1"/>
              <a:t>deo</a:t>
            </a:r>
            <a:r>
              <a:rPr lang="en-US" b="1" dirty="0"/>
              <a:t> </a:t>
            </a:r>
            <a:r>
              <a:rPr lang="en-US" dirty="0" err="1"/>
              <a:t>ugostiteljstva</a:t>
            </a:r>
            <a:r>
              <a:rPr lang="en-US" dirty="0"/>
              <a:t>, </a:t>
            </a:r>
            <a:r>
              <a:rPr lang="en-US" dirty="0" err="1"/>
              <a:t>saobraćaja</a:t>
            </a:r>
            <a:r>
              <a:rPr lang="en-US" dirty="0"/>
              <a:t>, </a:t>
            </a:r>
            <a:r>
              <a:rPr lang="en-US" dirty="0" err="1"/>
              <a:t>trgovine</a:t>
            </a:r>
            <a:r>
              <a:rPr lang="en-US" dirty="0"/>
              <a:t>, </a:t>
            </a:r>
            <a:r>
              <a:rPr lang="en-US" dirty="0" err="1"/>
              <a:t>zanatstva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mnogih</a:t>
            </a:r>
            <a:r>
              <a:rPr lang="en-US" dirty="0"/>
              <a:t> </a:t>
            </a:r>
            <a:r>
              <a:rPr lang="en-US" dirty="0" err="1"/>
              <a:t>drugih</a:t>
            </a:r>
            <a:r>
              <a:rPr lang="en-US" dirty="0"/>
              <a:t> grana, u </a:t>
            </a:r>
            <a:r>
              <a:rPr lang="en-US" dirty="0" err="1"/>
              <a:t>kojem</a:t>
            </a:r>
            <a:r>
              <a:rPr lang="en-US" dirty="0"/>
              <a:t> </a:t>
            </a:r>
            <a:r>
              <a:rPr lang="en-US" b="1" dirty="0" err="1"/>
              <a:t>času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pod </a:t>
            </a:r>
            <a:r>
              <a:rPr lang="en-US" dirty="0" err="1"/>
              <a:t>kojim</a:t>
            </a:r>
            <a:r>
              <a:rPr lang="en-US" dirty="0"/>
              <a:t> </a:t>
            </a:r>
            <a:r>
              <a:rPr lang="en-US" b="1" dirty="0" err="1"/>
              <a:t>uslovima</a:t>
            </a:r>
            <a:r>
              <a:rPr lang="en-US" dirty="0"/>
              <a:t> </a:t>
            </a:r>
            <a:r>
              <a:rPr lang="en-US" dirty="0" err="1"/>
              <a:t>prestaje</a:t>
            </a:r>
            <a:r>
              <a:rPr lang="en-US" dirty="0"/>
              <a:t> </a:t>
            </a:r>
            <a:r>
              <a:rPr lang="en-US" dirty="0" err="1"/>
              <a:t>ekonomski</a:t>
            </a:r>
            <a:r>
              <a:rPr lang="en-US" dirty="0"/>
              <a:t> da </a:t>
            </a:r>
            <a:r>
              <a:rPr lang="en-US" dirty="0" err="1"/>
              <a:t>funkcioniše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deo</a:t>
            </a:r>
            <a:r>
              <a:rPr lang="en-US" dirty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tehničko-organizacione</a:t>
            </a:r>
            <a:r>
              <a:rPr lang="en-US" dirty="0"/>
              <a:t> </a:t>
            </a:r>
            <a:r>
              <a:rPr lang="en-US" dirty="0" err="1"/>
              <a:t>grupacije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prelazi</a:t>
            </a:r>
            <a:r>
              <a:rPr lang="en-US" dirty="0"/>
              <a:t> u </a:t>
            </a:r>
            <a:r>
              <a:rPr lang="en-US" dirty="0" err="1"/>
              <a:t>drugu</a:t>
            </a:r>
            <a:r>
              <a:rPr lang="en-US" dirty="0"/>
              <a:t> </a:t>
            </a:r>
            <a:r>
              <a:rPr lang="en-US" dirty="0" err="1"/>
              <a:t>funkcionalnu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tržišnu</a:t>
            </a:r>
            <a:r>
              <a:rPr lang="en-US" dirty="0"/>
              <a:t> </a:t>
            </a:r>
            <a:r>
              <a:rPr lang="en-US" dirty="0" err="1"/>
              <a:t>skupinu</a:t>
            </a:r>
            <a:r>
              <a:rPr lang="en-US" dirty="0"/>
              <a:t> – u </a:t>
            </a:r>
            <a:r>
              <a:rPr lang="en-US" dirty="0" err="1"/>
              <a:t>turističku</a:t>
            </a:r>
            <a:r>
              <a:rPr lang="en-US" dirty="0"/>
              <a:t> </a:t>
            </a:r>
            <a:r>
              <a:rPr lang="en-US" dirty="0" err="1" smtClean="0"/>
              <a:t>privredu</a:t>
            </a:r>
            <a:r>
              <a:rPr lang="sr-Latn-RS" dirty="0" smtClean="0"/>
              <a:t>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sr-Latn-RS" dirty="0" smtClean="0"/>
              <a:t>Turistička potrošnja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D</a:t>
            </a:r>
            <a:r>
              <a:rPr lang="sr-Latn-RS" dirty="0" smtClean="0"/>
              <a:t>omaća</a:t>
            </a:r>
          </a:p>
          <a:p>
            <a:pPr>
              <a:buNone/>
            </a:pPr>
            <a:r>
              <a:rPr lang="en-US" dirty="0" err="1"/>
              <a:t>sastavni</a:t>
            </a:r>
            <a:r>
              <a:rPr lang="en-US" dirty="0"/>
              <a:t> </a:t>
            </a:r>
            <a:r>
              <a:rPr lang="en-US" dirty="0" err="1"/>
              <a:t>deo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lične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potrošnje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pre </a:t>
            </a:r>
            <a:r>
              <a:rPr lang="en-US" dirty="0" err="1"/>
              <a:t>svega</a:t>
            </a:r>
            <a:r>
              <a:rPr lang="en-US" dirty="0"/>
              <a:t> </a:t>
            </a:r>
            <a:r>
              <a:rPr lang="en-US" dirty="0" err="1"/>
              <a:t>cirkuliše</a:t>
            </a:r>
            <a:r>
              <a:rPr lang="en-US" dirty="0"/>
              <a:t> u </a:t>
            </a:r>
            <a:r>
              <a:rPr lang="en-US" dirty="0" err="1"/>
              <a:t>okviru</a:t>
            </a:r>
            <a:r>
              <a:rPr lang="en-US" dirty="0"/>
              <a:t> </a:t>
            </a:r>
            <a:r>
              <a:rPr lang="en-US" dirty="0" err="1"/>
              <a:t>nacionalne</a:t>
            </a:r>
            <a:r>
              <a:rPr lang="en-US" dirty="0"/>
              <a:t> </a:t>
            </a:r>
            <a:r>
              <a:rPr lang="en-US" dirty="0" err="1"/>
              <a:t>privrede</a:t>
            </a:r>
            <a:r>
              <a:rPr lang="en-US" dirty="0"/>
              <a:t> </a:t>
            </a:r>
            <a:r>
              <a:rPr lang="en-US" dirty="0" err="1"/>
              <a:t>vršeći</a:t>
            </a:r>
            <a:r>
              <a:rPr lang="en-US" dirty="0"/>
              <a:t> </a:t>
            </a:r>
            <a:r>
              <a:rPr lang="en-US" dirty="0" err="1"/>
              <a:t>odgovarajuće</a:t>
            </a:r>
            <a:r>
              <a:rPr lang="en-US" dirty="0"/>
              <a:t> </a:t>
            </a:r>
            <a:r>
              <a:rPr lang="en-US" dirty="0" err="1"/>
              <a:t>direktne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indirektne</a:t>
            </a:r>
            <a:r>
              <a:rPr lang="en-US" dirty="0"/>
              <a:t> </a:t>
            </a:r>
            <a:r>
              <a:rPr lang="en-US" dirty="0" err="1"/>
              <a:t>efekte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privredni</a:t>
            </a:r>
            <a:r>
              <a:rPr lang="en-US" dirty="0"/>
              <a:t>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/>
              <a:t>zemlje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ne </a:t>
            </a: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dirty="0" err="1"/>
              <a:t>dodatnu</a:t>
            </a:r>
            <a:r>
              <a:rPr lang="en-US" dirty="0"/>
              <a:t> </a:t>
            </a:r>
            <a:r>
              <a:rPr lang="en-US" dirty="0" err="1"/>
              <a:t>potrošnju</a:t>
            </a:r>
            <a:r>
              <a:rPr lang="en-US" dirty="0"/>
              <a:t>.</a:t>
            </a:r>
            <a:endParaRPr lang="sr-Latn-R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52578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sr-Latn-RS" dirty="0" smtClean="0"/>
              <a:t>nostrana</a:t>
            </a:r>
          </a:p>
          <a:p>
            <a:pPr>
              <a:buNone/>
            </a:pP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b="1" dirty="0" err="1">
                <a:solidFill>
                  <a:srgbClr val="C00000"/>
                </a:solidFill>
              </a:rPr>
              <a:t>dodatnu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potrošnju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 err="1"/>
              <a:t>kojom</a:t>
            </a:r>
            <a:r>
              <a:rPr lang="en-US" dirty="0"/>
              <a:t> se </a:t>
            </a:r>
            <a:r>
              <a:rPr lang="en-US" dirty="0" err="1"/>
              <a:t>uvećava</a:t>
            </a:r>
            <a:r>
              <a:rPr lang="en-US" dirty="0"/>
              <a:t> </a:t>
            </a:r>
            <a:r>
              <a:rPr lang="en-US" dirty="0" err="1"/>
              <a:t>nacionalni</a:t>
            </a:r>
            <a:r>
              <a:rPr lang="en-US" dirty="0"/>
              <a:t> </a:t>
            </a:r>
            <a:r>
              <a:rPr lang="en-US" dirty="0" err="1"/>
              <a:t>dohodak</a:t>
            </a:r>
            <a:r>
              <a:rPr lang="en-US" dirty="0"/>
              <a:t>,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čemu</a:t>
            </a:r>
            <a:r>
              <a:rPr lang="en-US" dirty="0"/>
              <a:t> pored </a:t>
            </a:r>
            <a:r>
              <a:rPr lang="en-US" dirty="0" err="1"/>
              <a:t>direktnih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indirektnih</a:t>
            </a:r>
            <a:r>
              <a:rPr lang="en-US" dirty="0"/>
              <a:t> </a:t>
            </a:r>
            <a:r>
              <a:rPr lang="en-US" dirty="0" err="1"/>
              <a:t>vrši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značajne</a:t>
            </a:r>
            <a:r>
              <a:rPr lang="en-US" dirty="0"/>
              <a:t> </a:t>
            </a:r>
            <a:r>
              <a:rPr lang="en-US" dirty="0" err="1"/>
              <a:t>multiplikativne</a:t>
            </a:r>
            <a:r>
              <a:rPr lang="en-US" dirty="0"/>
              <a:t> </a:t>
            </a:r>
            <a:r>
              <a:rPr lang="en-US" dirty="0" err="1"/>
              <a:t>efekte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ukupnu</a:t>
            </a:r>
            <a:r>
              <a:rPr lang="en-US" dirty="0"/>
              <a:t> </a:t>
            </a:r>
            <a:r>
              <a:rPr lang="en-US" dirty="0" err="1"/>
              <a:t>privredu</a:t>
            </a:r>
            <a:r>
              <a:rPr lang="en-US" dirty="0"/>
              <a:t>. 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/>
              <a:t>Visina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potrošnje</a:t>
            </a:r>
            <a:r>
              <a:rPr lang="en-US" dirty="0"/>
              <a:t> </a:t>
            </a:r>
            <a:r>
              <a:rPr lang="sr-Latn-RS" dirty="0" smtClean="0"/>
              <a:t>zavisi od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lvl="0"/>
            <a:r>
              <a:rPr lang="en-US" b="1" dirty="0" err="1"/>
              <a:t>sklonosti</a:t>
            </a:r>
            <a:r>
              <a:rPr lang="en-US" b="1" dirty="0"/>
              <a:t> </a:t>
            </a:r>
            <a:r>
              <a:rPr lang="en-US" b="1" dirty="0" err="1"/>
              <a:t>potrošnji</a:t>
            </a:r>
            <a:r>
              <a:rPr lang="en-US" b="1" dirty="0"/>
              <a:t>, </a:t>
            </a:r>
            <a:r>
              <a:rPr lang="en-US" b="1" dirty="0" err="1"/>
              <a:t>tj</a:t>
            </a:r>
            <a:r>
              <a:rPr lang="en-US" b="1" dirty="0"/>
              <a:t>. </a:t>
            </a:r>
            <a:r>
              <a:rPr lang="en-US" b="1" dirty="0" err="1"/>
              <a:t>spremnosti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potrošnju</a:t>
            </a:r>
            <a:r>
              <a:rPr lang="en-US" b="1" dirty="0"/>
              <a:t> </a:t>
            </a:r>
            <a:r>
              <a:rPr lang="en-US" b="1" dirty="0" err="1"/>
              <a:t>turističke</a:t>
            </a:r>
            <a:r>
              <a:rPr lang="en-US" b="1" dirty="0"/>
              <a:t> </a:t>
            </a:r>
            <a:r>
              <a:rPr lang="en-US" b="1" dirty="0" err="1"/>
              <a:t>tražnje</a:t>
            </a:r>
            <a:r>
              <a:rPr lang="en-US" b="1" dirty="0"/>
              <a:t> </a:t>
            </a:r>
            <a:r>
              <a:rPr lang="sr-Latn-RS" b="1" dirty="0" smtClean="0"/>
              <a:t> - unutrašnji faktori</a:t>
            </a:r>
            <a:endParaRPr lang="en-US" b="1" dirty="0"/>
          </a:p>
          <a:p>
            <a:pPr lvl="0"/>
            <a:r>
              <a:rPr lang="en-US" b="1" dirty="0" err="1"/>
              <a:t>kvaliteta</a:t>
            </a:r>
            <a:r>
              <a:rPr lang="en-US" b="1" dirty="0"/>
              <a:t> </a:t>
            </a:r>
            <a:r>
              <a:rPr lang="en-US" b="1" dirty="0" err="1"/>
              <a:t>roba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usluga</a:t>
            </a:r>
            <a:r>
              <a:rPr lang="en-US" b="1" dirty="0"/>
              <a:t> </a:t>
            </a:r>
            <a:r>
              <a:rPr lang="en-US" b="1" dirty="0" err="1"/>
              <a:t>koje</a:t>
            </a:r>
            <a:r>
              <a:rPr lang="en-US" b="1" dirty="0"/>
              <a:t> nude </a:t>
            </a:r>
            <a:r>
              <a:rPr lang="en-US" b="1" dirty="0" err="1"/>
              <a:t>brojni</a:t>
            </a:r>
            <a:r>
              <a:rPr lang="en-US" b="1" dirty="0"/>
              <a:t> </a:t>
            </a:r>
            <a:r>
              <a:rPr lang="en-US" b="1" dirty="0" err="1"/>
              <a:t>subjekti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strani</a:t>
            </a:r>
            <a:r>
              <a:rPr lang="en-US" b="1" dirty="0"/>
              <a:t> </a:t>
            </a:r>
            <a:r>
              <a:rPr lang="en-US" b="1" dirty="0" err="1"/>
              <a:t>turističke</a:t>
            </a:r>
            <a:r>
              <a:rPr lang="en-US" b="1" dirty="0"/>
              <a:t> </a:t>
            </a:r>
            <a:r>
              <a:rPr lang="en-US" b="1" dirty="0" err="1"/>
              <a:t>ponude</a:t>
            </a:r>
            <a:r>
              <a:rPr lang="en-US" b="1" dirty="0"/>
              <a:t> (</a:t>
            </a:r>
            <a:r>
              <a:rPr lang="en-US" b="1" dirty="0" err="1"/>
              <a:t>turistička</a:t>
            </a:r>
            <a:r>
              <a:rPr lang="en-US" b="1" dirty="0"/>
              <a:t> </a:t>
            </a:r>
            <a:r>
              <a:rPr lang="en-US" b="1" dirty="0" err="1"/>
              <a:t>preduzeća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turističke</a:t>
            </a:r>
            <a:r>
              <a:rPr lang="en-US" b="1" dirty="0"/>
              <a:t> </a:t>
            </a:r>
            <a:r>
              <a:rPr lang="en-US" b="1" dirty="0" err="1"/>
              <a:t>destinacije</a:t>
            </a:r>
            <a:r>
              <a:rPr lang="en-US" b="1" dirty="0" smtClean="0"/>
              <a:t>)</a:t>
            </a:r>
            <a:r>
              <a:rPr lang="sr-Latn-RS" b="1" dirty="0" smtClean="0"/>
              <a:t> – spoljašnji faktori</a:t>
            </a:r>
            <a:endParaRPr lang="en-US" b="1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1447800"/>
          </a:xfrm>
        </p:spPr>
        <p:txBody>
          <a:bodyPr>
            <a:noAutofit/>
          </a:bodyPr>
          <a:lstStyle/>
          <a:p>
            <a:r>
              <a:rPr lang="en-US" sz="3600" dirty="0" smtClean="0"/>
              <a:t>F</a:t>
            </a:r>
            <a:r>
              <a:rPr lang="sr-Latn-RS" sz="3600" dirty="0" smtClean="0"/>
              <a:t>aktori uticaja na visinu i strukturu realizacije turističke potrošnje u turističkoj destinaciji</a:t>
            </a:r>
            <a:endParaRPr lang="sr-Latn-R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sr-Latn-RS" dirty="0" smtClean="0"/>
              <a:t>Unutrašnji faktori:</a:t>
            </a:r>
          </a:p>
          <a:p>
            <a:r>
              <a:rPr lang="sr-Latn-RS" dirty="0" smtClean="0"/>
              <a:t>visina ličnog dohodka pojedinca (porodice)</a:t>
            </a:r>
          </a:p>
          <a:p>
            <a:r>
              <a:rPr lang="en-US" dirty="0" smtClean="0"/>
              <a:t>I</a:t>
            </a:r>
            <a:r>
              <a:rPr lang="sr-Latn-RS" dirty="0" smtClean="0"/>
              <a:t>movinsko stanje</a:t>
            </a:r>
          </a:p>
          <a:p>
            <a:r>
              <a:rPr lang="en-US" dirty="0" smtClean="0"/>
              <a:t>V</a:t>
            </a:r>
            <a:r>
              <a:rPr lang="sr-Latn-RS" dirty="0" smtClean="0"/>
              <a:t>eličina i faza u životnom ciklusu porodice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tepen obrazovanja turista</a:t>
            </a:r>
          </a:p>
          <a:p>
            <a:r>
              <a:rPr lang="en-US" dirty="0" smtClean="0"/>
              <a:t>R</a:t>
            </a:r>
            <a:r>
              <a:rPr lang="sr-Latn-RS" dirty="0" smtClean="0"/>
              <a:t>azvijenost percepcije turiste o društvu, turizmu i njegovim mogućnostima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sećaj lične sigurnosti</a:t>
            </a:r>
          </a:p>
          <a:p>
            <a:r>
              <a:rPr lang="en-US" dirty="0" smtClean="0"/>
              <a:t>M</a:t>
            </a:r>
            <a:r>
              <a:rPr lang="sr-Latn-RS" dirty="0" smtClean="0"/>
              <a:t>otivacija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ulturna obeležja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referencije, navike i sl.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F</a:t>
            </a:r>
            <a:r>
              <a:rPr lang="sr-Latn-RS" sz="3600" dirty="0" smtClean="0"/>
              <a:t>aktori uticaja na visinu i strukturu realizacije turističke potrošnje u turističkoj destinaciji</a:t>
            </a:r>
            <a:endParaRPr lang="sr-Latn-R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S</a:t>
            </a:r>
            <a:r>
              <a:rPr lang="sr-Latn-RS" dirty="0" smtClean="0"/>
              <a:t>poljašnji faktori:</a:t>
            </a:r>
          </a:p>
          <a:p>
            <a:r>
              <a:rPr lang="en-US" dirty="0" smtClean="0"/>
              <a:t>C</a:t>
            </a:r>
            <a:r>
              <a:rPr lang="sr-Latn-RS" dirty="0" smtClean="0"/>
              <a:t>enovna pozicioniranost destinacije na međunarodnom turističkom tržištu</a:t>
            </a:r>
          </a:p>
          <a:p>
            <a:r>
              <a:rPr lang="en-US" dirty="0" smtClean="0"/>
              <a:t>R</a:t>
            </a:r>
            <a:r>
              <a:rPr lang="sr-Latn-RS" dirty="0" smtClean="0"/>
              <a:t>azvijenost ponude na turističkoj destinaciji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rendovi u strukturi putovanja</a:t>
            </a:r>
          </a:p>
          <a:p>
            <a:r>
              <a:rPr lang="en-US" dirty="0" smtClean="0"/>
              <a:t>R</a:t>
            </a:r>
            <a:r>
              <a:rPr lang="sr-Latn-RS" dirty="0" smtClean="0"/>
              <a:t>azvijenost marketinških aktivnosti posrednika u turizmu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valiteta i raspoloživosti ljudskih resursa za potrebe turizma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igurnost putovanja  i sl.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</a:t>
            </a:r>
            <a:r>
              <a:rPr lang="sr-Latn-RS" dirty="0" smtClean="0"/>
              <a:t>uristička potrošnja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</a:t>
            </a:r>
            <a:r>
              <a:rPr lang="sr-Latn-RS" dirty="0" smtClean="0"/>
              <a:t>odrazumeva potrošnju pojedinca na različite proizvode i usluge u pripremi i realizaciji turističkog putovanja i boravka na turistički receptivnom području, bez obzira jesu li sredstva osigurana iz kućnog budžeta ili ih neko drugi pokriva u njihovo ime;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e vezuje isključivo za privremene posetioce koji pripadaju grupi nerezidentnih potrošača;</a:t>
            </a:r>
          </a:p>
          <a:p>
            <a:r>
              <a:rPr lang="en-US" dirty="0" smtClean="0"/>
              <a:t>J</a:t>
            </a:r>
            <a:r>
              <a:rPr lang="sr-Latn-RS" dirty="0" smtClean="0"/>
              <a:t>e jedan od najslobodnijih i najnezavisnijih oblika lične potrošnje jer njena realizacija u velikoj većini slučajeva nije uslovljena nikakvom vremenskom, životnom, poslovnom, organizacionom ili bilo kojom drugom prisilom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 prostorno-geografskom smislu je potpuno neograničena, jer su savremena turistička kretanja globalnog karaktera.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Turistička potrošnja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O</a:t>
            </a:r>
            <a:r>
              <a:rPr lang="sr-Latn-RS" dirty="0" smtClean="0"/>
              <a:t>dvija se u tri faze: 1. u mestu stalnog boravka, 2. u procesu prevoza (prema destinaciji i u povratku) i 3. u turističkoj destinaciji (ili više njih ukoliko je reč o turama)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dvija se u drugačijem okruženju nego što je pojedinac navikao u domicilu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dvija se na specifičan način i specifičnim okolnostima potrošnje</a:t>
            </a:r>
          </a:p>
          <a:p>
            <a:r>
              <a:rPr lang="en-US" dirty="0" smtClean="0"/>
              <a:t>Č</a:t>
            </a:r>
            <a:r>
              <a:rPr lang="sr-Latn-RS" dirty="0" smtClean="0"/>
              <a:t>esto se uslovno rečeno, prelaze granice racionalnog ponašanja i ulazi u fazu u kojoj često preovladava iracionalno, hedonističko ponašanje, a samim tim i potrošnja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beležja potrošnje u mestu stalnog boravka i u turističkoj destinaciji su vrlo različita, pa čak i suprotnog predznaka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err="1" smtClean="0"/>
              <a:t>T</a:t>
            </a:r>
            <a:r>
              <a:rPr lang="en-US" b="1" dirty="0" err="1" smtClean="0"/>
              <a:t>uristički</a:t>
            </a:r>
            <a:r>
              <a:rPr lang="en-US" b="1" dirty="0" smtClean="0"/>
              <a:t> </a:t>
            </a:r>
            <a:r>
              <a:rPr lang="en-US" b="1" dirty="0" err="1"/>
              <a:t>promet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err="1"/>
              <a:t>Turistički</a:t>
            </a:r>
            <a:r>
              <a:rPr lang="en-US" b="1" dirty="0"/>
              <a:t> </a:t>
            </a:r>
            <a:r>
              <a:rPr lang="en-US" b="1" dirty="0" err="1"/>
              <a:t>promet</a:t>
            </a:r>
            <a:r>
              <a:rPr lang="en-US" b="1" dirty="0"/>
              <a:t> </a:t>
            </a:r>
            <a:r>
              <a:rPr lang="en-US" b="1" dirty="0" smtClean="0"/>
              <a:t>je </a:t>
            </a:r>
            <a:r>
              <a:rPr lang="en-US" b="1" dirty="0" err="1"/>
              <a:t>statistička</a:t>
            </a:r>
            <a:r>
              <a:rPr lang="en-US" b="1" dirty="0"/>
              <a:t> </a:t>
            </a:r>
            <a:r>
              <a:rPr lang="en-US" b="1" dirty="0" err="1"/>
              <a:t>kategorija</a:t>
            </a:r>
            <a:r>
              <a:rPr lang="en-US" b="1" dirty="0"/>
              <a:t> </a:t>
            </a:r>
            <a:r>
              <a:rPr lang="en-US" b="1" dirty="0" err="1"/>
              <a:t>kojom</a:t>
            </a:r>
            <a:r>
              <a:rPr lang="en-US" b="1" dirty="0"/>
              <a:t> se </a:t>
            </a:r>
            <a:r>
              <a:rPr lang="en-US" b="1" dirty="0" err="1"/>
              <a:t>izražava</a:t>
            </a:r>
            <a:r>
              <a:rPr lang="en-US" b="1" dirty="0"/>
              <a:t>:</a:t>
            </a:r>
            <a:endParaRPr lang="en-US" dirty="0"/>
          </a:p>
          <a:p>
            <a:pPr lvl="0"/>
            <a:r>
              <a:rPr lang="en-US" b="1" dirty="0" err="1"/>
              <a:t>fizički</a:t>
            </a:r>
            <a:r>
              <a:rPr lang="en-US" b="1" dirty="0"/>
              <a:t> </a:t>
            </a:r>
            <a:r>
              <a:rPr lang="en-US" b="1" dirty="0" err="1"/>
              <a:t>promet</a:t>
            </a:r>
            <a:r>
              <a:rPr lang="en-US" b="1" dirty="0"/>
              <a:t> </a:t>
            </a:r>
            <a:r>
              <a:rPr lang="en-US" dirty="0" err="1"/>
              <a:t>turista</a:t>
            </a:r>
            <a:r>
              <a:rPr lang="en-US" dirty="0"/>
              <a:t> u </a:t>
            </a:r>
            <a:r>
              <a:rPr lang="en-US" dirty="0" err="1"/>
              <a:t>nekom</a:t>
            </a:r>
            <a:r>
              <a:rPr lang="en-US" dirty="0"/>
              <a:t> </a:t>
            </a:r>
            <a:r>
              <a:rPr lang="en-US" dirty="0" err="1"/>
              <a:t>području</a:t>
            </a:r>
            <a:r>
              <a:rPr lang="en-US" dirty="0"/>
              <a:t>, </a:t>
            </a:r>
            <a:r>
              <a:rPr lang="en-US" dirty="0" err="1"/>
              <a:t>destinaciji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turističkom</a:t>
            </a:r>
            <a:r>
              <a:rPr lang="en-US" dirty="0"/>
              <a:t> </a:t>
            </a:r>
            <a:r>
              <a:rPr lang="en-US" dirty="0" err="1"/>
              <a:t>mestu</a:t>
            </a:r>
            <a:endParaRPr lang="en-US" dirty="0"/>
          </a:p>
          <a:p>
            <a:pPr lvl="0"/>
            <a:r>
              <a:rPr lang="en-US" b="1" dirty="0" err="1"/>
              <a:t>finansijski</a:t>
            </a:r>
            <a:r>
              <a:rPr lang="en-US" b="1" dirty="0"/>
              <a:t> </a:t>
            </a:r>
            <a:r>
              <a:rPr lang="en-US" b="1" dirty="0" err="1"/>
              <a:t>promet</a:t>
            </a:r>
            <a:r>
              <a:rPr lang="en-US" b="1" dirty="0"/>
              <a:t> </a:t>
            </a:r>
            <a:r>
              <a:rPr lang="en-US" dirty="0" err="1"/>
              <a:t>ostvaren</a:t>
            </a:r>
            <a:r>
              <a:rPr lang="en-US" dirty="0"/>
              <a:t> </a:t>
            </a:r>
            <a:r>
              <a:rPr lang="en-US" dirty="0" err="1"/>
              <a:t>dolascima</a:t>
            </a:r>
            <a:r>
              <a:rPr lang="en-US" dirty="0"/>
              <a:t> </a:t>
            </a:r>
            <a:r>
              <a:rPr lang="en-US" dirty="0" err="1"/>
              <a:t>turista</a:t>
            </a:r>
            <a:r>
              <a:rPr lang="en-US" dirty="0"/>
              <a:t> u </a:t>
            </a:r>
            <a:r>
              <a:rPr lang="en-US" dirty="0" err="1"/>
              <a:t>neko</a:t>
            </a:r>
            <a:r>
              <a:rPr lang="en-US" dirty="0"/>
              <a:t> </a:t>
            </a:r>
            <a:r>
              <a:rPr lang="en-US" dirty="0" err="1"/>
              <a:t>područje</a:t>
            </a:r>
            <a:endParaRPr lang="en-US" dirty="0"/>
          </a:p>
          <a:p>
            <a:pPr lvl="0"/>
            <a:r>
              <a:rPr lang="en-US" b="1" dirty="0" err="1"/>
              <a:t>obim</a:t>
            </a:r>
            <a:r>
              <a:rPr lang="en-US" b="1" dirty="0"/>
              <a:t> </a:t>
            </a:r>
            <a:r>
              <a:rPr lang="en-US" b="1" dirty="0" err="1"/>
              <a:t>poslovanja</a:t>
            </a:r>
            <a:r>
              <a:rPr lang="en-US" b="1" dirty="0"/>
              <a:t> </a:t>
            </a:r>
            <a:r>
              <a:rPr lang="en-US" dirty="0"/>
              <a:t>u </a:t>
            </a:r>
            <a:r>
              <a:rPr lang="en-US" dirty="0" err="1"/>
              <a:t>nekom</a:t>
            </a:r>
            <a:r>
              <a:rPr lang="en-US" dirty="0"/>
              <a:t> </a:t>
            </a:r>
            <a:r>
              <a:rPr lang="en-US" dirty="0" err="1"/>
              <a:t>preduzeću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svoj</a:t>
            </a:r>
            <a:r>
              <a:rPr lang="en-US" dirty="0"/>
              <a:t> </a:t>
            </a:r>
            <a:r>
              <a:rPr lang="en-US" dirty="0" err="1"/>
              <a:t>primarni</a:t>
            </a:r>
            <a:r>
              <a:rPr lang="en-US" dirty="0"/>
              <a:t> </a:t>
            </a:r>
            <a:r>
              <a:rPr lang="en-US" dirty="0" err="1"/>
              <a:t>privredni</a:t>
            </a:r>
            <a:r>
              <a:rPr lang="en-US" dirty="0"/>
              <a:t> </a:t>
            </a:r>
            <a:r>
              <a:rPr lang="en-US" dirty="0" err="1"/>
              <a:t>interes</a:t>
            </a:r>
            <a:r>
              <a:rPr lang="en-US" dirty="0"/>
              <a:t> </a:t>
            </a:r>
            <a:r>
              <a:rPr lang="en-US" dirty="0" err="1"/>
              <a:t>ostvaruje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turističkom</a:t>
            </a:r>
            <a:r>
              <a:rPr lang="en-US" dirty="0"/>
              <a:t> </a:t>
            </a:r>
            <a:r>
              <a:rPr lang="en-US" dirty="0" err="1"/>
              <a:t>tržištu</a:t>
            </a:r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Turistički</a:t>
            </a:r>
            <a:r>
              <a:rPr lang="en-US" dirty="0" smtClean="0"/>
              <a:t> </a:t>
            </a:r>
            <a:r>
              <a:rPr lang="en-US" dirty="0" err="1" smtClean="0"/>
              <a:t>promet</a:t>
            </a:r>
            <a:r>
              <a:rPr lang="en-US" dirty="0" smtClean="0"/>
              <a:t> se </a:t>
            </a:r>
            <a:r>
              <a:rPr lang="en-US" dirty="0" err="1" smtClean="0"/>
              <a:t>izražava</a:t>
            </a:r>
            <a:r>
              <a:rPr lang="en-US" dirty="0" smtClean="0"/>
              <a:t>: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brojem</a:t>
            </a:r>
            <a:r>
              <a:rPr lang="en-US" dirty="0" smtClean="0"/>
              <a:t> </a:t>
            </a:r>
            <a:r>
              <a:rPr lang="en-US" dirty="0" err="1"/>
              <a:t>turista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brojem</a:t>
            </a:r>
            <a:r>
              <a:rPr lang="en-US" dirty="0" smtClean="0"/>
              <a:t> </a:t>
            </a:r>
            <a:r>
              <a:rPr lang="en-US" dirty="0" err="1"/>
              <a:t>noćenja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endParaRPr lang="sr-Latn-RS" dirty="0" smtClean="0"/>
          </a:p>
          <a:p>
            <a:r>
              <a:rPr lang="en-US" dirty="0" err="1" smtClean="0"/>
              <a:t>veličinom</a:t>
            </a:r>
            <a:r>
              <a:rPr lang="en-US" dirty="0" smtClean="0"/>
              <a:t> </a:t>
            </a:r>
            <a:r>
              <a:rPr lang="en-US" dirty="0" err="1"/>
              <a:t>ostvarenog</a:t>
            </a:r>
            <a:r>
              <a:rPr lang="en-US" dirty="0"/>
              <a:t> </a:t>
            </a:r>
            <a:r>
              <a:rPr lang="en-US" dirty="0" err="1"/>
              <a:t>prihoda</a:t>
            </a:r>
            <a:r>
              <a:rPr lang="en-US" dirty="0"/>
              <a:t> (</a:t>
            </a:r>
            <a:r>
              <a:rPr lang="en-US" dirty="0" err="1"/>
              <a:t>turističkom</a:t>
            </a:r>
            <a:r>
              <a:rPr lang="en-US" dirty="0"/>
              <a:t> </a:t>
            </a:r>
            <a:r>
              <a:rPr lang="en-US" dirty="0" err="1"/>
              <a:t>potrošnjom</a:t>
            </a:r>
            <a:r>
              <a:rPr lang="en-US" dirty="0"/>
              <a:t>) 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Dimenzije turističkog prometa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• </a:t>
            </a:r>
            <a:r>
              <a:rPr lang="en-US" b="1" dirty="0" err="1"/>
              <a:t>obim</a:t>
            </a:r>
            <a:r>
              <a:rPr lang="en-US" b="1" dirty="0"/>
              <a:t> </a:t>
            </a:r>
            <a:r>
              <a:rPr lang="en-US" dirty="0" err="1"/>
              <a:t>turističkog</a:t>
            </a:r>
            <a:r>
              <a:rPr lang="en-US" dirty="0"/>
              <a:t> </a:t>
            </a:r>
            <a:r>
              <a:rPr lang="en-US" dirty="0" err="1"/>
              <a:t>prometa</a:t>
            </a:r>
            <a:r>
              <a:rPr lang="en-US" dirty="0"/>
              <a:t>,</a:t>
            </a:r>
          </a:p>
          <a:p>
            <a:pPr>
              <a:buNone/>
            </a:pPr>
            <a:r>
              <a:rPr lang="en-US" b="1" dirty="0"/>
              <a:t>• </a:t>
            </a:r>
            <a:r>
              <a:rPr lang="en-US" b="1" dirty="0" err="1"/>
              <a:t>dinamika</a:t>
            </a:r>
            <a:r>
              <a:rPr lang="en-US" b="1" dirty="0"/>
              <a:t> </a:t>
            </a:r>
            <a:r>
              <a:rPr lang="en-US" dirty="0" err="1"/>
              <a:t>turističkog</a:t>
            </a:r>
            <a:r>
              <a:rPr lang="en-US" dirty="0"/>
              <a:t> </a:t>
            </a:r>
            <a:r>
              <a:rPr lang="en-US" dirty="0" err="1"/>
              <a:t>prometa</a:t>
            </a:r>
            <a:r>
              <a:rPr lang="en-US" dirty="0"/>
              <a:t>,</a:t>
            </a:r>
          </a:p>
          <a:p>
            <a:pPr>
              <a:buNone/>
            </a:pPr>
            <a:r>
              <a:rPr lang="en-US" b="1" dirty="0"/>
              <a:t>• </a:t>
            </a:r>
            <a:r>
              <a:rPr lang="en-US" b="1" dirty="0" err="1"/>
              <a:t>struktura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raspodela</a:t>
            </a:r>
            <a:r>
              <a:rPr lang="en-US" dirty="0"/>
              <a:t>) </a:t>
            </a:r>
            <a:r>
              <a:rPr lang="en-US" dirty="0" err="1"/>
              <a:t>turističkog</a:t>
            </a:r>
            <a:r>
              <a:rPr lang="en-US" dirty="0"/>
              <a:t> </a:t>
            </a:r>
            <a:r>
              <a:rPr lang="en-US" dirty="0" err="1"/>
              <a:t>prometa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3600" b="1" dirty="0"/>
              <a:t>STATISTIČKO MERENJE U TURIZMU</a:t>
            </a:r>
            <a:r>
              <a:rPr lang="en-US" sz="3600" dirty="0"/>
              <a:t/>
            </a:r>
            <a:br>
              <a:rPr lang="en-US" sz="3600" dirty="0"/>
            </a:br>
            <a:endParaRPr lang="sr-Latn-R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sr-Latn-RS" dirty="0" smtClean="0"/>
              <a:t>odaci o turističkim kretanjima, turističkoj potrošnji i ekonomskim efektima turizma su po pravilu </a:t>
            </a:r>
            <a:r>
              <a:rPr lang="sr-Latn-RS" b="1" dirty="0" smtClean="0">
                <a:solidFill>
                  <a:srgbClr val="FF0000"/>
                </a:solidFill>
              </a:rPr>
              <a:t>rezultat naučno utemeljenih procena</a:t>
            </a:r>
            <a:r>
              <a:rPr lang="sr-Latn-RS" dirty="0" smtClean="0"/>
              <a:t>, a ne preciznih proračuna te se u najvećoj meri radi o približnim a ne egzaktnim podacima.</a:t>
            </a:r>
          </a:p>
          <a:p>
            <a:r>
              <a:rPr lang="en-US" dirty="0" smtClean="0"/>
              <a:t>N</a:t>
            </a:r>
            <a:r>
              <a:rPr lang="sr-Latn-RS" dirty="0" smtClean="0"/>
              <a:t>ajčešće je  to krajnje složen metodološki postupak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Turist</a:t>
            </a:r>
            <a:r>
              <a:rPr lang="sr-Latn-RS" dirty="0" smtClean="0"/>
              <a:t>ički promet obuhvata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b="1" dirty="0" err="1" smtClean="0"/>
              <a:t>Domaći</a:t>
            </a:r>
            <a:r>
              <a:rPr lang="en-US" b="1" dirty="0" smtClean="0"/>
              <a:t> (eng. domestic) </a:t>
            </a:r>
            <a:r>
              <a:rPr lang="en-US" b="1" dirty="0" err="1" smtClean="0"/>
              <a:t>turizam</a:t>
            </a:r>
            <a:r>
              <a:rPr lang="en-US" dirty="0" smtClean="0"/>
              <a:t> </a:t>
            </a:r>
            <a:r>
              <a:rPr lang="sr-Latn-RS" dirty="0" smtClean="0"/>
              <a:t>- </a:t>
            </a:r>
            <a:r>
              <a:rPr lang="en-US" dirty="0" err="1" smtClean="0"/>
              <a:t>turistička</a:t>
            </a:r>
            <a:r>
              <a:rPr lang="en-US" dirty="0" smtClean="0"/>
              <a:t> </a:t>
            </a:r>
            <a:r>
              <a:rPr lang="en-US" dirty="0" err="1" smtClean="0"/>
              <a:t>putovanja</a:t>
            </a:r>
            <a:r>
              <a:rPr lang="en-US" dirty="0" smtClean="0"/>
              <a:t> </a:t>
            </a:r>
            <a:r>
              <a:rPr lang="en-US" dirty="0" err="1" smtClean="0"/>
              <a:t>rezidenata</a:t>
            </a:r>
            <a:r>
              <a:rPr lang="en-US" dirty="0" smtClean="0"/>
              <a:t>, </a:t>
            </a:r>
            <a:r>
              <a:rPr lang="en-US" dirty="0" err="1" smtClean="0"/>
              <a:t>tj</a:t>
            </a:r>
            <a:r>
              <a:rPr lang="en-US" dirty="0" smtClean="0"/>
              <a:t>. </a:t>
            </a:r>
            <a:r>
              <a:rPr lang="en-US" dirty="0" err="1" smtClean="0"/>
              <a:t>domicilnog</a:t>
            </a:r>
            <a:r>
              <a:rPr lang="en-US" dirty="0" smtClean="0"/>
              <a:t> </a:t>
            </a:r>
            <a:r>
              <a:rPr lang="en-US" dirty="0" err="1" smtClean="0"/>
              <a:t>stanovništva</a:t>
            </a:r>
            <a:r>
              <a:rPr lang="en-US" dirty="0" smtClean="0"/>
              <a:t> </a:t>
            </a:r>
            <a:r>
              <a:rPr lang="en-US" dirty="0" err="1" smtClean="0"/>
              <a:t>unutar</a:t>
            </a:r>
            <a:r>
              <a:rPr lang="en-US" dirty="0" smtClean="0"/>
              <a:t> </a:t>
            </a:r>
            <a:r>
              <a:rPr lang="en-US" dirty="0" err="1" smtClean="0"/>
              <a:t>konkretne</a:t>
            </a:r>
            <a:r>
              <a:rPr lang="en-US" dirty="0" smtClean="0"/>
              <a:t> </a:t>
            </a:r>
            <a:r>
              <a:rPr lang="en-US" dirty="0" err="1" smtClean="0"/>
              <a:t>posmatrane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zemlje</a:t>
            </a:r>
            <a:r>
              <a:rPr lang="en-US" dirty="0" smtClean="0"/>
              <a:t>;</a:t>
            </a:r>
          </a:p>
          <a:p>
            <a:pPr lvl="0"/>
            <a:r>
              <a:rPr lang="en-US" b="1" dirty="0" err="1" smtClean="0"/>
              <a:t>Receptivni</a:t>
            </a:r>
            <a:r>
              <a:rPr lang="en-US" b="1" dirty="0" smtClean="0"/>
              <a:t> (eng. inbound) </a:t>
            </a:r>
            <a:r>
              <a:rPr lang="en-US" b="1" dirty="0" err="1" smtClean="0"/>
              <a:t>turizam</a:t>
            </a:r>
            <a:r>
              <a:rPr lang="sr-Latn-RS" dirty="0" smtClean="0"/>
              <a:t> -  </a:t>
            </a:r>
            <a:r>
              <a:rPr lang="en-US" dirty="0" err="1" smtClean="0"/>
              <a:t>kretanja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aktivnosti</a:t>
            </a:r>
            <a:r>
              <a:rPr lang="en-US" dirty="0" smtClean="0"/>
              <a:t> </a:t>
            </a:r>
            <a:r>
              <a:rPr lang="en-US" dirty="0" err="1" smtClean="0"/>
              <a:t>nerezidenata</a:t>
            </a:r>
            <a:r>
              <a:rPr lang="en-US" dirty="0" smtClean="0"/>
              <a:t>, </a:t>
            </a:r>
            <a:r>
              <a:rPr lang="en-US" dirty="0" err="1" smtClean="0"/>
              <a:t>tj</a:t>
            </a:r>
            <a:r>
              <a:rPr lang="en-US" dirty="0" smtClean="0"/>
              <a:t>. </a:t>
            </a:r>
            <a:r>
              <a:rPr lang="en-US" dirty="0" err="1" smtClean="0"/>
              <a:t>inostranih</a:t>
            </a:r>
            <a:r>
              <a:rPr lang="en-US" dirty="0" smtClean="0"/>
              <a:t> </a:t>
            </a:r>
            <a:r>
              <a:rPr lang="en-US" dirty="0" err="1" smtClean="0"/>
              <a:t>turista</a:t>
            </a:r>
            <a:r>
              <a:rPr lang="en-US" dirty="0" smtClean="0"/>
              <a:t> </a:t>
            </a:r>
            <a:r>
              <a:rPr lang="en-US" dirty="0" err="1" smtClean="0"/>
              <a:t>unutar</a:t>
            </a:r>
            <a:r>
              <a:rPr lang="en-US" dirty="0" smtClean="0"/>
              <a:t> </a:t>
            </a:r>
            <a:r>
              <a:rPr lang="en-US" dirty="0" err="1" smtClean="0"/>
              <a:t>konkretne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zemlje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endParaRPr lang="en-US" dirty="0" smtClean="0"/>
          </a:p>
          <a:p>
            <a:pPr lvl="0"/>
            <a:r>
              <a:rPr lang="en-US" b="1" dirty="0" err="1" smtClean="0"/>
              <a:t>Inicijativni</a:t>
            </a:r>
            <a:r>
              <a:rPr lang="en-US" b="1" dirty="0" smtClean="0"/>
              <a:t> (eng. outbound), </a:t>
            </a:r>
            <a:r>
              <a:rPr lang="en-US" b="1" dirty="0" err="1" smtClean="0"/>
              <a:t>tj</a:t>
            </a:r>
            <a:r>
              <a:rPr lang="en-US" b="1" dirty="0" smtClean="0"/>
              <a:t>. </a:t>
            </a:r>
            <a:r>
              <a:rPr lang="en-US" b="1" dirty="0" err="1" smtClean="0"/>
              <a:t>emitivni</a:t>
            </a:r>
            <a:r>
              <a:rPr lang="en-US" b="1" dirty="0" smtClean="0"/>
              <a:t> </a:t>
            </a:r>
            <a:r>
              <a:rPr lang="en-US" b="1" dirty="0" err="1" smtClean="0"/>
              <a:t>turizam</a:t>
            </a:r>
            <a:r>
              <a:rPr lang="sr-Latn-RS" dirty="0" smtClean="0"/>
              <a:t> - </a:t>
            </a:r>
            <a:r>
              <a:rPr lang="en-US" dirty="0" err="1" smtClean="0"/>
              <a:t>turistička</a:t>
            </a:r>
            <a:r>
              <a:rPr lang="en-US" dirty="0" smtClean="0"/>
              <a:t> </a:t>
            </a:r>
            <a:r>
              <a:rPr lang="en-US" dirty="0" err="1" smtClean="0"/>
              <a:t>putovanja</a:t>
            </a:r>
            <a:r>
              <a:rPr lang="en-US" dirty="0" smtClean="0"/>
              <a:t> </a:t>
            </a:r>
            <a:r>
              <a:rPr lang="en-US" dirty="0" err="1" smtClean="0"/>
              <a:t>domaćeg</a:t>
            </a:r>
            <a:r>
              <a:rPr lang="en-US" dirty="0" smtClean="0"/>
              <a:t> </a:t>
            </a:r>
            <a:r>
              <a:rPr lang="en-US" dirty="0" err="1" smtClean="0"/>
              <a:t>stanovništva</a:t>
            </a:r>
            <a:r>
              <a:rPr lang="en-US" dirty="0" smtClean="0"/>
              <a:t> u </a:t>
            </a:r>
            <a:r>
              <a:rPr lang="en-US" dirty="0" err="1" smtClean="0"/>
              <a:t>inostranstvo</a:t>
            </a:r>
            <a:r>
              <a:rPr lang="en-US" dirty="0" smtClean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b="1" dirty="0" err="1" smtClean="0">
                <a:solidFill>
                  <a:srgbClr val="C00000"/>
                </a:solidFill>
              </a:rPr>
              <a:t>Unutrašnji</a:t>
            </a:r>
            <a:r>
              <a:rPr lang="en-US" b="1" dirty="0" smtClean="0">
                <a:solidFill>
                  <a:srgbClr val="C00000"/>
                </a:solidFill>
              </a:rPr>
              <a:t>, </a:t>
            </a:r>
            <a:r>
              <a:rPr lang="en-US" b="1" dirty="0" err="1" smtClean="0">
                <a:solidFill>
                  <a:srgbClr val="C00000"/>
                </a:solidFill>
              </a:rPr>
              <a:t>tj</a:t>
            </a:r>
            <a:r>
              <a:rPr lang="en-US" b="1" dirty="0" smtClean="0">
                <a:solidFill>
                  <a:srgbClr val="C00000"/>
                </a:solidFill>
              </a:rPr>
              <a:t>. </a:t>
            </a:r>
            <a:r>
              <a:rPr lang="en-US" b="1" dirty="0" err="1" smtClean="0">
                <a:solidFill>
                  <a:srgbClr val="C00000"/>
                </a:solidFill>
              </a:rPr>
              <a:t>turizam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unutar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nacionalne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teritorije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(eng. internal tourism)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obuhvata</a:t>
            </a:r>
            <a:r>
              <a:rPr lang="en-US" dirty="0" smtClean="0"/>
              <a:t> </a:t>
            </a:r>
            <a:r>
              <a:rPr lang="en-US" dirty="0" err="1" smtClean="0"/>
              <a:t>domaći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receptivni</a:t>
            </a:r>
            <a:r>
              <a:rPr lang="en-US" dirty="0" smtClean="0"/>
              <a:t> </a:t>
            </a:r>
            <a:r>
              <a:rPr lang="en-US" dirty="0" err="1" smtClean="0"/>
              <a:t>turizam</a:t>
            </a:r>
            <a:endParaRPr lang="en-US" dirty="0" smtClean="0"/>
          </a:p>
          <a:p>
            <a:pPr lvl="0"/>
            <a:r>
              <a:rPr lang="en-US" b="1" dirty="0" err="1" smtClean="0">
                <a:solidFill>
                  <a:srgbClr val="C00000"/>
                </a:solidFill>
              </a:rPr>
              <a:t>Nacionalni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turizam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(eng. national tourism)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obuhvata</a:t>
            </a:r>
            <a:r>
              <a:rPr lang="en-US" dirty="0" smtClean="0"/>
              <a:t> </a:t>
            </a:r>
            <a:r>
              <a:rPr lang="en-US" dirty="0" err="1" smtClean="0"/>
              <a:t>domaći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inicijativni</a:t>
            </a:r>
            <a:r>
              <a:rPr lang="en-US" dirty="0" smtClean="0"/>
              <a:t> </a:t>
            </a:r>
            <a:r>
              <a:rPr lang="en-US" dirty="0" err="1" smtClean="0"/>
              <a:t>turizam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</a:p>
          <a:p>
            <a:pPr lvl="0"/>
            <a:r>
              <a:rPr lang="en-US" b="1" dirty="0" err="1" smtClean="0">
                <a:solidFill>
                  <a:srgbClr val="C00000"/>
                </a:solidFill>
              </a:rPr>
              <a:t>Međunarodni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sr-Latn-RS" b="1" dirty="0" smtClean="0">
                <a:solidFill>
                  <a:srgbClr val="C00000"/>
                </a:solidFill>
              </a:rPr>
              <a:t> turizam </a:t>
            </a:r>
            <a:r>
              <a:rPr lang="en-US" dirty="0" smtClean="0"/>
              <a:t>(eng. international tourism)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obuhvata</a:t>
            </a:r>
            <a:r>
              <a:rPr lang="en-US" dirty="0" smtClean="0"/>
              <a:t> </a:t>
            </a:r>
            <a:r>
              <a:rPr lang="en-US" dirty="0" err="1" smtClean="0"/>
              <a:t>inicijativni</a:t>
            </a:r>
            <a:r>
              <a:rPr lang="en-US" dirty="0" smtClean="0"/>
              <a:t> (outbound)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receptivni</a:t>
            </a:r>
            <a:r>
              <a:rPr lang="en-US" dirty="0" smtClean="0"/>
              <a:t> (inbound) </a:t>
            </a:r>
            <a:r>
              <a:rPr lang="en-US" dirty="0" err="1" smtClean="0"/>
              <a:t>inostrani</a:t>
            </a:r>
            <a:r>
              <a:rPr lang="en-US" dirty="0" smtClean="0"/>
              <a:t> </a:t>
            </a:r>
            <a:r>
              <a:rPr lang="en-US" dirty="0" err="1" smtClean="0"/>
              <a:t>turizam</a:t>
            </a:r>
            <a:r>
              <a:rPr lang="en-US" dirty="0" smtClean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Metode </a:t>
            </a:r>
            <a:r>
              <a:rPr lang="en-US" dirty="0" err="1" smtClean="0"/>
              <a:t>utvrđivanj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potrošnje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metod</a:t>
            </a:r>
            <a:r>
              <a:rPr lang="en-US" dirty="0" smtClean="0"/>
              <a:t> </a:t>
            </a:r>
            <a:r>
              <a:rPr lang="en-US" dirty="0" err="1" smtClean="0"/>
              <a:t>procene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osnovu</a:t>
            </a:r>
            <a:r>
              <a:rPr lang="en-US" dirty="0" smtClean="0"/>
              <a:t> </a:t>
            </a:r>
            <a:r>
              <a:rPr lang="en-US" dirty="0" err="1" smtClean="0"/>
              <a:t>ostvarenog</a:t>
            </a:r>
            <a:r>
              <a:rPr lang="en-US" dirty="0" smtClean="0"/>
              <a:t> </a:t>
            </a:r>
            <a:r>
              <a:rPr lang="en-US" dirty="0" err="1" smtClean="0"/>
              <a:t>turističkog</a:t>
            </a:r>
            <a:r>
              <a:rPr lang="en-US" dirty="0" smtClean="0"/>
              <a:t> </a:t>
            </a:r>
            <a:r>
              <a:rPr lang="en-US" dirty="0" err="1" smtClean="0"/>
              <a:t>prometa</a:t>
            </a:r>
            <a:r>
              <a:rPr lang="en-US" dirty="0" smtClean="0"/>
              <a:t> (</a:t>
            </a:r>
            <a:r>
              <a:rPr lang="en-US" dirty="0" err="1" smtClean="0"/>
              <a:t>broj</a:t>
            </a:r>
            <a:r>
              <a:rPr lang="en-US" dirty="0" smtClean="0"/>
              <a:t> </a:t>
            </a:r>
            <a:r>
              <a:rPr lang="en-US" dirty="0" err="1" smtClean="0"/>
              <a:t>domaćih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stranih</a:t>
            </a:r>
            <a:r>
              <a:rPr lang="en-US" dirty="0" smtClean="0"/>
              <a:t> </a:t>
            </a:r>
            <a:r>
              <a:rPr lang="en-US" dirty="0" err="1" smtClean="0"/>
              <a:t>turista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njihovih</a:t>
            </a:r>
            <a:r>
              <a:rPr lang="en-US" dirty="0" smtClean="0"/>
              <a:t> </a:t>
            </a:r>
            <a:r>
              <a:rPr lang="en-US" dirty="0" err="1" smtClean="0"/>
              <a:t>noćenja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prosečne</a:t>
            </a:r>
            <a:r>
              <a:rPr lang="en-US" dirty="0" smtClean="0"/>
              <a:t> </a:t>
            </a:r>
            <a:r>
              <a:rPr lang="en-US" dirty="0" err="1" smtClean="0"/>
              <a:t>dnevne</a:t>
            </a:r>
            <a:r>
              <a:rPr lang="en-US" dirty="0" smtClean="0"/>
              <a:t> </a:t>
            </a:r>
            <a:r>
              <a:rPr lang="en-US" dirty="0" err="1" smtClean="0"/>
              <a:t>potrošnje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vrstama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kategorijama</a:t>
            </a:r>
            <a:r>
              <a:rPr lang="en-US" dirty="0" smtClean="0"/>
              <a:t> </a:t>
            </a:r>
            <a:r>
              <a:rPr lang="en-US" dirty="0" err="1" smtClean="0"/>
              <a:t>korišćenih</a:t>
            </a:r>
            <a:r>
              <a:rPr lang="en-US" dirty="0" smtClean="0"/>
              <a:t> </a:t>
            </a:r>
            <a:r>
              <a:rPr lang="en-US" dirty="0" err="1" smtClean="0"/>
              <a:t>objekata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smeštaj</a:t>
            </a:r>
            <a:r>
              <a:rPr lang="en-US" dirty="0" smtClean="0"/>
              <a:t>) </a:t>
            </a:r>
            <a:r>
              <a:rPr lang="en-US" dirty="0" err="1" smtClean="0"/>
              <a:t>ili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metod</a:t>
            </a:r>
            <a:r>
              <a:rPr lang="en-US" dirty="0" smtClean="0"/>
              <a:t> </a:t>
            </a:r>
            <a:r>
              <a:rPr lang="en-US" dirty="0" err="1" smtClean="0"/>
              <a:t>povremenog</a:t>
            </a:r>
            <a:r>
              <a:rPr lang="en-US" dirty="0" smtClean="0"/>
              <a:t> </a:t>
            </a:r>
            <a:r>
              <a:rPr lang="en-US" dirty="0" err="1" smtClean="0"/>
              <a:t>anketiranja</a:t>
            </a:r>
            <a:r>
              <a:rPr lang="en-US" dirty="0" smtClean="0"/>
              <a:t> </a:t>
            </a:r>
            <a:r>
              <a:rPr lang="en-US" dirty="0" err="1" smtClean="0"/>
              <a:t>turista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Metodološki</a:t>
            </a:r>
            <a:r>
              <a:rPr lang="en-US" dirty="0"/>
              <a:t> </a:t>
            </a:r>
            <a:r>
              <a:rPr lang="en-US" dirty="0" err="1"/>
              <a:t>problemi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odnose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utvrđivanje</a:t>
            </a:r>
            <a:r>
              <a:rPr lang="en-US" dirty="0"/>
              <a:t> </a:t>
            </a:r>
            <a:r>
              <a:rPr lang="en-US" dirty="0" err="1"/>
              <a:t>nivoa</a:t>
            </a:r>
            <a:r>
              <a:rPr lang="en-US" dirty="0"/>
              <a:t> </a:t>
            </a:r>
            <a:r>
              <a:rPr lang="en-US" dirty="0" err="1"/>
              <a:t>potrošnje</a:t>
            </a:r>
            <a:r>
              <a:rPr lang="en-US" dirty="0"/>
              <a:t> </a:t>
            </a:r>
            <a:r>
              <a:rPr lang="en-US" dirty="0" err="1"/>
              <a:t>proizilaze</a:t>
            </a:r>
            <a:r>
              <a:rPr lang="en-US" dirty="0"/>
              <a:t> pre </a:t>
            </a:r>
            <a:r>
              <a:rPr lang="en-US" dirty="0" err="1"/>
              <a:t>svega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velikog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n-US" dirty="0" err="1"/>
              <a:t>delatnosti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sačinjavaju</a:t>
            </a:r>
            <a:r>
              <a:rPr lang="en-US" dirty="0"/>
              <a:t> </a:t>
            </a:r>
            <a:r>
              <a:rPr lang="en-US" dirty="0" err="1"/>
              <a:t>turističku</a:t>
            </a:r>
            <a:r>
              <a:rPr lang="en-US" dirty="0"/>
              <a:t> </a:t>
            </a:r>
            <a:r>
              <a:rPr lang="en-US" dirty="0" err="1"/>
              <a:t>privredu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prihoda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turistička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 </a:t>
            </a:r>
            <a:r>
              <a:rPr lang="en-US" dirty="0" err="1"/>
              <a:t>ostvaruju</a:t>
            </a:r>
            <a:r>
              <a:rPr lang="en-US" dirty="0"/>
              <a:t> ne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od</a:t>
            </a:r>
            <a:r>
              <a:rPr lang="en-US" dirty="0"/>
              <a:t> </a:t>
            </a:r>
            <a:r>
              <a:rPr lang="en-US" dirty="0" err="1"/>
              <a:t>domaćih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stranih</a:t>
            </a:r>
            <a:r>
              <a:rPr lang="en-US" dirty="0"/>
              <a:t> </a:t>
            </a:r>
            <a:r>
              <a:rPr lang="en-US" dirty="0" err="1"/>
              <a:t>turista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</a:t>
            </a:r>
            <a:r>
              <a:rPr lang="en-US" dirty="0"/>
              <a:t> </a:t>
            </a:r>
            <a:r>
              <a:rPr lang="en-US" dirty="0" err="1"/>
              <a:t>lokalnog</a:t>
            </a:r>
            <a:r>
              <a:rPr lang="en-US" dirty="0"/>
              <a:t> </a:t>
            </a:r>
            <a:r>
              <a:rPr lang="en-US" dirty="0" err="1"/>
              <a:t>stanovništva</a:t>
            </a:r>
            <a:r>
              <a:rPr lang="en-US" dirty="0"/>
              <a:t>. 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err="1" smtClean="0"/>
              <a:t>M</a:t>
            </a:r>
            <a:r>
              <a:rPr lang="en-US" dirty="0" err="1" smtClean="0"/>
              <a:t>ogućnosti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prikupljanje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o </a:t>
            </a:r>
            <a:r>
              <a:rPr lang="en-US" dirty="0" err="1"/>
              <a:t>turističkim</a:t>
            </a:r>
            <a:r>
              <a:rPr lang="en-US" dirty="0"/>
              <a:t> </a:t>
            </a:r>
            <a:r>
              <a:rPr lang="en-US" dirty="0" err="1"/>
              <a:t>kretanjima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sr-Latn-RS" dirty="0" smtClean="0"/>
              <a:t>1. </a:t>
            </a:r>
            <a:r>
              <a:rPr lang="en-US" dirty="0" err="1" smtClean="0"/>
              <a:t>Turista</a:t>
            </a:r>
            <a:r>
              <a:rPr lang="sr-Latn-RS" dirty="0" smtClean="0"/>
              <a:t> se</a:t>
            </a:r>
            <a:r>
              <a:rPr lang="en-US" dirty="0" smtClean="0"/>
              <a:t> </a:t>
            </a:r>
            <a:r>
              <a:rPr lang="en-US" dirty="0" err="1"/>
              <a:t>registruje</a:t>
            </a:r>
            <a:r>
              <a:rPr lang="en-US" dirty="0"/>
              <a:t> </a:t>
            </a:r>
            <a:r>
              <a:rPr lang="en-US" dirty="0" err="1"/>
              <a:t>dolaskom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turističku</a:t>
            </a:r>
            <a:r>
              <a:rPr lang="en-US" dirty="0"/>
              <a:t> </a:t>
            </a:r>
            <a:r>
              <a:rPr lang="en-US" dirty="0" err="1"/>
              <a:t>destinaciju</a:t>
            </a:r>
            <a:r>
              <a:rPr lang="en-US" dirty="0"/>
              <a:t>, </a:t>
            </a:r>
            <a:r>
              <a:rPr lang="en-US" dirty="0" err="1"/>
              <a:t>odnosno</a:t>
            </a:r>
            <a:r>
              <a:rPr lang="en-US" dirty="0"/>
              <a:t> u </a:t>
            </a:r>
            <a:r>
              <a:rPr lang="en-US" dirty="0" err="1"/>
              <a:t>smeštajni</a:t>
            </a:r>
            <a:r>
              <a:rPr lang="en-US" dirty="0"/>
              <a:t> </a:t>
            </a:r>
            <a:r>
              <a:rPr lang="en-US" dirty="0" err="1"/>
              <a:t>objekat</a:t>
            </a:r>
            <a:r>
              <a:rPr lang="en-US" dirty="0"/>
              <a:t> </a:t>
            </a:r>
            <a:r>
              <a:rPr lang="en-US" dirty="0" err="1"/>
              <a:t>gde</a:t>
            </a:r>
            <a:r>
              <a:rPr lang="en-US" dirty="0"/>
              <a:t> </a:t>
            </a:r>
            <a:r>
              <a:rPr lang="en-US" dirty="0" err="1"/>
              <a:t>namerava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boravi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ostvari</a:t>
            </a:r>
            <a:r>
              <a:rPr lang="en-US" dirty="0"/>
              <a:t> </a:t>
            </a:r>
            <a:r>
              <a:rPr lang="en-US" dirty="0" err="1"/>
              <a:t>noćenje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/>
              <a:t>ovim</a:t>
            </a:r>
            <a:r>
              <a:rPr lang="en-US" dirty="0"/>
              <a:t> </a:t>
            </a:r>
            <a:r>
              <a:rPr lang="en-US" dirty="0" err="1"/>
              <a:t>statističkim</a:t>
            </a:r>
            <a:r>
              <a:rPr lang="en-US" dirty="0"/>
              <a:t> </a:t>
            </a:r>
            <a:r>
              <a:rPr lang="en-US" dirty="0" err="1"/>
              <a:t>modelom</a:t>
            </a:r>
            <a:r>
              <a:rPr lang="en-US" dirty="0"/>
              <a:t> </a:t>
            </a:r>
            <a:r>
              <a:rPr lang="en-US" dirty="0" err="1"/>
              <a:t>prikupljanja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o </a:t>
            </a:r>
            <a:r>
              <a:rPr lang="en-US" dirty="0" err="1"/>
              <a:t>broju</a:t>
            </a:r>
            <a:r>
              <a:rPr lang="en-US" dirty="0"/>
              <a:t> </a:t>
            </a:r>
            <a:r>
              <a:rPr lang="en-US" dirty="0" err="1"/>
              <a:t>turista</a:t>
            </a:r>
            <a:r>
              <a:rPr lang="en-US" dirty="0"/>
              <a:t> </a:t>
            </a:r>
            <a:r>
              <a:rPr lang="en-US" dirty="0" err="1"/>
              <a:t>evidentira</a:t>
            </a:r>
            <a:r>
              <a:rPr lang="en-US" dirty="0"/>
              <a:t> se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dolazaka</a:t>
            </a:r>
            <a:r>
              <a:rPr lang="en-US" dirty="0"/>
              <a:t> </a:t>
            </a:r>
            <a:r>
              <a:rPr lang="en-US" dirty="0" err="1"/>
              <a:t>turista</a:t>
            </a:r>
            <a:r>
              <a:rPr lang="en-US" dirty="0"/>
              <a:t>, a ne </a:t>
            </a:r>
            <a:r>
              <a:rPr lang="en-US" dirty="0" err="1"/>
              <a:t>njihov</a:t>
            </a:r>
            <a:r>
              <a:rPr lang="en-US" dirty="0"/>
              <a:t> </a:t>
            </a:r>
            <a:r>
              <a:rPr lang="en-US" dirty="0" err="1"/>
              <a:t>stvarni</a:t>
            </a:r>
            <a:r>
              <a:rPr lang="en-US" dirty="0"/>
              <a:t> </a:t>
            </a:r>
            <a:r>
              <a:rPr lang="en-US" dirty="0" err="1"/>
              <a:t>broj,jer</a:t>
            </a:r>
            <a:r>
              <a:rPr lang="en-US" dirty="0"/>
              <a:t> </a:t>
            </a:r>
            <a:r>
              <a:rPr lang="en-US" dirty="0" err="1"/>
              <a:t>ih</a:t>
            </a:r>
            <a:r>
              <a:rPr lang="en-US" dirty="0"/>
              <a:t> je de facto </a:t>
            </a:r>
            <a:r>
              <a:rPr lang="en-US" dirty="0" err="1"/>
              <a:t>manje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sr-Latn-RS" dirty="0" smtClean="0"/>
              <a:t>2. </a:t>
            </a:r>
            <a:r>
              <a:rPr lang="en-US" dirty="0" err="1" smtClean="0"/>
              <a:t>turista</a:t>
            </a:r>
            <a:r>
              <a:rPr lang="en-US" dirty="0" smtClean="0"/>
              <a:t> </a:t>
            </a:r>
            <a:r>
              <a:rPr lang="sr-Latn-RS" dirty="0" smtClean="0"/>
              <a:t>se </a:t>
            </a:r>
            <a:r>
              <a:rPr lang="en-US" dirty="0" err="1" smtClean="0"/>
              <a:t>registruje</a:t>
            </a:r>
            <a:r>
              <a:rPr lang="en-US" dirty="0" smtClean="0"/>
              <a:t> </a:t>
            </a:r>
            <a:r>
              <a:rPr lang="en-US" dirty="0" err="1"/>
              <a:t>prolaskom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državnu</a:t>
            </a:r>
            <a:r>
              <a:rPr lang="en-US" dirty="0"/>
              <a:t> </a:t>
            </a:r>
            <a:r>
              <a:rPr lang="en-US" dirty="0" err="1"/>
              <a:t>granicu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24-časovno </a:t>
            </a:r>
            <a:r>
              <a:rPr lang="en-US" dirty="0" err="1"/>
              <a:t>brojanje</a:t>
            </a:r>
            <a:r>
              <a:rPr lang="en-US" dirty="0"/>
              <a:t> </a:t>
            </a:r>
            <a:r>
              <a:rPr lang="en-US" dirty="0" err="1"/>
              <a:t>putnika</a:t>
            </a:r>
            <a:r>
              <a:rPr lang="en-US" dirty="0"/>
              <a:t> u </a:t>
            </a:r>
            <a:r>
              <a:rPr lang="en-US" dirty="0" err="1"/>
              <a:t>svakom</a:t>
            </a:r>
            <a:r>
              <a:rPr lang="en-US" dirty="0"/>
              <a:t> </a:t>
            </a:r>
            <a:r>
              <a:rPr lang="en-US" dirty="0" err="1"/>
              <a:t>vozilu</a:t>
            </a:r>
            <a:r>
              <a:rPr lang="en-US" dirty="0"/>
              <a:t>, </a:t>
            </a:r>
            <a:r>
              <a:rPr lang="en-US" dirty="0" err="1"/>
              <a:t>tokom</a:t>
            </a:r>
            <a:r>
              <a:rPr lang="en-US" dirty="0"/>
              <a:t> </a:t>
            </a:r>
            <a:r>
              <a:rPr lang="en-US" dirty="0" err="1"/>
              <a:t>cele</a:t>
            </a:r>
            <a:r>
              <a:rPr lang="en-US" dirty="0"/>
              <a:t> </a:t>
            </a:r>
            <a:r>
              <a:rPr lang="en-US" dirty="0" err="1"/>
              <a:t>godine,posebno</a:t>
            </a:r>
            <a:r>
              <a:rPr lang="en-US" dirty="0"/>
              <a:t> u </a:t>
            </a:r>
            <a:r>
              <a:rPr lang="en-US" dirty="0" err="1"/>
              <a:t>toku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 smtClean="0"/>
              <a:t>sezone</a:t>
            </a:r>
            <a:r>
              <a:rPr lang="sr-Latn-RS" dirty="0" smtClean="0"/>
              <a:t>.</a:t>
            </a:r>
          </a:p>
          <a:p>
            <a:r>
              <a:rPr lang="en-US" dirty="0" smtClean="0"/>
              <a:t> </a:t>
            </a:r>
            <a:r>
              <a:rPr lang="sr-Latn-RS" dirty="0" smtClean="0"/>
              <a:t>Ovo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smatra</a:t>
            </a:r>
            <a:r>
              <a:rPr lang="en-US" dirty="0"/>
              <a:t> </a:t>
            </a:r>
            <a:r>
              <a:rPr lang="en-US" dirty="0" err="1"/>
              <a:t>izuzetno</a:t>
            </a:r>
            <a:r>
              <a:rPr lang="en-US" dirty="0"/>
              <a:t> </a:t>
            </a:r>
            <a:r>
              <a:rPr lang="en-US" dirty="0" err="1"/>
              <a:t>obimnim</a:t>
            </a:r>
            <a:r>
              <a:rPr lang="en-US" dirty="0"/>
              <a:t>, </a:t>
            </a:r>
            <a:r>
              <a:rPr lang="en-US" dirty="0" err="1"/>
              <a:t>napornim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ekonomski</a:t>
            </a:r>
            <a:r>
              <a:rPr lang="en-US" dirty="0"/>
              <a:t> </a:t>
            </a:r>
            <a:r>
              <a:rPr lang="en-US" dirty="0" err="1"/>
              <a:t>neisplativim</a:t>
            </a:r>
            <a:r>
              <a:rPr lang="en-US" dirty="0"/>
              <a:t> </a:t>
            </a:r>
            <a:r>
              <a:rPr lang="en-US" dirty="0" err="1"/>
              <a:t>poslom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našoj</a:t>
            </a:r>
            <a:r>
              <a:rPr lang="en-US" dirty="0"/>
              <a:t> </a:t>
            </a:r>
            <a:r>
              <a:rPr lang="en-US" dirty="0" err="1"/>
              <a:t>zemlji</a:t>
            </a:r>
            <a:r>
              <a:rPr lang="en-US" dirty="0"/>
              <a:t> </a:t>
            </a:r>
            <a:r>
              <a:rPr lang="en-US" dirty="0" err="1"/>
              <a:t>procena</a:t>
            </a:r>
            <a:r>
              <a:rPr lang="en-US" dirty="0"/>
              <a:t> </a:t>
            </a:r>
            <a:r>
              <a:rPr lang="en-US" dirty="0" err="1"/>
              <a:t>visine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potrošnje</a:t>
            </a:r>
            <a:r>
              <a:rPr lang="en-US" dirty="0"/>
              <a:t> se </a:t>
            </a:r>
            <a:r>
              <a:rPr lang="en-US" dirty="0" err="1"/>
              <a:t>utvrđuje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bazi</a:t>
            </a:r>
            <a:r>
              <a:rPr lang="en-US" dirty="0"/>
              <a:t> </a:t>
            </a:r>
            <a:r>
              <a:rPr lang="en-US" dirty="0" err="1"/>
              <a:t>registrovanog</a:t>
            </a:r>
            <a:r>
              <a:rPr lang="en-US" dirty="0"/>
              <a:t> </a:t>
            </a:r>
            <a:r>
              <a:rPr lang="en-US" dirty="0" err="1"/>
              <a:t>deviznog</a:t>
            </a:r>
            <a:r>
              <a:rPr lang="en-US" dirty="0"/>
              <a:t> </a:t>
            </a:r>
            <a:r>
              <a:rPr lang="en-US" dirty="0" err="1"/>
              <a:t>priliva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b="1" dirty="0" err="1"/>
              <a:t>Narodne</a:t>
            </a:r>
            <a:r>
              <a:rPr lang="en-US" b="1" dirty="0"/>
              <a:t> </a:t>
            </a:r>
            <a:r>
              <a:rPr lang="en-US" b="1" dirty="0" err="1"/>
              <a:t>banke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plaćanje</a:t>
            </a:r>
            <a:r>
              <a:rPr lang="en-US" dirty="0"/>
              <a:t> </a:t>
            </a:r>
            <a:r>
              <a:rPr lang="en-US" dirty="0" err="1"/>
              <a:t>ino</a:t>
            </a:r>
            <a:r>
              <a:rPr lang="en-US" dirty="0"/>
              <a:t> </a:t>
            </a:r>
            <a:r>
              <a:rPr lang="en-US" dirty="0" err="1"/>
              <a:t>partnera</a:t>
            </a:r>
            <a:r>
              <a:rPr lang="en-US" dirty="0"/>
              <a:t>, </a:t>
            </a:r>
            <a:r>
              <a:rPr lang="en-US" dirty="0" err="1"/>
              <a:t>menjačnice</a:t>
            </a:r>
            <a:r>
              <a:rPr lang="en-US" dirty="0"/>
              <a:t>, </a:t>
            </a:r>
            <a:r>
              <a:rPr lang="en-US" dirty="0" err="1"/>
              <a:t>prihodi</a:t>
            </a:r>
            <a:r>
              <a:rPr lang="en-US" dirty="0"/>
              <a:t> </a:t>
            </a:r>
            <a:r>
              <a:rPr lang="en-US" dirty="0" err="1"/>
              <a:t>od</a:t>
            </a:r>
            <a:r>
              <a:rPr lang="en-US" dirty="0"/>
              <a:t> </a:t>
            </a:r>
            <a:r>
              <a:rPr lang="en-US" dirty="0" err="1"/>
              <a:t>saobraćajnih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</a:t>
            </a:r>
            <a:r>
              <a:rPr lang="en-US" dirty="0" err="1"/>
              <a:t>strancima</a:t>
            </a:r>
            <a:r>
              <a:rPr lang="en-US" dirty="0"/>
              <a:t>, </a:t>
            </a:r>
            <a:r>
              <a:rPr lang="en-US" dirty="0" err="1"/>
              <a:t>naknade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pasoše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vize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sl.),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bazi</a:t>
            </a:r>
            <a:r>
              <a:rPr lang="en-US" dirty="0"/>
              <a:t> </a:t>
            </a:r>
            <a:r>
              <a:rPr lang="en-US" dirty="0" err="1"/>
              <a:t>povremenih</a:t>
            </a:r>
            <a:r>
              <a:rPr lang="en-US" dirty="0"/>
              <a:t> </a:t>
            </a:r>
            <a:r>
              <a:rPr lang="en-US" dirty="0" err="1"/>
              <a:t>anketa</a:t>
            </a:r>
            <a:r>
              <a:rPr lang="en-US" dirty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/>
              <a:t>Zaključci – kvantitativni i kvali</a:t>
            </a:r>
            <a:r>
              <a:rPr lang="en-US" sz="3600" dirty="0" smtClean="0"/>
              <a:t>t</a:t>
            </a:r>
            <a:r>
              <a:rPr lang="sr-Latn-RS" sz="3600" dirty="0" smtClean="0"/>
              <a:t>ativni- iz analize turističkog prometa i turističke potrošnje</a:t>
            </a:r>
            <a:endParaRPr lang="sr-Latn-R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err="1"/>
              <a:t>dostignutom</a:t>
            </a:r>
            <a:r>
              <a:rPr lang="en-US" dirty="0"/>
              <a:t> </a:t>
            </a:r>
            <a:r>
              <a:rPr lang="en-US" dirty="0" err="1"/>
              <a:t>stepenu</a:t>
            </a:r>
            <a:r>
              <a:rPr lang="en-US" dirty="0"/>
              <a:t> </a:t>
            </a:r>
            <a:r>
              <a:rPr lang="en-US" dirty="0" err="1"/>
              <a:t>razvoja</a:t>
            </a:r>
            <a:r>
              <a:rPr lang="en-US" dirty="0"/>
              <a:t> </a:t>
            </a:r>
            <a:r>
              <a:rPr lang="en-US" dirty="0" err="1" smtClean="0"/>
              <a:t>turiz</a:t>
            </a:r>
            <a:r>
              <a:rPr lang="sr-Latn-RS" dirty="0" smtClean="0"/>
              <a:t>ma (</a:t>
            </a:r>
            <a:r>
              <a:rPr lang="en-US" dirty="0" err="1" smtClean="0"/>
              <a:t>nacionalnoj</a:t>
            </a:r>
            <a:r>
              <a:rPr lang="en-US" dirty="0" smtClean="0"/>
              <a:t> </a:t>
            </a:r>
            <a:r>
              <a:rPr lang="en-US" dirty="0" err="1"/>
              <a:t>teritoriji</a:t>
            </a:r>
            <a:r>
              <a:rPr lang="en-US" dirty="0"/>
              <a:t>, </a:t>
            </a:r>
            <a:r>
              <a:rPr lang="en-US" dirty="0" err="1"/>
              <a:t>području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mestu</a:t>
            </a:r>
            <a:r>
              <a:rPr lang="en-US" dirty="0"/>
              <a:t> u </a:t>
            </a:r>
            <a:r>
              <a:rPr lang="en-US" dirty="0" err="1"/>
              <a:t>okviru</a:t>
            </a:r>
            <a:r>
              <a:rPr lang="en-US" dirty="0"/>
              <a:t> </a:t>
            </a:r>
            <a:r>
              <a:rPr lang="en-US" dirty="0" err="1"/>
              <a:t>jedne</a:t>
            </a:r>
            <a:r>
              <a:rPr lang="en-US" dirty="0"/>
              <a:t> </a:t>
            </a:r>
            <a:r>
              <a:rPr lang="en-US" dirty="0" err="1" smtClean="0"/>
              <a:t>zemlje</a:t>
            </a:r>
            <a:r>
              <a:rPr lang="en-US" dirty="0" smtClean="0"/>
              <a:t> </a:t>
            </a:r>
            <a:r>
              <a:rPr lang="sr-Latn-RS" dirty="0" smtClean="0"/>
              <a:t>ili</a:t>
            </a:r>
            <a:r>
              <a:rPr lang="en-US" dirty="0" smtClean="0"/>
              <a:t>  </a:t>
            </a:r>
            <a:r>
              <a:rPr lang="en-US" dirty="0" err="1"/>
              <a:t>široj</a:t>
            </a:r>
            <a:r>
              <a:rPr lang="en-US" dirty="0"/>
              <a:t> </a:t>
            </a:r>
            <a:r>
              <a:rPr lang="en-US" dirty="0" err="1"/>
              <a:t>geografsko-turističkoj</a:t>
            </a:r>
            <a:r>
              <a:rPr lang="en-US" dirty="0"/>
              <a:t> </a:t>
            </a:r>
            <a:r>
              <a:rPr lang="en-US" dirty="0" err="1"/>
              <a:t>celini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to </a:t>
            </a:r>
            <a:r>
              <a:rPr lang="en-US" dirty="0" err="1"/>
              <a:t>kontinenti</a:t>
            </a:r>
            <a:r>
              <a:rPr lang="en-US" dirty="0"/>
              <a:t>, </a:t>
            </a:r>
            <a:r>
              <a:rPr lang="en-US" dirty="0" err="1"/>
              <a:t>regioni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ukupan</a:t>
            </a:r>
            <a:r>
              <a:rPr lang="en-US" dirty="0"/>
              <a:t> </a:t>
            </a:r>
            <a:r>
              <a:rPr lang="en-US" dirty="0" err="1"/>
              <a:t>svetski</a:t>
            </a:r>
            <a:r>
              <a:rPr lang="en-US" dirty="0"/>
              <a:t> </a:t>
            </a:r>
            <a:r>
              <a:rPr lang="en-US" dirty="0" err="1"/>
              <a:t>prospekt</a:t>
            </a:r>
            <a:r>
              <a:rPr lang="en-US" dirty="0"/>
              <a:t>;</a:t>
            </a:r>
          </a:p>
          <a:p>
            <a:pPr lvl="0"/>
            <a:r>
              <a:rPr lang="en-US" dirty="0" err="1"/>
              <a:t>razvoju</a:t>
            </a:r>
            <a:r>
              <a:rPr lang="en-US" dirty="0"/>
              <a:t> </a:t>
            </a:r>
            <a:r>
              <a:rPr lang="en-US" dirty="0" err="1"/>
              <a:t>fenomena</a:t>
            </a:r>
            <a:r>
              <a:rPr lang="en-US" dirty="0"/>
              <a:t> </a:t>
            </a:r>
            <a:r>
              <a:rPr lang="en-US" dirty="0" err="1"/>
              <a:t>turizma</a:t>
            </a:r>
            <a:r>
              <a:rPr lang="en-US" dirty="0"/>
              <a:t> u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vremenskom</a:t>
            </a:r>
            <a:r>
              <a:rPr lang="en-US" dirty="0"/>
              <a:t> </a:t>
            </a:r>
            <a:r>
              <a:rPr lang="en-US" dirty="0" err="1"/>
              <a:t>periodu</a:t>
            </a:r>
            <a:r>
              <a:rPr lang="en-US" dirty="0"/>
              <a:t>;</a:t>
            </a:r>
          </a:p>
          <a:p>
            <a:pPr lvl="0"/>
            <a:r>
              <a:rPr lang="en-US" dirty="0" err="1"/>
              <a:t>strukturnim</a:t>
            </a:r>
            <a:r>
              <a:rPr lang="en-US" dirty="0"/>
              <a:t> </a:t>
            </a:r>
            <a:r>
              <a:rPr lang="en-US" dirty="0" err="1"/>
              <a:t>promenama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dešavaju</a:t>
            </a:r>
            <a:r>
              <a:rPr lang="en-US" dirty="0"/>
              <a:t>;</a:t>
            </a:r>
          </a:p>
          <a:p>
            <a:pPr lvl="0"/>
            <a:r>
              <a:rPr lang="en-US" dirty="0" err="1"/>
              <a:t>prosečnoj</a:t>
            </a:r>
            <a:r>
              <a:rPr lang="en-US" dirty="0"/>
              <a:t> </a:t>
            </a:r>
            <a:r>
              <a:rPr lang="en-US" dirty="0" err="1"/>
              <a:t>dužini</a:t>
            </a:r>
            <a:r>
              <a:rPr lang="en-US" dirty="0"/>
              <a:t> </a:t>
            </a:r>
            <a:r>
              <a:rPr lang="en-US" dirty="0" err="1"/>
              <a:t>boravka</a:t>
            </a:r>
            <a:r>
              <a:rPr lang="en-US" dirty="0"/>
              <a:t> </a:t>
            </a:r>
            <a:r>
              <a:rPr lang="en-US" dirty="0" err="1"/>
              <a:t>turista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3600" b="1" dirty="0" smtClean="0"/>
              <a:t>EKONOMSKI </a:t>
            </a:r>
            <a:r>
              <a:rPr lang="en-US" sz="3600" b="1" dirty="0"/>
              <a:t>UTICAJI TURIZMA NA PRIVREDU</a:t>
            </a:r>
            <a:r>
              <a:rPr lang="en-US" sz="3600" dirty="0"/>
              <a:t/>
            </a:r>
            <a:br>
              <a:rPr lang="en-US" sz="3600" dirty="0"/>
            </a:br>
            <a:endParaRPr lang="sr-Latn-R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 smtClean="0"/>
              <a:t>Fizički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finansijski</a:t>
            </a:r>
            <a:endParaRPr lang="en-US" dirty="0" smtClean="0"/>
          </a:p>
          <a:p>
            <a:pPr lvl="0"/>
            <a:r>
              <a:rPr lang="en-US" dirty="0" err="1" smtClean="0"/>
              <a:t>Direktni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indirektni</a:t>
            </a:r>
            <a:endParaRPr lang="en-US" dirty="0" smtClean="0"/>
          </a:p>
          <a:p>
            <a:pPr lvl="0"/>
            <a:r>
              <a:rPr lang="en-US" dirty="0" err="1" smtClean="0"/>
              <a:t>Pozitivni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negativni</a:t>
            </a:r>
            <a:endParaRPr lang="en-US" dirty="0" smtClean="0"/>
          </a:p>
          <a:p>
            <a:pPr lvl="0"/>
            <a:r>
              <a:rPr lang="en-US" dirty="0" err="1" smtClean="0"/>
              <a:t>Registrovani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neregistrovani</a:t>
            </a:r>
            <a:endParaRPr lang="en-US" dirty="0" smtClean="0"/>
          </a:p>
          <a:p>
            <a:pPr lvl="0"/>
            <a:r>
              <a:rPr lang="en-US" dirty="0" err="1" smtClean="0"/>
              <a:t>Vidljivi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skriveni</a:t>
            </a:r>
            <a:endParaRPr lang="en-US" dirty="0" smtClean="0"/>
          </a:p>
          <a:p>
            <a:pPr lvl="0"/>
            <a:r>
              <a:rPr lang="en-US" dirty="0" err="1" smtClean="0"/>
              <a:t>Merljivi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nemerljivi</a:t>
            </a:r>
            <a:r>
              <a:rPr lang="en-US" dirty="0" smtClean="0"/>
              <a:t>. 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Fizički ekonomski efekti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D</a:t>
            </a:r>
            <a:r>
              <a:rPr lang="sr-Latn-RS" b="1" dirty="0" smtClean="0"/>
              <a:t>olasci i noćenja </a:t>
            </a:r>
            <a:r>
              <a:rPr lang="sr-Latn-RS" dirty="0" smtClean="0"/>
              <a:t>(po vrstama turitičkih mesta, na nacionalnom nivou, međunarodnom nivou, zemlji prebivališta turista, , načinu organizacije putovanja, korištenom smeštajnom objektu i sl)</a:t>
            </a:r>
          </a:p>
          <a:p>
            <a:r>
              <a:rPr lang="en-US" b="1" dirty="0" smtClean="0"/>
              <a:t>B</a:t>
            </a:r>
            <a:r>
              <a:rPr lang="sr-Latn-RS" b="1" dirty="0" smtClean="0"/>
              <a:t>roj održanih poslovnih skupova </a:t>
            </a:r>
            <a:r>
              <a:rPr lang="sr-Latn-RS" dirty="0" smtClean="0"/>
              <a:t>(sa ili bez održanih noćenja)</a:t>
            </a:r>
          </a:p>
          <a:p>
            <a:r>
              <a:rPr lang="en-US" b="1" dirty="0" smtClean="0"/>
              <a:t>B</a:t>
            </a:r>
            <a:r>
              <a:rPr lang="sr-Latn-RS" b="1" dirty="0" smtClean="0"/>
              <a:t>roj uplovljavanja i broj putnika na krstarenjima</a:t>
            </a:r>
          </a:p>
          <a:p>
            <a:r>
              <a:rPr lang="en-US" b="1" dirty="0" smtClean="0"/>
              <a:t>R</a:t>
            </a:r>
            <a:r>
              <a:rPr lang="sr-Latn-RS" b="1" dirty="0" smtClean="0"/>
              <a:t>egistrovani posetioci važnijih kulturnih  znamenitosti i atrakcija </a:t>
            </a:r>
            <a:r>
              <a:rPr lang="sr-Latn-RS" dirty="0" smtClean="0"/>
              <a:t>(crkava, verskih sedišta, dvoraca, nacionalnih parkova, manifestacija i sl).</a:t>
            </a:r>
          </a:p>
          <a:p>
            <a:r>
              <a:rPr lang="en-US" b="1" dirty="0" smtClean="0"/>
              <a:t>B</a:t>
            </a:r>
            <a:r>
              <a:rPr lang="sr-Latn-RS" b="1" dirty="0" smtClean="0"/>
              <a:t>roj i struktura zaposlene radne snage</a:t>
            </a:r>
            <a:r>
              <a:rPr lang="sr-Latn-RS" dirty="0" smtClean="0"/>
              <a:t> ( po pojedinim delatnostima, polu, stručnoj spremi, broju radnih sati i sl)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...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K</a:t>
            </a:r>
            <a:r>
              <a:rPr lang="sr-Latn-RS" b="1" dirty="0" smtClean="0"/>
              <a:t>apacitetu, vrsti i kategoriji ugostiteljskih</a:t>
            </a:r>
            <a:r>
              <a:rPr lang="sr-Latn-RS" dirty="0" smtClean="0"/>
              <a:t>, posebno smeštajnih </a:t>
            </a:r>
            <a:r>
              <a:rPr lang="sr-Latn-RS" b="1" dirty="0" smtClean="0"/>
              <a:t>objekata</a:t>
            </a:r>
          </a:p>
          <a:p>
            <a:r>
              <a:rPr lang="sr-Latn-RS" b="1" dirty="0" smtClean="0"/>
              <a:t>kategoriji, vrsti i kapacitetu luka nautičkog turizma </a:t>
            </a:r>
            <a:r>
              <a:rPr lang="sr-Latn-RS" dirty="0" smtClean="0"/>
              <a:t>(broju vezova, registrovanih plovila, čater agencijama i sl)</a:t>
            </a:r>
          </a:p>
          <a:p>
            <a:r>
              <a:rPr lang="en-US" b="1" dirty="0" smtClean="0"/>
              <a:t>B</a:t>
            </a:r>
            <a:r>
              <a:rPr lang="sr-Latn-RS" b="1" dirty="0" smtClean="0"/>
              <a:t>roj i vrsta prevoznih kapaciteta, trgovinskih kapaciteta, turističkih agencija, vodiča, turističkih organizacija, TIC-ova </a:t>
            </a:r>
            <a:r>
              <a:rPr lang="sr-Latn-RS" dirty="0" smtClean="0"/>
              <a:t>i sl.</a:t>
            </a:r>
          </a:p>
          <a:p>
            <a:r>
              <a:rPr lang="en-US" b="1" dirty="0" smtClean="0"/>
              <a:t>P</a:t>
            </a:r>
            <a:r>
              <a:rPr lang="sr-Latn-RS" b="1" dirty="0" smtClean="0"/>
              <a:t>rosečan broj ostvarenih noć</a:t>
            </a:r>
            <a:r>
              <a:rPr lang="en-US" b="1" dirty="0" smtClean="0"/>
              <a:t>e</a:t>
            </a:r>
            <a:r>
              <a:rPr lang="sr-Latn-RS" b="1" dirty="0" smtClean="0"/>
              <a:t>nja </a:t>
            </a:r>
            <a:r>
              <a:rPr lang="sr-Latn-RS" dirty="0" smtClean="0"/>
              <a:t>po dolasku turista</a:t>
            </a:r>
          </a:p>
          <a:p>
            <a:r>
              <a:rPr lang="en-US" b="1" dirty="0" smtClean="0"/>
              <a:t>S</a:t>
            </a:r>
            <a:r>
              <a:rPr lang="sr-Latn-RS" b="1" dirty="0" smtClean="0"/>
              <a:t>ezonske oscilacije </a:t>
            </a:r>
            <a:r>
              <a:rPr lang="sr-Latn-RS" dirty="0" smtClean="0"/>
              <a:t>fizičkih pokazatelja</a:t>
            </a:r>
          </a:p>
          <a:p>
            <a:r>
              <a:rPr lang="en-US" b="1" dirty="0" smtClean="0"/>
              <a:t>I</a:t>
            </a:r>
            <a:r>
              <a:rPr lang="sr-Latn-RS" b="1" dirty="0" smtClean="0"/>
              <a:t>skorišćenost kapaciteta</a:t>
            </a:r>
          </a:p>
          <a:p>
            <a:r>
              <a:rPr lang="en-US" b="1" dirty="0" smtClean="0"/>
              <a:t>O</a:t>
            </a:r>
            <a:r>
              <a:rPr lang="sr-Latn-RS" b="1" dirty="0" smtClean="0"/>
              <a:t>pterećenost kapaciteta </a:t>
            </a:r>
            <a:r>
              <a:rPr lang="sr-Latn-RS" dirty="0" smtClean="0"/>
              <a:t>(plaža, skijališta, , žičara, sportskih, sajamskih i dr. </a:t>
            </a:r>
            <a:r>
              <a:rPr lang="en-US" dirty="0" smtClean="0"/>
              <a:t>o</a:t>
            </a:r>
            <a:r>
              <a:rPr lang="sr-Latn-RS" dirty="0" smtClean="0"/>
              <a:t>bjekata, muzeja, galerija, pozorišta, parkinga i sl)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mtClean="0"/>
              <a:t>Finanskijski ekonomski efekti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Veli</a:t>
            </a:r>
            <a:r>
              <a:rPr lang="sr-Latn-RS" dirty="0" smtClean="0"/>
              <a:t>čina i struktura turističke potrošnje 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rihodi i rashodi učesnika turističke ponude i privrednih subjekata koji snabdevaju turističku privredu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češće turizma u BDP (direktno i indirektno, na osnovu input-output analize)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rihodi i rashodi od izvoza u uvoza usluga po osnovu turističkih putovanja</a:t>
            </a:r>
          </a:p>
          <a:p>
            <a:r>
              <a:rPr lang="en-US" dirty="0" smtClean="0"/>
              <a:t>V</a:t>
            </a:r>
            <a:r>
              <a:rPr lang="sr-Latn-RS" dirty="0" smtClean="0"/>
              <a:t>eličina i struktura inostranih ulaganja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rihodi i rashodi javnog sektora privrede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rihodi od boravišne takse</a:t>
            </a:r>
          </a:p>
          <a:p>
            <a:r>
              <a:rPr lang="en-US" dirty="0" smtClean="0"/>
              <a:t>V</a:t>
            </a:r>
            <a:r>
              <a:rPr lang="sr-Latn-RS" dirty="0" smtClean="0"/>
              <a:t>isina i struktura dodeljenih stimulativnih mera i podrški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retanje indeksa potrošačkih cena ugostiteljskih usluga i usluga turističkih agencija</a:t>
            </a:r>
          </a:p>
          <a:p>
            <a:r>
              <a:rPr lang="en-US" dirty="0" smtClean="0"/>
              <a:t>V</a:t>
            </a:r>
            <a:r>
              <a:rPr lang="sr-Latn-RS" dirty="0" smtClean="0"/>
              <a:t>isina ličnih dohodaka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/>
              <a:t>Ograničenja preciznog izračunavanja ekonomskih efekata turizma (kritični aspekti merenja)</a:t>
            </a:r>
            <a:endParaRPr lang="sr-Latn-R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</a:t>
            </a:r>
            <a:r>
              <a:rPr lang="sr-Latn-RS" dirty="0" smtClean="0"/>
              <a:t>azlike u motivima putovanja (poslovna putovanja, tranzitni putnici, shopping turizam, izletnici, poseta rodbini i prijateljima, vikendaši, sportisti, studijski boravci)</a:t>
            </a:r>
          </a:p>
          <a:p>
            <a:r>
              <a:rPr lang="en-US" dirty="0" smtClean="0"/>
              <a:t>D</a:t>
            </a:r>
            <a:r>
              <a:rPr lang="sr-Latn-RS" dirty="0" smtClean="0"/>
              <a:t>omaći ili inostrani turisti (domaći turisti na privremenom radu u inostranstvu, dvojno državljanstvo)</a:t>
            </a:r>
          </a:p>
          <a:p>
            <a:r>
              <a:rPr lang="en-US" dirty="0" smtClean="0"/>
              <a:t>A</a:t>
            </a:r>
            <a:r>
              <a:rPr lang="sr-Latn-RS" dirty="0" smtClean="0"/>
              <a:t>nketna istraživanja (problem reprezentativnog uzorka, prostorni obuhvat i vremenski jaz, subjektivnost anketara)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retman sive ekonomije (razlika između utaje i ilegalne delatnosti)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Turizam</a:t>
            </a:r>
            <a:r>
              <a:rPr lang="en-US" dirty="0" smtClean="0"/>
              <a:t>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uvek</a:t>
            </a:r>
            <a:r>
              <a:rPr lang="en-US" dirty="0" smtClean="0"/>
              <a:t> </a:t>
            </a:r>
            <a:r>
              <a:rPr lang="en-US" dirty="0" err="1" smtClean="0"/>
              <a:t>stabilan</a:t>
            </a:r>
            <a:r>
              <a:rPr lang="en-US" dirty="0" smtClean="0"/>
              <a:t> </a:t>
            </a:r>
            <a:r>
              <a:rPr lang="en-US" dirty="0" err="1" smtClean="0"/>
              <a:t>izvor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sr-Latn-RS" dirty="0" smtClean="0"/>
              <a:t> jer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en-US" dirty="0" err="1" smtClean="0"/>
              <a:t>Turizam</a:t>
            </a:r>
            <a:r>
              <a:rPr lang="en-US" dirty="0" smtClean="0"/>
              <a:t> je </a:t>
            </a:r>
            <a:r>
              <a:rPr lang="en-US" dirty="0" err="1" smtClean="0"/>
              <a:t>turbulentna</a:t>
            </a:r>
            <a:r>
              <a:rPr lang="en-US" dirty="0" smtClean="0"/>
              <a:t> </a:t>
            </a:r>
            <a:r>
              <a:rPr lang="en-US" dirty="0" err="1" smtClean="0"/>
              <a:t>privredna</a:t>
            </a:r>
            <a:r>
              <a:rPr lang="en-US" dirty="0" smtClean="0"/>
              <a:t> </a:t>
            </a:r>
            <a:r>
              <a:rPr lang="en-US" dirty="0" err="1" smtClean="0"/>
              <a:t>delatnost</a:t>
            </a:r>
            <a:r>
              <a:rPr lang="en-US" dirty="0" smtClean="0"/>
              <a:t> </a:t>
            </a:r>
            <a:r>
              <a:rPr lang="en-US" dirty="0" err="1" smtClean="0"/>
              <a:t>koju</a:t>
            </a:r>
            <a:r>
              <a:rPr lang="en-US" dirty="0" smtClean="0"/>
              <a:t> </a:t>
            </a:r>
            <a:r>
              <a:rPr lang="en-US" dirty="0" err="1" smtClean="0"/>
              <a:t>karakteriše</a:t>
            </a:r>
            <a:r>
              <a:rPr lang="en-US" dirty="0" smtClean="0"/>
              <a:t> </a:t>
            </a:r>
            <a:r>
              <a:rPr lang="en-US" dirty="0" err="1" smtClean="0"/>
              <a:t>visoka</a:t>
            </a:r>
            <a:r>
              <a:rPr lang="en-US" dirty="0" smtClean="0"/>
              <a:t> </a:t>
            </a:r>
            <a:r>
              <a:rPr lang="en-US" b="1" dirty="0" err="1" smtClean="0"/>
              <a:t>sezonalnost</a:t>
            </a:r>
            <a:r>
              <a:rPr lang="en-US" dirty="0" smtClean="0"/>
              <a:t>,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implikacije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investiranje</a:t>
            </a:r>
            <a:r>
              <a:rPr lang="en-US" dirty="0" smtClean="0"/>
              <a:t>, </a:t>
            </a:r>
            <a:r>
              <a:rPr lang="en-US" dirty="0" err="1" smtClean="0"/>
              <a:t>način</a:t>
            </a:r>
            <a:r>
              <a:rPr lang="en-US" dirty="0" smtClean="0"/>
              <a:t> </a:t>
            </a:r>
            <a:r>
              <a:rPr lang="en-US" dirty="0" err="1" smtClean="0"/>
              <a:t>kreiranja</a:t>
            </a:r>
            <a:r>
              <a:rPr lang="en-US" dirty="0" smtClean="0"/>
              <a:t> </a:t>
            </a:r>
            <a:r>
              <a:rPr lang="en-US" dirty="0" err="1" smtClean="0"/>
              <a:t>radnih</a:t>
            </a:r>
            <a:r>
              <a:rPr lang="en-US" dirty="0" smtClean="0"/>
              <a:t> </a:t>
            </a:r>
            <a:r>
              <a:rPr lang="en-US" dirty="0" err="1" smtClean="0"/>
              <a:t>mesta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sl. </a:t>
            </a:r>
          </a:p>
          <a:p>
            <a:pPr lvl="0"/>
            <a:r>
              <a:rPr lang="en-US" dirty="0" err="1" smtClean="0"/>
              <a:t>Zapošljavanje</a:t>
            </a:r>
            <a:r>
              <a:rPr lang="en-US" dirty="0" smtClean="0"/>
              <a:t> u </a:t>
            </a:r>
            <a:r>
              <a:rPr lang="en-US" dirty="0" err="1" smtClean="0"/>
              <a:t>turizmu</a:t>
            </a:r>
            <a:r>
              <a:rPr lang="en-US" dirty="0" smtClean="0"/>
              <a:t> se </a:t>
            </a:r>
            <a:r>
              <a:rPr lang="en-US" dirty="0" err="1" smtClean="0"/>
              <a:t>često</a:t>
            </a:r>
            <a:r>
              <a:rPr lang="en-US" dirty="0" smtClean="0"/>
              <a:t> </a:t>
            </a:r>
            <a:r>
              <a:rPr lang="en-US" dirty="0" err="1" smtClean="0"/>
              <a:t>karakteriše</a:t>
            </a:r>
            <a:r>
              <a:rPr lang="en-US" dirty="0" smtClean="0"/>
              <a:t> </a:t>
            </a:r>
            <a:r>
              <a:rPr lang="en-US" b="1" dirty="0" err="1" smtClean="0"/>
              <a:t>niskim</a:t>
            </a:r>
            <a:r>
              <a:rPr lang="en-US" b="1" dirty="0" smtClean="0"/>
              <a:t> </a:t>
            </a:r>
            <a:r>
              <a:rPr lang="en-US" b="1" dirty="0" err="1" smtClean="0"/>
              <a:t>nivoom</a:t>
            </a:r>
            <a:r>
              <a:rPr lang="en-US" b="1" dirty="0" smtClean="0"/>
              <a:t> </a:t>
            </a:r>
            <a:r>
              <a:rPr lang="en-US" b="1" dirty="0" err="1" smtClean="0"/>
              <a:t>obrazovanja</a:t>
            </a:r>
            <a:r>
              <a:rPr lang="en-US" b="1" dirty="0" smtClean="0"/>
              <a:t> </a:t>
            </a:r>
            <a:r>
              <a:rPr lang="en-US" b="1" dirty="0" err="1" smtClean="0"/>
              <a:t>radne</a:t>
            </a:r>
            <a:r>
              <a:rPr lang="en-US" b="1" dirty="0" smtClean="0"/>
              <a:t> </a:t>
            </a:r>
            <a:r>
              <a:rPr lang="en-US" b="1" dirty="0" err="1" smtClean="0"/>
              <a:t>snage</a:t>
            </a:r>
            <a:r>
              <a:rPr lang="en-US" b="1" dirty="0" smtClean="0"/>
              <a:t>, </a:t>
            </a:r>
            <a:r>
              <a:rPr lang="en-US" b="1" dirty="0" err="1" smtClean="0"/>
              <a:t>malim</a:t>
            </a:r>
            <a:r>
              <a:rPr lang="en-US" b="1" dirty="0" smtClean="0"/>
              <a:t> </a:t>
            </a:r>
            <a:r>
              <a:rPr lang="en-US" b="1" dirty="0" err="1" smtClean="0"/>
              <a:t>plaćanjem</a:t>
            </a:r>
            <a:r>
              <a:rPr lang="en-US" b="1" dirty="0" smtClean="0"/>
              <a:t>, </a:t>
            </a:r>
            <a:r>
              <a:rPr lang="en-US" b="1" dirty="0" err="1" smtClean="0"/>
              <a:t>lošim</a:t>
            </a:r>
            <a:r>
              <a:rPr lang="en-US" b="1" dirty="0" smtClean="0"/>
              <a:t> </a:t>
            </a:r>
            <a:r>
              <a:rPr lang="en-US" b="1" dirty="0" err="1" smtClean="0"/>
              <a:t>statusom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nedostatkom</a:t>
            </a:r>
            <a:r>
              <a:rPr lang="en-US" b="1" dirty="0" smtClean="0"/>
              <a:t> </a:t>
            </a:r>
            <a:r>
              <a:rPr lang="en-US" b="1" dirty="0" err="1" smtClean="0"/>
              <a:t>trajne</a:t>
            </a:r>
            <a:r>
              <a:rPr lang="en-US" b="1" dirty="0" smtClean="0"/>
              <a:t> </a:t>
            </a:r>
            <a:r>
              <a:rPr lang="en-US" b="1" dirty="0" err="1" smtClean="0"/>
              <a:t>stabilnosti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tržištu</a:t>
            </a:r>
            <a:r>
              <a:rPr lang="en-US" b="1" dirty="0" smtClean="0"/>
              <a:t> </a:t>
            </a:r>
            <a:r>
              <a:rPr lang="en-US" b="1" dirty="0" err="1" smtClean="0"/>
              <a:t>radne</a:t>
            </a:r>
            <a:r>
              <a:rPr lang="en-US" b="1" dirty="0" smtClean="0"/>
              <a:t> </a:t>
            </a:r>
            <a:r>
              <a:rPr lang="en-US" b="1" dirty="0" err="1" smtClean="0"/>
              <a:t>snage</a:t>
            </a:r>
            <a:r>
              <a:rPr lang="en-US" b="1" dirty="0" smtClean="0"/>
              <a:t>;</a:t>
            </a:r>
          </a:p>
          <a:p>
            <a:pPr lvl="0"/>
            <a:r>
              <a:rPr lang="en-US" b="1" dirty="0" err="1" smtClean="0"/>
              <a:t>Turistička</a:t>
            </a:r>
            <a:r>
              <a:rPr lang="en-US" b="1" dirty="0" smtClean="0"/>
              <a:t> </a:t>
            </a:r>
            <a:r>
              <a:rPr lang="en-US" b="1" dirty="0" err="1" smtClean="0"/>
              <a:t>tražnja</a:t>
            </a:r>
            <a:r>
              <a:rPr lang="en-US" b="1" dirty="0" smtClean="0"/>
              <a:t> </a:t>
            </a:r>
            <a:r>
              <a:rPr lang="en-US" dirty="0" smtClean="0"/>
              <a:t>je pod </a:t>
            </a:r>
            <a:r>
              <a:rPr lang="en-US" dirty="0" err="1" smtClean="0"/>
              <a:t>uticajem</a:t>
            </a:r>
            <a:r>
              <a:rPr lang="en-US" dirty="0" smtClean="0"/>
              <a:t> </a:t>
            </a:r>
            <a:r>
              <a:rPr lang="en-US" b="1" dirty="0" err="1" smtClean="0"/>
              <a:t>eksternih</a:t>
            </a:r>
            <a:r>
              <a:rPr lang="en-US" b="1" dirty="0" smtClean="0"/>
              <a:t> </a:t>
            </a:r>
            <a:r>
              <a:rPr lang="en-US" b="1" dirty="0" err="1" smtClean="0"/>
              <a:t>faktora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političke</a:t>
            </a:r>
            <a:r>
              <a:rPr lang="en-US" dirty="0" smtClean="0"/>
              <a:t> </a:t>
            </a:r>
            <a:r>
              <a:rPr lang="en-US" dirty="0" err="1" smtClean="0"/>
              <a:t>nestabilnosti</a:t>
            </a:r>
            <a:r>
              <a:rPr lang="en-US" dirty="0" smtClean="0"/>
              <a:t>, </a:t>
            </a:r>
            <a:r>
              <a:rPr lang="en-US" dirty="0" err="1" smtClean="0"/>
              <a:t>neuobičajenih</a:t>
            </a:r>
            <a:r>
              <a:rPr lang="en-US" dirty="0" smtClean="0"/>
              <a:t> </a:t>
            </a:r>
            <a:r>
              <a:rPr lang="en-US" dirty="0" err="1" smtClean="0"/>
              <a:t>klimatskih</a:t>
            </a:r>
            <a:r>
              <a:rPr lang="en-US" dirty="0" smtClean="0"/>
              <a:t> </a:t>
            </a:r>
            <a:r>
              <a:rPr lang="en-US" dirty="0" err="1" smtClean="0"/>
              <a:t>uslova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sl.), </a:t>
            </a:r>
            <a:r>
              <a:rPr lang="en-US" dirty="0" err="1" smtClean="0"/>
              <a:t>tj</a:t>
            </a:r>
            <a:r>
              <a:rPr lang="en-US" dirty="0" smtClean="0"/>
              <a:t>. </a:t>
            </a:r>
            <a:r>
              <a:rPr lang="en-US" dirty="0" err="1" smtClean="0"/>
              <a:t>onih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izvan</a:t>
            </a:r>
            <a:r>
              <a:rPr lang="en-US" dirty="0" smtClean="0"/>
              <a:t> </a:t>
            </a:r>
            <a:r>
              <a:rPr lang="en-US" dirty="0" err="1" smtClean="0"/>
              <a:t>kontrole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destinacije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Motivacija</a:t>
            </a:r>
            <a:r>
              <a:rPr lang="en-US" dirty="0" smtClean="0"/>
              <a:t> </a:t>
            </a:r>
            <a:r>
              <a:rPr lang="en-US" dirty="0" err="1" smtClean="0"/>
              <a:t>turista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putuju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urbane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destinacije</a:t>
            </a:r>
            <a:r>
              <a:rPr lang="en-US" dirty="0" smtClean="0"/>
              <a:t> je </a:t>
            </a:r>
            <a:r>
              <a:rPr lang="en-US" dirty="0" err="1" smtClean="0"/>
              <a:t>veoma</a:t>
            </a:r>
            <a:r>
              <a:rPr lang="en-US" dirty="0" smtClean="0"/>
              <a:t> </a:t>
            </a:r>
            <a:r>
              <a:rPr lang="en-US" dirty="0" err="1" smtClean="0"/>
              <a:t>kompleksna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varijabilna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konstantno</a:t>
            </a:r>
            <a:r>
              <a:rPr lang="en-US" dirty="0" smtClean="0"/>
              <a:t> </a:t>
            </a:r>
            <a:r>
              <a:rPr lang="en-US" dirty="0" err="1" smtClean="0"/>
              <a:t>promenljiva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konkurentskom</a:t>
            </a:r>
            <a:r>
              <a:rPr lang="en-US" dirty="0" smtClean="0"/>
              <a:t> </a:t>
            </a:r>
            <a:r>
              <a:rPr lang="en-US" dirty="0" err="1" smtClean="0"/>
              <a:t>tržištu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Turistička</a:t>
            </a:r>
            <a:r>
              <a:rPr lang="en-US" dirty="0" smtClean="0"/>
              <a:t> </a:t>
            </a:r>
            <a:r>
              <a:rPr lang="en-US" dirty="0" err="1" smtClean="0"/>
              <a:t>tražnja</a:t>
            </a:r>
            <a:r>
              <a:rPr lang="en-US" dirty="0" smtClean="0"/>
              <a:t> je </a:t>
            </a:r>
            <a:r>
              <a:rPr lang="en-US" dirty="0" err="1" smtClean="0"/>
              <a:t>visoko</a:t>
            </a:r>
            <a:r>
              <a:rPr lang="en-US" dirty="0" smtClean="0"/>
              <a:t> </a:t>
            </a:r>
            <a:r>
              <a:rPr lang="en-US" dirty="0" err="1" smtClean="0"/>
              <a:t>elastična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b="1" dirty="0" err="1" smtClean="0"/>
              <a:t>ekonomske</a:t>
            </a:r>
            <a:r>
              <a:rPr lang="en-US" b="1" dirty="0" smtClean="0"/>
              <a:t> </a:t>
            </a:r>
            <a:r>
              <a:rPr lang="en-US" b="1" dirty="0" err="1" smtClean="0"/>
              <a:t>faktore</a:t>
            </a:r>
            <a:r>
              <a:rPr lang="en-US" dirty="0" smtClean="0"/>
              <a:t>, </a:t>
            </a:r>
            <a:r>
              <a:rPr lang="en-US" dirty="0" err="1" smtClean="0"/>
              <a:t>posebno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cene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prihode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 smtClean="0"/>
              <a:t>znači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mala </a:t>
            </a:r>
            <a:r>
              <a:rPr lang="en-US" dirty="0" err="1" smtClean="0"/>
              <a:t>promena</a:t>
            </a:r>
            <a:r>
              <a:rPr lang="en-US" dirty="0" smtClean="0"/>
              <a:t> u </a:t>
            </a:r>
            <a:r>
              <a:rPr lang="en-US" dirty="0" err="1" smtClean="0"/>
              <a:t>ceni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u </a:t>
            </a:r>
            <a:r>
              <a:rPr lang="en-US" dirty="0" err="1" smtClean="0"/>
              <a:t>diskrecionom</a:t>
            </a:r>
            <a:r>
              <a:rPr lang="en-US" dirty="0" smtClean="0"/>
              <a:t> </a:t>
            </a:r>
            <a:r>
              <a:rPr lang="en-US" dirty="0" err="1" smtClean="0"/>
              <a:t>dohodku</a:t>
            </a:r>
            <a:r>
              <a:rPr lang="en-US" dirty="0" smtClean="0"/>
              <a:t> </a:t>
            </a:r>
            <a:r>
              <a:rPr lang="en-US" dirty="0" err="1" smtClean="0"/>
              <a:t>utiče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ispoljavanje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tražnje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Mnoge</a:t>
            </a:r>
            <a:r>
              <a:rPr lang="en-US" dirty="0" smtClean="0"/>
              <a:t> </a:t>
            </a:r>
            <a:r>
              <a:rPr lang="en-US" dirty="0" err="1" smtClean="0"/>
              <a:t>destinacije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postale</a:t>
            </a:r>
            <a:r>
              <a:rPr lang="en-US" dirty="0" smtClean="0"/>
              <a:t> </a:t>
            </a:r>
            <a:r>
              <a:rPr lang="en-US" b="1" dirty="0" err="1" smtClean="0"/>
              <a:t>slične</a:t>
            </a:r>
            <a:r>
              <a:rPr lang="en-US" dirty="0" smtClean="0"/>
              <a:t>, </a:t>
            </a:r>
            <a:r>
              <a:rPr lang="en-US" dirty="0" err="1" smtClean="0"/>
              <a:t>njihove</a:t>
            </a:r>
            <a:r>
              <a:rPr lang="en-US" dirty="0" smtClean="0"/>
              <a:t> </a:t>
            </a:r>
            <a:r>
              <a:rPr lang="en-US" dirty="0" err="1" smtClean="0"/>
              <a:t>karakteristike</a:t>
            </a:r>
            <a:r>
              <a:rPr lang="en-US" dirty="0" smtClean="0"/>
              <a:t> bi se </a:t>
            </a:r>
            <a:r>
              <a:rPr lang="en-US" dirty="0" err="1" smtClean="0"/>
              <a:t>mogle</a:t>
            </a:r>
            <a:r>
              <a:rPr lang="en-US" dirty="0" smtClean="0"/>
              <a:t> </a:t>
            </a:r>
            <a:r>
              <a:rPr lang="en-US" dirty="0" err="1" smtClean="0"/>
              <a:t>svesti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„</a:t>
            </a:r>
            <a:r>
              <a:rPr lang="en-US" dirty="0" err="1" smtClean="0"/>
              <a:t>serijsku</a:t>
            </a:r>
            <a:r>
              <a:rPr lang="en-US" dirty="0" smtClean="0"/>
              <a:t> </a:t>
            </a:r>
            <a:r>
              <a:rPr lang="en-US" dirty="0" err="1" smtClean="0"/>
              <a:t>proizvodnju</a:t>
            </a:r>
            <a:r>
              <a:rPr lang="en-US" dirty="0" smtClean="0"/>
              <a:t>“. </a:t>
            </a:r>
            <a:r>
              <a:rPr lang="en-US" dirty="0" err="1" smtClean="0"/>
              <a:t>Ovo</a:t>
            </a:r>
            <a:r>
              <a:rPr lang="en-US" dirty="0" smtClean="0"/>
              <a:t> </a:t>
            </a:r>
            <a:r>
              <a:rPr lang="en-US" dirty="0" err="1" smtClean="0"/>
              <a:t>znači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se </a:t>
            </a:r>
            <a:r>
              <a:rPr lang="en-US" dirty="0" err="1" smtClean="0"/>
              <a:t>neka</a:t>
            </a:r>
            <a:r>
              <a:rPr lang="en-US" dirty="0" smtClean="0"/>
              <a:t> </a:t>
            </a:r>
            <a:r>
              <a:rPr lang="en-US" dirty="0" err="1" smtClean="0"/>
              <a:t>uspešna</a:t>
            </a:r>
            <a:r>
              <a:rPr lang="en-US" dirty="0" smtClean="0"/>
              <a:t> </a:t>
            </a:r>
            <a:r>
              <a:rPr lang="en-US" dirty="0" err="1" smtClean="0"/>
              <a:t>ideja</a:t>
            </a:r>
            <a:r>
              <a:rPr lang="en-US" dirty="0" smtClean="0"/>
              <a:t> u </a:t>
            </a:r>
            <a:r>
              <a:rPr lang="en-US" dirty="0" err="1" smtClean="0"/>
              <a:t>vezi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ekonomskim</a:t>
            </a:r>
            <a:r>
              <a:rPr lang="en-US" dirty="0" smtClean="0"/>
              <a:t> </a:t>
            </a:r>
            <a:r>
              <a:rPr lang="en-US" dirty="0" err="1" smtClean="0"/>
              <a:t>razvojem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se </a:t>
            </a:r>
            <a:r>
              <a:rPr lang="en-US" dirty="0" err="1" smtClean="0"/>
              <a:t>primenila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jednoj</a:t>
            </a:r>
            <a:r>
              <a:rPr lang="en-US" dirty="0" smtClean="0"/>
              <a:t> </a:t>
            </a:r>
            <a:r>
              <a:rPr lang="en-US" dirty="0" err="1" smtClean="0"/>
              <a:t>destinaciji</a:t>
            </a:r>
            <a:r>
              <a:rPr lang="en-US" dirty="0" smtClean="0"/>
              <a:t> </a:t>
            </a:r>
            <a:r>
              <a:rPr lang="en-US" dirty="0" err="1" smtClean="0"/>
              <a:t>širi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primenjuje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koncept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drugim</a:t>
            </a:r>
            <a:r>
              <a:rPr lang="en-US" dirty="0" smtClean="0"/>
              <a:t> </a:t>
            </a:r>
            <a:r>
              <a:rPr lang="en-US" dirty="0" err="1" smtClean="0"/>
              <a:t>destinacijama</a:t>
            </a:r>
            <a:r>
              <a:rPr lang="en-US" dirty="0" smtClean="0"/>
              <a:t> (</a:t>
            </a: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revitalizacija</a:t>
            </a:r>
            <a:r>
              <a:rPr lang="en-US" dirty="0" smtClean="0"/>
              <a:t> </a:t>
            </a:r>
            <a:r>
              <a:rPr lang="en-US" dirty="0" err="1" smtClean="0"/>
              <a:t>vodosnabdevanja</a:t>
            </a:r>
            <a:r>
              <a:rPr lang="en-US" dirty="0" smtClean="0"/>
              <a:t>). </a:t>
            </a:r>
            <a:r>
              <a:rPr lang="en-US" dirty="0" err="1" smtClean="0"/>
              <a:t>Mnogi</a:t>
            </a:r>
            <a:r>
              <a:rPr lang="en-US" dirty="0" smtClean="0"/>
              <a:t> </a:t>
            </a:r>
            <a:r>
              <a:rPr lang="en-US" dirty="0" err="1" smtClean="0"/>
              <a:t>projekti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slični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svojoj</a:t>
            </a:r>
            <a:r>
              <a:rPr lang="en-US" dirty="0" smtClean="0"/>
              <a:t> </a:t>
            </a:r>
            <a:r>
              <a:rPr lang="en-US" dirty="0" err="1" smtClean="0"/>
              <a:t>strukturi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svom</a:t>
            </a:r>
            <a:r>
              <a:rPr lang="en-US" dirty="0" smtClean="0"/>
              <a:t> </a:t>
            </a:r>
            <a:r>
              <a:rPr lang="en-US" dirty="0" err="1" smtClean="0"/>
              <a:t>karakteru</a:t>
            </a:r>
            <a:r>
              <a:rPr lang="en-US" dirty="0" smtClean="0"/>
              <a:t> </a:t>
            </a:r>
            <a:r>
              <a:rPr lang="en-US" dirty="0" err="1" smtClean="0"/>
              <a:t>širom</a:t>
            </a:r>
            <a:r>
              <a:rPr lang="en-US" dirty="0" smtClean="0"/>
              <a:t> </a:t>
            </a:r>
            <a:r>
              <a:rPr lang="en-US" dirty="0" err="1" smtClean="0"/>
              <a:t>sveta</a:t>
            </a:r>
            <a:r>
              <a:rPr lang="en-US" dirty="0" smtClean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</a:t>
            </a:r>
            <a:r>
              <a:rPr lang="sr-Latn-RS" dirty="0" smtClean="0"/>
              <a:t>aktori od uticaja na efekte turizma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vrst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destinacije</a:t>
            </a:r>
            <a:r>
              <a:rPr lang="en-US" dirty="0" smtClean="0"/>
              <a:t> u </a:t>
            </a:r>
            <a:r>
              <a:rPr lang="en-US" dirty="0" err="1" smtClean="0"/>
              <a:t>odnosu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njene</a:t>
            </a:r>
            <a:r>
              <a:rPr lang="en-US" dirty="0" smtClean="0"/>
              <a:t> </a:t>
            </a:r>
            <a:r>
              <a:rPr lang="en-US" dirty="0" err="1" smtClean="0"/>
              <a:t>prirodne</a:t>
            </a:r>
            <a:r>
              <a:rPr lang="en-US" dirty="0" smtClean="0"/>
              <a:t> </a:t>
            </a:r>
            <a:r>
              <a:rPr lang="en-US" dirty="0" err="1" smtClean="0"/>
              <a:t>karakteristike</a:t>
            </a:r>
            <a:r>
              <a:rPr lang="en-US" dirty="0" smtClean="0"/>
              <a:t>;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osnovn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vrst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turističkog</a:t>
            </a:r>
            <a:r>
              <a:rPr lang="en-US" dirty="0" smtClean="0"/>
              <a:t> </a:t>
            </a:r>
            <a:r>
              <a:rPr lang="en-US" dirty="0" err="1" smtClean="0"/>
              <a:t>proizvoda</a:t>
            </a:r>
            <a:r>
              <a:rPr lang="en-US" dirty="0" smtClean="0"/>
              <a:t> </a:t>
            </a:r>
            <a:r>
              <a:rPr lang="en-US" dirty="0" err="1" smtClean="0"/>
              <a:t>koju</a:t>
            </a:r>
            <a:r>
              <a:rPr lang="en-US" dirty="0" smtClean="0"/>
              <a:t> </a:t>
            </a:r>
            <a:r>
              <a:rPr lang="en-US" dirty="0" err="1" smtClean="0"/>
              <a:t>nudi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tržištu</a:t>
            </a:r>
            <a:r>
              <a:rPr lang="en-US" dirty="0" smtClean="0"/>
              <a:t>;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obim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sr-Latn-RS" dirty="0" smtClean="0"/>
              <a:t>a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potrošnje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stanje</a:t>
            </a:r>
            <a:r>
              <a:rPr lang="en-US" dirty="0" smtClean="0"/>
              <a:t> </a:t>
            </a:r>
            <a:r>
              <a:rPr lang="en-US" dirty="0" err="1" smtClean="0"/>
              <a:t>razvijenosti</a:t>
            </a:r>
            <a:r>
              <a:rPr lang="en-US" dirty="0" smtClean="0"/>
              <a:t> </a:t>
            </a:r>
            <a:r>
              <a:rPr lang="en-US" dirty="0" err="1" smtClean="0"/>
              <a:t>ukupne</a:t>
            </a:r>
            <a:r>
              <a:rPr lang="en-US" dirty="0" smtClean="0"/>
              <a:t> </a:t>
            </a:r>
            <a:r>
              <a:rPr lang="en-US" dirty="0" err="1" smtClean="0"/>
              <a:t>ekonomije</a:t>
            </a:r>
            <a:r>
              <a:rPr lang="en-US" dirty="0" smtClean="0"/>
              <a:t> u </a:t>
            </a:r>
            <a:r>
              <a:rPr lang="en-US" dirty="0" err="1" smtClean="0"/>
              <a:t>državi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konkretnoj</a:t>
            </a:r>
            <a:r>
              <a:rPr lang="en-US" dirty="0" smtClean="0"/>
              <a:t> </a:t>
            </a:r>
            <a:r>
              <a:rPr lang="en-US" dirty="0" err="1" smtClean="0"/>
              <a:t>destinaciji</a:t>
            </a:r>
            <a:r>
              <a:rPr lang="en-US" dirty="0" smtClean="0"/>
              <a:t>;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veličin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vrst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lokalne</a:t>
            </a:r>
            <a:r>
              <a:rPr lang="en-US" dirty="0" smtClean="0"/>
              <a:t> </a:t>
            </a:r>
            <a:r>
              <a:rPr lang="en-US" dirty="0" err="1" smtClean="0"/>
              <a:t>ekonomije</a:t>
            </a:r>
            <a:r>
              <a:rPr lang="en-US" dirty="0" smtClean="0"/>
              <a:t> </a:t>
            </a:r>
            <a:r>
              <a:rPr lang="sr-Latn-RS" dirty="0" smtClean="0"/>
              <a:t>(</a:t>
            </a:r>
            <a:r>
              <a:rPr lang="en-US" dirty="0" smtClean="0"/>
              <a:t> </a:t>
            </a:r>
            <a:r>
              <a:rPr lang="en-US" dirty="0" err="1" smtClean="0"/>
              <a:t>dominantno</a:t>
            </a:r>
            <a:r>
              <a:rPr lang="en-US" dirty="0" smtClean="0"/>
              <a:t> </a:t>
            </a:r>
            <a:r>
              <a:rPr lang="en-US" dirty="0" err="1" smtClean="0"/>
              <a:t>uslužna</a:t>
            </a:r>
            <a:r>
              <a:rPr lang="en-US" dirty="0" smtClean="0"/>
              <a:t>, </a:t>
            </a:r>
            <a:r>
              <a:rPr lang="en-US" dirty="0" err="1" smtClean="0"/>
              <a:t>proizvodna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mešovita</a:t>
            </a:r>
            <a:r>
              <a:rPr lang="sr-Latn-RS" dirty="0" smtClean="0"/>
              <a:t>)</a:t>
            </a:r>
            <a:r>
              <a:rPr lang="en-US" dirty="0" smtClean="0"/>
              <a:t>;</a:t>
            </a:r>
          </a:p>
          <a:p>
            <a:r>
              <a:rPr lang="en-US" dirty="0" smtClean="0"/>
              <a:t> </a:t>
            </a:r>
            <a:r>
              <a:rPr lang="en-US" b="1" dirty="0" err="1" smtClean="0"/>
              <a:t>stepen</a:t>
            </a:r>
            <a:r>
              <a:rPr lang="en-US" b="1" dirty="0" smtClean="0"/>
              <a:t> u </a:t>
            </a:r>
            <a:r>
              <a:rPr lang="en-US" b="1" dirty="0" err="1" smtClean="0"/>
              <a:t>kome</a:t>
            </a:r>
            <a:r>
              <a:rPr lang="en-US" b="1" dirty="0" smtClean="0"/>
              <a:t> </a:t>
            </a:r>
            <a:r>
              <a:rPr lang="en-US" b="1" dirty="0" err="1" smtClean="0"/>
              <a:t>turistička</a:t>
            </a:r>
            <a:r>
              <a:rPr lang="en-US" b="1" dirty="0" smtClean="0"/>
              <a:t> </a:t>
            </a:r>
            <a:r>
              <a:rPr lang="en-US" b="1" dirty="0" err="1" smtClean="0"/>
              <a:t>potrošnja</a:t>
            </a:r>
            <a:r>
              <a:rPr lang="en-US" b="1" dirty="0" smtClean="0"/>
              <a:t> </a:t>
            </a:r>
            <a:r>
              <a:rPr lang="en-US" b="1" dirty="0" err="1" smtClean="0"/>
              <a:t>cirkuliše</a:t>
            </a:r>
            <a:r>
              <a:rPr lang="en-US" b="1" dirty="0" smtClean="0"/>
              <a:t> u </a:t>
            </a:r>
            <a:r>
              <a:rPr lang="en-US" b="1" dirty="0" err="1" smtClean="0"/>
              <a:t>okviru</a:t>
            </a:r>
            <a:r>
              <a:rPr lang="en-US" b="1" dirty="0" smtClean="0"/>
              <a:t> </a:t>
            </a:r>
            <a:r>
              <a:rPr lang="en-US" b="1" dirty="0" err="1" smtClean="0"/>
              <a:t>lokalne</a:t>
            </a:r>
            <a:r>
              <a:rPr lang="en-US" b="1" dirty="0" smtClean="0"/>
              <a:t> </a:t>
            </a:r>
            <a:r>
              <a:rPr lang="en-US" b="1" dirty="0" err="1" smtClean="0"/>
              <a:t>ekonomije</a:t>
            </a:r>
            <a:r>
              <a:rPr lang="en-US" b="1" dirty="0" smtClean="0"/>
              <a:t>, </a:t>
            </a:r>
            <a:r>
              <a:rPr lang="en-US" b="1" dirty="0" err="1" smtClean="0"/>
              <a:t>odnosno</a:t>
            </a:r>
            <a:r>
              <a:rPr lang="en-US" b="1" dirty="0" smtClean="0"/>
              <a:t> od </a:t>
            </a:r>
            <a:r>
              <a:rPr lang="en-US" b="1" dirty="0" err="1" smtClean="0"/>
              <a:t>stepen</a:t>
            </a:r>
            <a:r>
              <a:rPr lang="en-US" b="1" dirty="0" smtClean="0"/>
              <a:t> </a:t>
            </a:r>
            <a:r>
              <a:rPr lang="en-US" b="1" dirty="0" err="1" smtClean="0"/>
              <a:t>uvoza</a:t>
            </a:r>
            <a:r>
              <a:rPr lang="en-US" b="1" dirty="0" smtClean="0"/>
              <a:t> </a:t>
            </a:r>
            <a:r>
              <a:rPr lang="en-US" b="1" dirty="0" err="1" smtClean="0"/>
              <a:t>za</a:t>
            </a:r>
            <a:r>
              <a:rPr lang="en-US" b="1" dirty="0" smtClean="0"/>
              <a:t> </a:t>
            </a:r>
            <a:r>
              <a:rPr lang="en-US" b="1" dirty="0" err="1" smtClean="0"/>
              <a:t>proizvode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usluge</a:t>
            </a:r>
            <a:r>
              <a:rPr lang="en-US" dirty="0" smtClean="0"/>
              <a:t>;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stepena</a:t>
            </a:r>
            <a:r>
              <a:rPr lang="en-US" dirty="0" smtClean="0"/>
              <a:t> </a:t>
            </a:r>
            <a:r>
              <a:rPr lang="en-US" dirty="0" err="1" smtClean="0"/>
              <a:t>zavisnosti</a:t>
            </a:r>
            <a:r>
              <a:rPr lang="en-US" dirty="0" smtClean="0"/>
              <a:t> </a:t>
            </a:r>
            <a:r>
              <a:rPr lang="en-US" dirty="0" err="1" smtClean="0"/>
              <a:t>lokalne</a:t>
            </a:r>
            <a:r>
              <a:rPr lang="en-US" dirty="0" smtClean="0"/>
              <a:t> </a:t>
            </a:r>
            <a:r>
              <a:rPr lang="en-US" dirty="0" err="1" smtClean="0"/>
              <a:t>ekonomije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b="1" dirty="0" err="1" smtClean="0"/>
              <a:t>sezonalnosti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mogućnosti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umanji</a:t>
            </a:r>
            <a:r>
              <a:rPr lang="en-US" dirty="0" smtClean="0"/>
              <a:t> </a:t>
            </a:r>
            <a:r>
              <a:rPr lang="en-US" dirty="0" err="1" smtClean="0"/>
              <a:t>izraženu</a:t>
            </a:r>
            <a:r>
              <a:rPr lang="en-US" dirty="0" smtClean="0"/>
              <a:t> </a:t>
            </a:r>
            <a:r>
              <a:rPr lang="en-US" dirty="0" err="1" smtClean="0"/>
              <a:t>sezonalnost</a:t>
            </a:r>
            <a:r>
              <a:rPr lang="en-US" dirty="0" smtClean="0"/>
              <a:t> (</a:t>
            </a:r>
            <a:r>
              <a:rPr lang="en-US" dirty="0" err="1" smtClean="0"/>
              <a:t>tj</a:t>
            </a:r>
            <a:r>
              <a:rPr lang="en-US" dirty="0" smtClean="0"/>
              <a:t>. </a:t>
            </a:r>
            <a:r>
              <a:rPr lang="en-US" dirty="0" err="1" smtClean="0"/>
              <a:t>njene</a:t>
            </a:r>
            <a:r>
              <a:rPr lang="en-US" dirty="0" smtClean="0"/>
              <a:t> </a:t>
            </a:r>
            <a:r>
              <a:rPr lang="en-US" dirty="0" err="1" smtClean="0"/>
              <a:t>posledice</a:t>
            </a:r>
            <a:r>
              <a:rPr lang="en-US" dirty="0" smtClean="0"/>
              <a:t>) </a:t>
            </a:r>
            <a:r>
              <a:rPr lang="en-US" dirty="0" err="1" smtClean="0"/>
              <a:t>ukoliko</a:t>
            </a:r>
            <a:r>
              <a:rPr lang="en-US" dirty="0" smtClean="0"/>
              <a:t> </a:t>
            </a:r>
            <a:r>
              <a:rPr lang="en-US" dirty="0" err="1" smtClean="0"/>
              <a:t>ona</a:t>
            </a:r>
            <a:r>
              <a:rPr lang="en-US" dirty="0" smtClean="0"/>
              <a:t> </a:t>
            </a:r>
            <a:r>
              <a:rPr lang="en-US" dirty="0" err="1" smtClean="0"/>
              <a:t>postoji</a:t>
            </a:r>
            <a:r>
              <a:rPr lang="en-US" dirty="0" smtClean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Najvažniji</a:t>
            </a:r>
            <a:r>
              <a:rPr lang="en-US" dirty="0" smtClean="0"/>
              <a:t> </a:t>
            </a:r>
            <a:r>
              <a:rPr lang="en-US" dirty="0" err="1" smtClean="0"/>
              <a:t>ekonomski</a:t>
            </a:r>
            <a:r>
              <a:rPr lang="en-US" dirty="0" smtClean="0"/>
              <a:t> </a:t>
            </a:r>
            <a:r>
              <a:rPr lang="en-US" dirty="0" err="1" smtClean="0"/>
              <a:t>efekti</a:t>
            </a:r>
            <a:r>
              <a:rPr lang="en-US" dirty="0" smtClean="0"/>
              <a:t> </a:t>
            </a:r>
            <a:r>
              <a:rPr lang="en-US" dirty="0" err="1" smtClean="0"/>
              <a:t>turizma</a:t>
            </a:r>
            <a:r>
              <a:rPr lang="en-US" dirty="0" smtClean="0"/>
              <a:t>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 err="1" smtClean="0"/>
              <a:t>Rast</a:t>
            </a:r>
            <a:r>
              <a:rPr lang="sr-Latn-RS" dirty="0" smtClean="0"/>
              <a:t> </a:t>
            </a:r>
            <a:r>
              <a:rPr lang="en-US" dirty="0" err="1" smtClean="0"/>
              <a:t>dohodka</a:t>
            </a:r>
            <a:r>
              <a:rPr lang="en-US" dirty="0" smtClean="0"/>
              <a:t> </a:t>
            </a:r>
            <a:r>
              <a:rPr lang="en-US" dirty="0" err="1" smtClean="0"/>
              <a:t>subjekata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ponude</a:t>
            </a:r>
            <a:r>
              <a:rPr lang="en-US" dirty="0" smtClean="0"/>
              <a:t> (</a:t>
            </a:r>
            <a:r>
              <a:rPr lang="en-US" dirty="0" err="1" smtClean="0"/>
              <a:t>pravnih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fizičkih</a:t>
            </a:r>
            <a:r>
              <a:rPr lang="en-US" dirty="0" smtClean="0"/>
              <a:t> </a:t>
            </a:r>
            <a:r>
              <a:rPr lang="en-US" dirty="0" err="1" smtClean="0"/>
              <a:t>lica</a:t>
            </a:r>
            <a:r>
              <a:rPr lang="en-US" dirty="0" smtClean="0"/>
              <a:t>)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osnovu</a:t>
            </a:r>
            <a:r>
              <a:rPr lang="en-US" dirty="0" smtClean="0"/>
              <a:t> </a:t>
            </a:r>
            <a:r>
              <a:rPr lang="en-US" dirty="0" err="1" smtClean="0"/>
              <a:t>ostvarene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potrošnje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Rast</a:t>
            </a:r>
            <a:r>
              <a:rPr lang="en-US" dirty="0" smtClean="0"/>
              <a:t> </a:t>
            </a:r>
            <a:r>
              <a:rPr lang="en-US" dirty="0" err="1" smtClean="0"/>
              <a:t>bruto</a:t>
            </a:r>
            <a:r>
              <a:rPr lang="en-US" dirty="0" smtClean="0"/>
              <a:t> </a:t>
            </a:r>
            <a:r>
              <a:rPr lang="en-US" dirty="0" err="1" smtClean="0"/>
              <a:t>domaćeg</a:t>
            </a:r>
            <a:r>
              <a:rPr lang="en-US" dirty="0" smtClean="0"/>
              <a:t> </a:t>
            </a:r>
            <a:r>
              <a:rPr lang="en-US" dirty="0" err="1" smtClean="0"/>
              <a:t>proizvoda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Rast</a:t>
            </a:r>
            <a:r>
              <a:rPr lang="en-US" dirty="0" smtClean="0"/>
              <a:t> </a:t>
            </a:r>
            <a:r>
              <a:rPr lang="en-US" dirty="0" err="1" smtClean="0"/>
              <a:t>javnih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sredstava</a:t>
            </a:r>
            <a:r>
              <a:rPr lang="en-US" dirty="0" smtClean="0"/>
              <a:t> </a:t>
            </a:r>
            <a:r>
              <a:rPr lang="en-US" dirty="0" err="1" smtClean="0"/>
              <a:t>prikupljenih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osnovu</a:t>
            </a:r>
            <a:r>
              <a:rPr lang="en-US" dirty="0" smtClean="0"/>
              <a:t> </a:t>
            </a:r>
            <a:r>
              <a:rPr lang="en-US" dirty="0" err="1" smtClean="0"/>
              <a:t>naplaćenih</a:t>
            </a:r>
            <a:r>
              <a:rPr lang="en-US" dirty="0" smtClean="0"/>
              <a:t> </a:t>
            </a:r>
            <a:r>
              <a:rPr lang="en-US" dirty="0" err="1" smtClean="0"/>
              <a:t>poreza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boravišnih</a:t>
            </a:r>
            <a:r>
              <a:rPr lang="en-US" dirty="0" smtClean="0"/>
              <a:t> </a:t>
            </a:r>
            <a:r>
              <a:rPr lang="en-US" dirty="0" err="1" smtClean="0"/>
              <a:t>taksi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Rast</a:t>
            </a:r>
            <a:r>
              <a:rPr lang="en-US" dirty="0" smtClean="0"/>
              <a:t> </a:t>
            </a:r>
            <a:r>
              <a:rPr lang="en-US" dirty="0" err="1" smtClean="0"/>
              <a:t>broja</a:t>
            </a:r>
            <a:r>
              <a:rPr lang="en-US" dirty="0" smtClean="0"/>
              <a:t> </a:t>
            </a:r>
            <a:r>
              <a:rPr lang="en-US" dirty="0" err="1" smtClean="0"/>
              <a:t>zaposlenih</a:t>
            </a:r>
            <a:r>
              <a:rPr lang="en-US" dirty="0" smtClean="0"/>
              <a:t> u </a:t>
            </a:r>
            <a:r>
              <a:rPr lang="en-US" dirty="0" err="1" smtClean="0"/>
              <a:t>delatnostima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direktno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indirektno</a:t>
            </a:r>
            <a:r>
              <a:rPr lang="en-US" dirty="0" smtClean="0"/>
              <a:t> </a:t>
            </a:r>
            <a:r>
              <a:rPr lang="en-US" dirty="0" err="1" smtClean="0"/>
              <a:t>vezane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turizam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restruktuiranje</a:t>
            </a:r>
            <a:r>
              <a:rPr lang="en-US" dirty="0" smtClean="0"/>
              <a:t> </a:t>
            </a:r>
            <a:r>
              <a:rPr lang="en-US" dirty="0" err="1" smtClean="0"/>
              <a:t>tržišta</a:t>
            </a:r>
            <a:r>
              <a:rPr lang="en-US" dirty="0" smtClean="0"/>
              <a:t> </a:t>
            </a:r>
            <a:r>
              <a:rPr lang="en-US" dirty="0" err="1" smtClean="0"/>
              <a:t>rada</a:t>
            </a:r>
            <a:r>
              <a:rPr lang="en-US" dirty="0" smtClean="0"/>
              <a:t>,</a:t>
            </a:r>
          </a:p>
          <a:p>
            <a:pPr lvl="0"/>
            <a:r>
              <a:rPr lang="en-US" dirty="0" err="1" smtClean="0"/>
              <a:t>Rast</a:t>
            </a:r>
            <a:r>
              <a:rPr lang="en-US" dirty="0" smtClean="0"/>
              <a:t> </a:t>
            </a:r>
            <a:r>
              <a:rPr lang="en-US" dirty="0" err="1" smtClean="0"/>
              <a:t>preduzetničke</a:t>
            </a:r>
            <a:r>
              <a:rPr lang="en-US" dirty="0" smtClean="0"/>
              <a:t> </a:t>
            </a:r>
            <a:r>
              <a:rPr lang="en-US" dirty="0" err="1" smtClean="0"/>
              <a:t>aktivnosti</a:t>
            </a:r>
            <a:r>
              <a:rPr lang="en-US" dirty="0" smtClean="0"/>
              <a:t> (</a:t>
            </a:r>
            <a:r>
              <a:rPr lang="en-US" dirty="0" err="1" smtClean="0"/>
              <a:t>mali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srednji</a:t>
            </a:r>
            <a:r>
              <a:rPr lang="en-US" dirty="0" smtClean="0"/>
              <a:t> </a:t>
            </a:r>
            <a:r>
              <a:rPr lang="en-US" dirty="0" err="1" smtClean="0"/>
              <a:t>preduzetnici</a:t>
            </a:r>
            <a:r>
              <a:rPr lang="en-US" dirty="0" smtClean="0"/>
              <a:t>);</a:t>
            </a:r>
          </a:p>
          <a:p>
            <a:pPr lvl="0"/>
            <a:r>
              <a:rPr lang="en-US" dirty="0" err="1" smtClean="0"/>
              <a:t>Rast</a:t>
            </a:r>
            <a:r>
              <a:rPr lang="en-US" dirty="0" smtClean="0"/>
              <a:t> </a:t>
            </a:r>
            <a:r>
              <a:rPr lang="en-US" dirty="0" err="1" smtClean="0"/>
              <a:t>privatnih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javnih</a:t>
            </a:r>
            <a:r>
              <a:rPr lang="en-US" dirty="0" smtClean="0"/>
              <a:t> </a:t>
            </a:r>
            <a:r>
              <a:rPr lang="en-US" dirty="0" err="1" smtClean="0"/>
              <a:t>kapitalnih</a:t>
            </a:r>
            <a:r>
              <a:rPr lang="en-US" dirty="0" smtClean="0"/>
              <a:t> </a:t>
            </a:r>
            <a:r>
              <a:rPr lang="en-US" dirty="0" err="1" smtClean="0"/>
              <a:t>ulaganja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Aktiviranj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neprivrednih</a:t>
            </a:r>
            <a:r>
              <a:rPr lang="en-US" dirty="0" smtClean="0"/>
              <a:t> </a:t>
            </a:r>
            <a:r>
              <a:rPr lang="en-US" dirty="0" err="1" smtClean="0"/>
              <a:t>resursa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Jačanje</a:t>
            </a:r>
            <a:r>
              <a:rPr lang="en-US" dirty="0" smtClean="0"/>
              <a:t> </a:t>
            </a:r>
            <a:r>
              <a:rPr lang="en-US" dirty="0" err="1" smtClean="0"/>
              <a:t>regionalnog</a:t>
            </a:r>
            <a:r>
              <a:rPr lang="en-US" dirty="0" smtClean="0"/>
              <a:t> </a:t>
            </a:r>
            <a:r>
              <a:rPr lang="en-US" dirty="0" err="1" smtClean="0"/>
              <a:t>razvoja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međuregionalne</a:t>
            </a:r>
            <a:r>
              <a:rPr lang="en-US" dirty="0" smtClean="0"/>
              <a:t> </a:t>
            </a:r>
            <a:r>
              <a:rPr lang="en-US" dirty="0" err="1" smtClean="0"/>
              <a:t>saradnje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Podsticanj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opšteg</a:t>
            </a:r>
            <a:r>
              <a:rPr lang="en-US" dirty="0" smtClean="0"/>
              <a:t> </a:t>
            </a:r>
            <a:r>
              <a:rPr lang="en-US" dirty="0" err="1" smtClean="0"/>
              <a:t>privrednog</a:t>
            </a:r>
            <a:r>
              <a:rPr lang="en-US" dirty="0" smtClean="0"/>
              <a:t> </a:t>
            </a:r>
            <a:r>
              <a:rPr lang="en-US" dirty="0" err="1" smtClean="0"/>
              <a:t>rasta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razvoja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Rast</a:t>
            </a:r>
            <a:r>
              <a:rPr lang="en-US" dirty="0" smtClean="0"/>
              <a:t> </a:t>
            </a:r>
            <a:r>
              <a:rPr lang="en-US" dirty="0" err="1" smtClean="0"/>
              <a:t>životnog</a:t>
            </a:r>
            <a:r>
              <a:rPr lang="en-US" dirty="0" smtClean="0"/>
              <a:t> </a:t>
            </a:r>
            <a:r>
              <a:rPr lang="en-US" dirty="0" err="1" smtClean="0"/>
              <a:t>standarda</a:t>
            </a:r>
            <a:r>
              <a:rPr lang="en-US" dirty="0" smtClean="0"/>
              <a:t> </a:t>
            </a:r>
            <a:r>
              <a:rPr lang="en-US" dirty="0" err="1" smtClean="0"/>
              <a:t>lokalnog</a:t>
            </a:r>
            <a:r>
              <a:rPr lang="en-US" dirty="0" smtClean="0"/>
              <a:t> </a:t>
            </a:r>
            <a:r>
              <a:rPr lang="en-US" dirty="0" err="1" smtClean="0"/>
              <a:t>stanovništva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N</a:t>
            </a:r>
            <a:r>
              <a:rPr lang="en-US" dirty="0" err="1" smtClean="0"/>
              <a:t>egativn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ekonomsk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efekt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en-US" dirty="0" err="1" smtClean="0"/>
              <a:t>Potencijalna</a:t>
            </a:r>
            <a:r>
              <a:rPr lang="en-US" dirty="0" smtClean="0"/>
              <a:t> </a:t>
            </a:r>
            <a:r>
              <a:rPr lang="en-US" dirty="0" err="1" smtClean="0"/>
              <a:t>prekomerna</a:t>
            </a:r>
            <a:r>
              <a:rPr lang="en-US" dirty="0" smtClean="0"/>
              <a:t> </a:t>
            </a:r>
            <a:r>
              <a:rPr lang="en-US" dirty="0" err="1" smtClean="0"/>
              <a:t>zavisnost</a:t>
            </a:r>
            <a:r>
              <a:rPr lang="en-US" dirty="0" smtClean="0"/>
              <a:t> </a:t>
            </a:r>
            <a:r>
              <a:rPr lang="en-US" dirty="0" err="1" smtClean="0"/>
              <a:t>lokalne</a:t>
            </a:r>
            <a:r>
              <a:rPr lang="en-US" dirty="0" smtClean="0"/>
              <a:t> </a:t>
            </a:r>
            <a:r>
              <a:rPr lang="en-US" dirty="0" err="1" smtClean="0"/>
              <a:t>privrede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delatnosti</a:t>
            </a:r>
            <a:r>
              <a:rPr lang="en-US" dirty="0" smtClean="0"/>
              <a:t> </a:t>
            </a:r>
            <a:r>
              <a:rPr lang="en-US" dirty="0" err="1" smtClean="0"/>
              <a:t>turizma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Inflatorni</a:t>
            </a:r>
            <a:r>
              <a:rPr lang="en-US" dirty="0" smtClean="0"/>
              <a:t> </a:t>
            </a:r>
            <a:r>
              <a:rPr lang="en-US" dirty="0" err="1" smtClean="0"/>
              <a:t>troškovi</a:t>
            </a:r>
            <a:r>
              <a:rPr lang="en-US" dirty="0" smtClean="0"/>
              <a:t> </a:t>
            </a:r>
            <a:r>
              <a:rPr lang="en-US" dirty="0" err="1" smtClean="0"/>
              <a:t>lokalne</a:t>
            </a:r>
            <a:r>
              <a:rPr lang="en-US" dirty="0" smtClean="0"/>
              <a:t> </a:t>
            </a:r>
            <a:r>
              <a:rPr lang="en-US" dirty="0" err="1" smtClean="0"/>
              <a:t>privrede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otvaranja</a:t>
            </a:r>
            <a:r>
              <a:rPr lang="en-US" dirty="0" smtClean="0"/>
              <a:t> </a:t>
            </a:r>
            <a:r>
              <a:rPr lang="en-US" dirty="0" err="1" smtClean="0"/>
              <a:t>novih</a:t>
            </a:r>
            <a:r>
              <a:rPr lang="en-US" dirty="0" smtClean="0"/>
              <a:t> </a:t>
            </a:r>
            <a:r>
              <a:rPr lang="en-US" dirty="0" err="1" smtClean="0"/>
              <a:t>područja</a:t>
            </a:r>
            <a:r>
              <a:rPr lang="en-US" dirty="0" smtClean="0"/>
              <a:t> </a:t>
            </a:r>
            <a:r>
              <a:rPr lang="en-US" dirty="0" err="1" smtClean="0"/>
              <a:t>poslovanja</a:t>
            </a:r>
            <a:r>
              <a:rPr lang="en-US" dirty="0" smtClean="0"/>
              <a:t>; </a:t>
            </a:r>
            <a:r>
              <a:rPr lang="en-US" dirty="0" err="1" smtClean="0"/>
              <a:t>potencijalni</a:t>
            </a:r>
            <a:r>
              <a:rPr lang="en-US" dirty="0" smtClean="0"/>
              <a:t> </a:t>
            </a:r>
            <a:r>
              <a:rPr lang="en-US" dirty="0" err="1" smtClean="0"/>
              <a:t>rast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posledica</a:t>
            </a:r>
            <a:r>
              <a:rPr lang="en-US" dirty="0" smtClean="0"/>
              <a:t> </a:t>
            </a:r>
            <a:r>
              <a:rPr lang="en-US" dirty="0" err="1" smtClean="0"/>
              <a:t>započinjanja</a:t>
            </a:r>
            <a:r>
              <a:rPr lang="en-US" dirty="0" smtClean="0"/>
              <a:t> </a:t>
            </a:r>
            <a:r>
              <a:rPr lang="en-US" dirty="0" err="1" smtClean="0"/>
              <a:t>novog</a:t>
            </a:r>
            <a:r>
              <a:rPr lang="en-US" dirty="0" smtClean="0"/>
              <a:t> </a:t>
            </a:r>
            <a:r>
              <a:rPr lang="en-US" dirty="0" err="1" smtClean="0"/>
              <a:t>ciklusa</a:t>
            </a:r>
            <a:r>
              <a:rPr lang="en-US" dirty="0" smtClean="0"/>
              <a:t> </a:t>
            </a:r>
            <a:r>
              <a:rPr lang="en-US" dirty="0" err="1" smtClean="0"/>
              <a:t>razvoja</a:t>
            </a:r>
            <a:r>
              <a:rPr lang="en-US" dirty="0" smtClean="0"/>
              <a:t> </a:t>
            </a:r>
            <a:r>
              <a:rPr lang="en-US" dirty="0" err="1" smtClean="0"/>
              <a:t>turizma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cenovnog</a:t>
            </a:r>
            <a:r>
              <a:rPr lang="en-US" dirty="0" smtClean="0"/>
              <a:t> </a:t>
            </a:r>
            <a:r>
              <a:rPr lang="en-US" dirty="0" err="1" smtClean="0"/>
              <a:t>nadmetanja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konkurentskim</a:t>
            </a:r>
            <a:r>
              <a:rPr lang="en-US" dirty="0" smtClean="0"/>
              <a:t> </a:t>
            </a:r>
            <a:r>
              <a:rPr lang="en-US" dirty="0" err="1" smtClean="0"/>
              <a:t>zemljama</a:t>
            </a:r>
            <a:r>
              <a:rPr lang="en-US" dirty="0" smtClean="0"/>
              <a:t>;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rast</a:t>
            </a:r>
            <a:r>
              <a:rPr lang="en-US" dirty="0" smtClean="0"/>
              <a:t> </a:t>
            </a:r>
            <a:r>
              <a:rPr lang="en-US" dirty="0" err="1" smtClean="0"/>
              <a:t>zavisnosti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uvoza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manje</a:t>
            </a:r>
            <a:r>
              <a:rPr lang="en-US" dirty="0" smtClean="0"/>
              <a:t> </a:t>
            </a:r>
            <a:r>
              <a:rPr lang="en-US" dirty="0" err="1" smtClean="0"/>
              <a:t>oslanjanje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lokalne</a:t>
            </a:r>
            <a:r>
              <a:rPr lang="en-US" dirty="0" smtClean="0"/>
              <a:t> </a:t>
            </a:r>
            <a:r>
              <a:rPr lang="en-US" dirty="0" err="1" smtClean="0"/>
              <a:t>proizvode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radnu</a:t>
            </a:r>
            <a:r>
              <a:rPr lang="en-US" dirty="0" smtClean="0"/>
              <a:t> </a:t>
            </a:r>
            <a:r>
              <a:rPr lang="en-US" dirty="0" err="1" smtClean="0"/>
              <a:t>snagu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Limitirana</a:t>
            </a:r>
            <a:r>
              <a:rPr lang="en-US" dirty="0" smtClean="0"/>
              <a:t> </a:t>
            </a:r>
            <a:r>
              <a:rPr lang="en-US" dirty="0" err="1" smtClean="0"/>
              <a:t>individualna</a:t>
            </a:r>
            <a:r>
              <a:rPr lang="en-US" dirty="0" smtClean="0"/>
              <a:t> </a:t>
            </a:r>
            <a:r>
              <a:rPr lang="en-US" dirty="0" err="1" smtClean="0"/>
              <a:t>rentabilnost</a:t>
            </a:r>
            <a:r>
              <a:rPr lang="en-US" dirty="0" smtClean="0"/>
              <a:t> </a:t>
            </a:r>
            <a:r>
              <a:rPr lang="en-US" dirty="0" err="1" smtClean="0"/>
              <a:t>investicija</a:t>
            </a:r>
            <a:r>
              <a:rPr lang="en-US" dirty="0" smtClean="0"/>
              <a:t> </a:t>
            </a:r>
            <a:r>
              <a:rPr lang="en-US" dirty="0" err="1" smtClean="0"/>
              <a:t>usled</a:t>
            </a:r>
            <a:r>
              <a:rPr lang="en-US" dirty="0" smtClean="0"/>
              <a:t> </a:t>
            </a:r>
            <a:r>
              <a:rPr lang="en-US" dirty="0" err="1" smtClean="0"/>
              <a:t>naglašene</a:t>
            </a:r>
            <a:r>
              <a:rPr lang="en-US" dirty="0" smtClean="0"/>
              <a:t> </a:t>
            </a:r>
            <a:r>
              <a:rPr lang="en-US" dirty="0" err="1" smtClean="0"/>
              <a:t>sezonalnosti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Odliv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potrošnje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nacionalne</a:t>
            </a:r>
            <a:r>
              <a:rPr lang="en-US" dirty="0" smtClean="0"/>
              <a:t> </a:t>
            </a:r>
            <a:r>
              <a:rPr lang="en-US" dirty="0" err="1" smtClean="0"/>
              <a:t>ekonomije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putovanje</a:t>
            </a:r>
            <a:r>
              <a:rPr lang="en-US" dirty="0" smtClean="0"/>
              <a:t> </a:t>
            </a:r>
            <a:r>
              <a:rPr lang="en-US" dirty="0" err="1" smtClean="0"/>
              <a:t>domaćeg</a:t>
            </a:r>
            <a:r>
              <a:rPr lang="en-US" dirty="0" smtClean="0"/>
              <a:t> </a:t>
            </a:r>
            <a:r>
              <a:rPr lang="en-US" dirty="0" err="1" smtClean="0"/>
              <a:t>stanovništva</a:t>
            </a:r>
            <a:r>
              <a:rPr lang="en-US" dirty="0" smtClean="0"/>
              <a:t> u </a:t>
            </a:r>
            <a:r>
              <a:rPr lang="en-US" dirty="0" err="1" smtClean="0"/>
              <a:t>inostranstvo</a:t>
            </a:r>
            <a:r>
              <a:rPr lang="en-US" dirty="0" smtClean="0"/>
              <a:t>;</a:t>
            </a:r>
          </a:p>
          <a:p>
            <a:pPr lvl="0"/>
            <a:r>
              <a:rPr lang="en-US" dirty="0" smtClean="0"/>
              <a:t> </a:t>
            </a:r>
            <a:r>
              <a:rPr lang="sr-Latn-RS" dirty="0" smtClean="0"/>
              <a:t>J</a:t>
            </a:r>
            <a:r>
              <a:rPr lang="en-US" dirty="0" err="1" smtClean="0"/>
              <a:t>ednostran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profesionaln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orijentacij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lokalnog</a:t>
            </a:r>
            <a:r>
              <a:rPr lang="en-US" dirty="0" smtClean="0"/>
              <a:t> </a:t>
            </a:r>
            <a:r>
              <a:rPr lang="en-US" dirty="0" err="1" smtClean="0"/>
              <a:t>stanovništva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Dodatni</a:t>
            </a:r>
            <a:r>
              <a:rPr lang="en-US" dirty="0" smtClean="0"/>
              <a:t> </a:t>
            </a:r>
            <a:r>
              <a:rPr lang="en-US" dirty="0" err="1" smtClean="0"/>
              <a:t>troškovi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se </a:t>
            </a:r>
            <a:r>
              <a:rPr lang="en-US" dirty="0" err="1" smtClean="0"/>
              <a:t>alimentiraju</a:t>
            </a:r>
            <a:r>
              <a:rPr lang="en-US" dirty="0" smtClean="0"/>
              <a:t> </a:t>
            </a:r>
            <a:r>
              <a:rPr lang="en-US" dirty="0" err="1" smtClean="0"/>
              <a:t>gradskoj</a:t>
            </a:r>
            <a:r>
              <a:rPr lang="en-US" dirty="0" smtClean="0"/>
              <a:t> </a:t>
            </a:r>
            <a:r>
              <a:rPr lang="en-US" dirty="0" err="1" smtClean="0"/>
              <a:t>vlasti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upravlja</a:t>
            </a:r>
            <a:r>
              <a:rPr lang="en-US" dirty="0" smtClean="0"/>
              <a:t> </a:t>
            </a:r>
            <a:r>
              <a:rPr lang="en-US" dirty="0" err="1" smtClean="0"/>
              <a:t>turizmom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Neravnomernost</a:t>
            </a:r>
            <a:r>
              <a:rPr lang="en-US" dirty="0" smtClean="0"/>
              <a:t> </a:t>
            </a:r>
            <a:r>
              <a:rPr lang="en-US" dirty="0" err="1" smtClean="0"/>
              <a:t>ostvarivanja</a:t>
            </a:r>
            <a:r>
              <a:rPr lang="en-US" dirty="0" smtClean="0"/>
              <a:t> </a:t>
            </a:r>
            <a:r>
              <a:rPr lang="en-US" dirty="0" err="1" smtClean="0"/>
              <a:t>efekata</a:t>
            </a:r>
            <a:r>
              <a:rPr lang="en-US" dirty="0" smtClean="0"/>
              <a:t> </a:t>
            </a:r>
            <a:r>
              <a:rPr lang="en-US" dirty="0" err="1" smtClean="0"/>
              <a:t>tokom</a:t>
            </a:r>
            <a:r>
              <a:rPr lang="en-US" dirty="0" smtClean="0"/>
              <a:t> </a:t>
            </a:r>
            <a:r>
              <a:rPr lang="en-US" dirty="0" err="1" smtClean="0"/>
              <a:t>godine</a:t>
            </a:r>
            <a:r>
              <a:rPr lang="en-US" dirty="0" smtClean="0"/>
              <a:t> </a:t>
            </a:r>
            <a:r>
              <a:rPr lang="en-US" dirty="0" err="1" smtClean="0"/>
              <a:t>zbog</a:t>
            </a:r>
            <a:r>
              <a:rPr lang="en-US" dirty="0" smtClean="0"/>
              <a:t> </a:t>
            </a:r>
            <a:r>
              <a:rPr lang="en-US" dirty="0" err="1" smtClean="0"/>
              <a:t>sezonskog</a:t>
            </a:r>
            <a:r>
              <a:rPr lang="en-US" dirty="0" smtClean="0"/>
              <a:t> </a:t>
            </a:r>
            <a:r>
              <a:rPr lang="en-US" dirty="0" err="1" smtClean="0"/>
              <a:t>poslovanja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Sezonska</a:t>
            </a:r>
            <a:r>
              <a:rPr lang="en-US" dirty="0" smtClean="0"/>
              <a:t> </a:t>
            </a:r>
            <a:r>
              <a:rPr lang="en-US" dirty="0" err="1" smtClean="0"/>
              <a:t>aprecijacija</a:t>
            </a:r>
            <a:r>
              <a:rPr lang="en-US" dirty="0" smtClean="0"/>
              <a:t> (</a:t>
            </a:r>
            <a:r>
              <a:rPr lang="en-US" dirty="0" err="1" smtClean="0"/>
              <a:t>rast</a:t>
            </a:r>
            <a:r>
              <a:rPr lang="en-US" dirty="0" smtClean="0"/>
              <a:t> </a:t>
            </a:r>
            <a:r>
              <a:rPr lang="en-US" dirty="0" err="1" smtClean="0"/>
              <a:t>vrednosti</a:t>
            </a:r>
            <a:r>
              <a:rPr lang="en-US" dirty="0" smtClean="0"/>
              <a:t>)  </a:t>
            </a:r>
            <a:r>
              <a:rPr lang="en-US" dirty="0" err="1" smtClean="0"/>
              <a:t>nacionalne</a:t>
            </a:r>
            <a:r>
              <a:rPr lang="en-US" dirty="0" smtClean="0"/>
              <a:t>  </a:t>
            </a:r>
            <a:r>
              <a:rPr lang="en-US" dirty="0" err="1" smtClean="0"/>
              <a:t>valute</a:t>
            </a:r>
            <a:r>
              <a:rPr lang="en-US" dirty="0" smtClean="0"/>
              <a:t> </a:t>
            </a:r>
          </a:p>
          <a:p>
            <a:pPr lvl="0"/>
            <a:r>
              <a:rPr lang="en-US" dirty="0" err="1" smtClean="0"/>
              <a:t>Rast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 </a:t>
            </a:r>
            <a:r>
              <a:rPr lang="en-US" dirty="0" err="1" smtClean="0"/>
              <a:t>nekretnina</a:t>
            </a:r>
            <a:r>
              <a:rPr lang="en-US" dirty="0" smtClean="0"/>
              <a:t> u </a:t>
            </a:r>
            <a:r>
              <a:rPr lang="en-US" dirty="0" err="1" smtClean="0"/>
              <a:t>receptivnim</a:t>
            </a:r>
            <a:r>
              <a:rPr lang="en-US" dirty="0" smtClean="0"/>
              <a:t> </a:t>
            </a:r>
            <a:r>
              <a:rPr lang="en-US" dirty="0" err="1" smtClean="0"/>
              <a:t>turističkim</a:t>
            </a:r>
            <a:r>
              <a:rPr lang="en-US" dirty="0" smtClean="0"/>
              <a:t> </a:t>
            </a:r>
            <a:r>
              <a:rPr lang="en-US" dirty="0" err="1" smtClean="0"/>
              <a:t>destinacijama</a:t>
            </a:r>
            <a:endParaRPr lang="en-US" dirty="0" smtClean="0"/>
          </a:p>
          <a:p>
            <a:pPr lvl="0"/>
            <a:r>
              <a:rPr lang="en-US" dirty="0" err="1" smtClean="0"/>
              <a:t>Niska</a:t>
            </a:r>
            <a:r>
              <a:rPr lang="en-US" dirty="0" smtClean="0"/>
              <a:t> </a:t>
            </a:r>
            <a:r>
              <a:rPr lang="en-US" dirty="0" err="1" smtClean="0"/>
              <a:t>stopa</a:t>
            </a:r>
            <a:r>
              <a:rPr lang="en-US" dirty="0" smtClean="0"/>
              <a:t> ROI (Return of investment) – </a:t>
            </a:r>
            <a:r>
              <a:rPr lang="en-US" dirty="0" err="1" smtClean="0"/>
              <a:t>stope</a:t>
            </a:r>
            <a:r>
              <a:rPr lang="en-US" dirty="0" smtClean="0"/>
              <a:t> </a:t>
            </a:r>
            <a:r>
              <a:rPr lang="en-US" dirty="0" err="1" smtClean="0"/>
              <a:t>povraćaja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investicije</a:t>
            </a:r>
            <a:r>
              <a:rPr lang="en-US" dirty="0" smtClean="0"/>
              <a:t>,</a:t>
            </a:r>
          </a:p>
          <a:p>
            <a:r>
              <a:rPr lang="en-US" dirty="0" err="1" smtClean="0"/>
              <a:t>Rast</a:t>
            </a:r>
            <a:r>
              <a:rPr lang="en-US" dirty="0" smtClean="0"/>
              <a:t> </a:t>
            </a:r>
            <a:r>
              <a:rPr lang="en-US" dirty="0" err="1" smtClean="0"/>
              <a:t>društvenih</a:t>
            </a:r>
            <a:r>
              <a:rPr lang="en-US" dirty="0" smtClean="0"/>
              <a:t> </a:t>
            </a:r>
            <a:r>
              <a:rPr lang="en-US" dirty="0" err="1" smtClean="0"/>
              <a:t>troškova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nastaju</a:t>
            </a:r>
            <a:r>
              <a:rPr lang="en-US" dirty="0" smtClean="0"/>
              <a:t> </a:t>
            </a:r>
            <a:r>
              <a:rPr lang="en-US" dirty="0" err="1" smtClean="0"/>
              <a:t>zbog</a:t>
            </a:r>
            <a:r>
              <a:rPr lang="en-US" dirty="0" smtClean="0"/>
              <a:t> </a:t>
            </a:r>
            <a:r>
              <a:rPr lang="en-US" dirty="0" err="1" smtClean="0"/>
              <a:t>razvoja</a:t>
            </a:r>
            <a:r>
              <a:rPr lang="en-US" dirty="0" smtClean="0"/>
              <a:t> </a:t>
            </a:r>
            <a:r>
              <a:rPr lang="en-US" dirty="0" err="1" smtClean="0"/>
              <a:t>turizma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troškovi</a:t>
            </a:r>
            <a:r>
              <a:rPr lang="en-US" dirty="0" smtClean="0"/>
              <a:t> </a:t>
            </a:r>
            <a:r>
              <a:rPr lang="en-US" dirty="0" err="1" smtClean="0"/>
              <a:t>oko</a:t>
            </a:r>
            <a:r>
              <a:rPr lang="en-US" dirty="0" smtClean="0"/>
              <a:t> </a:t>
            </a:r>
            <a:r>
              <a:rPr lang="en-US" dirty="0" err="1" smtClean="0"/>
              <a:t>odlaganja</a:t>
            </a:r>
            <a:r>
              <a:rPr lang="en-US" dirty="0" smtClean="0"/>
              <a:t> </a:t>
            </a:r>
            <a:r>
              <a:rPr lang="en-US" dirty="0" err="1" smtClean="0"/>
              <a:t>otpada</a:t>
            </a:r>
            <a:r>
              <a:rPr lang="en-US" dirty="0" smtClean="0"/>
              <a:t>, </a:t>
            </a:r>
            <a:r>
              <a:rPr lang="en-US" dirty="0" err="1" smtClean="0"/>
              <a:t>zagađenja</a:t>
            </a:r>
            <a:r>
              <a:rPr lang="en-US" dirty="0" smtClean="0"/>
              <a:t> </a:t>
            </a:r>
            <a:r>
              <a:rPr lang="en-US" dirty="0" err="1" smtClean="0"/>
              <a:t>prirodne</a:t>
            </a:r>
            <a:r>
              <a:rPr lang="en-US" dirty="0" smtClean="0"/>
              <a:t> </a:t>
            </a:r>
            <a:r>
              <a:rPr lang="en-US" dirty="0" err="1" smtClean="0"/>
              <a:t>sredine</a:t>
            </a:r>
            <a:r>
              <a:rPr lang="en-US" dirty="0" smtClean="0"/>
              <a:t> 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...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err="1" smtClean="0"/>
              <a:t>inflacijske</a:t>
            </a:r>
            <a:r>
              <a:rPr lang="en-US" dirty="0" smtClean="0"/>
              <a:t> </a:t>
            </a:r>
            <a:r>
              <a:rPr lang="en-US" dirty="0" err="1" smtClean="0"/>
              <a:t>tendencije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opšti</a:t>
            </a:r>
            <a:r>
              <a:rPr lang="en-US" dirty="0" smtClean="0"/>
              <a:t> </a:t>
            </a:r>
            <a:r>
              <a:rPr lang="en-US" dirty="0" err="1" smtClean="0"/>
              <a:t>rast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štetnost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turistifikacije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monokulturnog</a:t>
            </a:r>
            <a:r>
              <a:rPr lang="en-US" dirty="0" smtClean="0"/>
              <a:t> </a:t>
            </a:r>
            <a:r>
              <a:rPr lang="en-US" dirty="0" err="1" smtClean="0"/>
              <a:t>razvoja</a:t>
            </a:r>
            <a:r>
              <a:rPr lang="en-US" dirty="0" smtClean="0"/>
              <a:t> </a:t>
            </a:r>
            <a:r>
              <a:rPr lang="en-US" dirty="0" err="1" smtClean="0"/>
              <a:t>područja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zemlje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napuštanje</a:t>
            </a:r>
            <a:r>
              <a:rPr lang="en-US" dirty="0" smtClean="0"/>
              <a:t> </a:t>
            </a:r>
            <a:r>
              <a:rPr lang="en-US" dirty="0" err="1" smtClean="0"/>
              <a:t>tradicionalnih</a:t>
            </a:r>
            <a:r>
              <a:rPr lang="en-US" dirty="0" smtClean="0"/>
              <a:t> </a:t>
            </a:r>
            <a:r>
              <a:rPr lang="en-US" dirty="0" err="1" smtClean="0"/>
              <a:t>delatnosti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smtClean="0"/>
              <a:t>pad </a:t>
            </a:r>
            <a:r>
              <a:rPr lang="en-US" dirty="0" err="1" smtClean="0"/>
              <a:t>kvaliteta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ugositeljskih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drugih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rast</a:t>
            </a:r>
            <a:r>
              <a:rPr lang="en-US" dirty="0" smtClean="0"/>
              <a:t> </a:t>
            </a:r>
            <a:r>
              <a:rPr lang="en-US" dirty="0" err="1" smtClean="0"/>
              <a:t>špekulacija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šverc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rentijerstvo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stvaranje</a:t>
            </a:r>
            <a:r>
              <a:rPr lang="en-US" dirty="0" smtClean="0"/>
              <a:t> </a:t>
            </a:r>
            <a:r>
              <a:rPr lang="en-US" dirty="0" err="1" smtClean="0"/>
              <a:t>deficita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ukupne</a:t>
            </a:r>
            <a:r>
              <a:rPr lang="en-US" dirty="0" smtClean="0"/>
              <a:t> </a:t>
            </a:r>
            <a:r>
              <a:rPr lang="en-US" dirty="0" err="1" smtClean="0"/>
              <a:t>infrastrukture</a:t>
            </a:r>
            <a:r>
              <a:rPr lang="en-US" dirty="0" smtClean="0"/>
              <a:t> u </a:t>
            </a:r>
            <a:r>
              <a:rPr lang="en-US" dirty="0" err="1" smtClean="0"/>
              <a:t>korist</a:t>
            </a:r>
            <a:r>
              <a:rPr lang="en-US" dirty="0" smtClean="0"/>
              <a:t> </a:t>
            </a:r>
            <a:r>
              <a:rPr lang="en-US" dirty="0" err="1" smtClean="0"/>
              <a:t>suprastrukturnih</a:t>
            </a:r>
            <a:r>
              <a:rPr lang="en-US" dirty="0" smtClean="0"/>
              <a:t> </a:t>
            </a:r>
            <a:r>
              <a:rPr lang="en-US" dirty="0" err="1" smtClean="0"/>
              <a:t>kapaciteta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napuštanje</a:t>
            </a:r>
            <a:r>
              <a:rPr lang="en-US" dirty="0" smtClean="0"/>
              <a:t> </a:t>
            </a:r>
            <a:r>
              <a:rPr lang="en-US" dirty="0" err="1" smtClean="0"/>
              <a:t>radnih</a:t>
            </a:r>
            <a:r>
              <a:rPr lang="en-US" dirty="0" smtClean="0"/>
              <a:t> </a:t>
            </a:r>
            <a:r>
              <a:rPr lang="en-US" dirty="0" err="1" smtClean="0"/>
              <a:t>mesta</a:t>
            </a:r>
            <a:r>
              <a:rPr lang="en-US" dirty="0" smtClean="0"/>
              <a:t> u </a:t>
            </a:r>
            <a:r>
              <a:rPr lang="en-US" dirty="0" err="1" smtClean="0"/>
              <a:t>drugim</a:t>
            </a:r>
            <a:r>
              <a:rPr lang="en-US" dirty="0" smtClean="0"/>
              <a:t> </a:t>
            </a:r>
            <a:r>
              <a:rPr lang="en-US" dirty="0" err="1" smtClean="0"/>
              <a:t>sektorima</a:t>
            </a:r>
            <a:r>
              <a:rPr lang="en-US" dirty="0" smtClean="0"/>
              <a:t> </a:t>
            </a:r>
            <a:r>
              <a:rPr lang="en-US" dirty="0" err="1" smtClean="0"/>
              <a:t>rada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stvaranje</a:t>
            </a:r>
            <a:r>
              <a:rPr lang="en-US" dirty="0" smtClean="0"/>
              <a:t> </a:t>
            </a:r>
            <a:r>
              <a:rPr lang="en-US" dirty="0" err="1" smtClean="0"/>
              <a:t>lažne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iskrivljene</a:t>
            </a:r>
            <a:r>
              <a:rPr lang="en-US" dirty="0" smtClean="0"/>
              <a:t> </a:t>
            </a:r>
            <a:r>
              <a:rPr lang="en-US" dirty="0" err="1" smtClean="0"/>
              <a:t>slike</a:t>
            </a:r>
            <a:r>
              <a:rPr lang="en-US" dirty="0" smtClean="0"/>
              <a:t> o </a:t>
            </a:r>
            <a:r>
              <a:rPr lang="en-US" dirty="0" err="1" smtClean="0"/>
              <a:t>lakom</a:t>
            </a:r>
            <a:r>
              <a:rPr lang="en-US" dirty="0" smtClean="0"/>
              <a:t> </a:t>
            </a:r>
            <a:r>
              <a:rPr lang="en-US" dirty="0" err="1" smtClean="0"/>
              <a:t>bogaćenju</a:t>
            </a:r>
            <a:r>
              <a:rPr lang="en-US" dirty="0" smtClean="0"/>
              <a:t> </a:t>
            </a:r>
            <a:r>
              <a:rPr lang="en-US" dirty="0" err="1" smtClean="0"/>
              <a:t>domaćeg</a:t>
            </a:r>
            <a:r>
              <a:rPr lang="en-US" dirty="0" smtClean="0"/>
              <a:t> </a:t>
            </a:r>
            <a:r>
              <a:rPr lang="en-US" dirty="0" err="1" smtClean="0"/>
              <a:t>stanovništva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poguban</a:t>
            </a:r>
            <a:r>
              <a:rPr lang="en-US" dirty="0" smtClean="0"/>
              <a:t> </a:t>
            </a:r>
            <a:r>
              <a:rPr lang="en-US" dirty="0" err="1" smtClean="0"/>
              <a:t>uticaj</a:t>
            </a:r>
            <a:r>
              <a:rPr lang="en-US" dirty="0" smtClean="0"/>
              <a:t> </a:t>
            </a:r>
            <a:r>
              <a:rPr lang="en-US" dirty="0" err="1" smtClean="0"/>
              <a:t>turista</a:t>
            </a:r>
            <a:r>
              <a:rPr lang="en-US" dirty="0" smtClean="0"/>
              <a:t> (</a:t>
            </a:r>
            <a:r>
              <a:rPr lang="en-US" dirty="0" err="1" smtClean="0"/>
              <a:t>uzrokovan</a:t>
            </a:r>
            <a:r>
              <a:rPr lang="en-US" dirty="0" smtClean="0"/>
              <a:t> </a:t>
            </a:r>
            <a:r>
              <a:rPr lang="en-US" dirty="0" err="1" smtClean="0"/>
              <a:t>turističkom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euforičnom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lakom</a:t>
            </a:r>
            <a:r>
              <a:rPr lang="en-US" dirty="0" smtClean="0"/>
              <a:t> </a:t>
            </a:r>
            <a:r>
              <a:rPr lang="en-US" dirty="0" err="1" smtClean="0"/>
              <a:t>potrošnjom</a:t>
            </a:r>
            <a:r>
              <a:rPr lang="en-US" dirty="0" smtClean="0"/>
              <a:t>)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domicilno</a:t>
            </a:r>
            <a:r>
              <a:rPr lang="en-US" dirty="0" smtClean="0"/>
              <a:t> </a:t>
            </a:r>
            <a:r>
              <a:rPr lang="en-US" dirty="0" err="1" smtClean="0"/>
              <a:t>stanovništvo</a:t>
            </a:r>
            <a:r>
              <a:rPr lang="en-US" dirty="0" smtClean="0"/>
              <a:t> 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ono</a:t>
            </a:r>
            <a:r>
              <a:rPr lang="en-US" dirty="0" smtClean="0"/>
              <a:t> </a:t>
            </a:r>
            <a:r>
              <a:rPr lang="en-US" dirty="0" err="1" smtClean="0"/>
              <a:t>troši</a:t>
            </a:r>
            <a:r>
              <a:rPr lang="en-US" dirty="0" smtClean="0"/>
              <a:t> </a:t>
            </a:r>
            <a:r>
              <a:rPr lang="en-US" dirty="0" err="1" smtClean="0"/>
              <a:t>iznad</a:t>
            </a:r>
            <a:r>
              <a:rPr lang="en-US" dirty="0" smtClean="0"/>
              <a:t> </a:t>
            </a:r>
            <a:r>
              <a:rPr lang="en-US" dirty="0" err="1" smtClean="0"/>
              <a:t>svojih</a:t>
            </a:r>
            <a:r>
              <a:rPr lang="en-US" dirty="0" smtClean="0"/>
              <a:t> </a:t>
            </a:r>
            <a:r>
              <a:rPr lang="en-US" dirty="0" err="1" smtClean="0"/>
              <a:t>realnih</a:t>
            </a:r>
            <a:r>
              <a:rPr lang="en-US" dirty="0" smtClean="0"/>
              <a:t> </a:t>
            </a:r>
            <a:r>
              <a:rPr lang="en-US" dirty="0" err="1" smtClean="0"/>
              <a:t>mogućnosti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stvarnih</a:t>
            </a:r>
            <a:r>
              <a:rPr lang="en-US" dirty="0" smtClean="0"/>
              <a:t> </a:t>
            </a:r>
            <a:r>
              <a:rPr lang="en-US" dirty="0" err="1" smtClean="0"/>
              <a:t>potreba</a:t>
            </a:r>
            <a:r>
              <a:rPr lang="en-US" dirty="0" smtClean="0"/>
              <a:t> (</a:t>
            </a:r>
            <a:r>
              <a:rPr lang="en-US" dirty="0" err="1" smtClean="0"/>
              <a:t>tzv</a:t>
            </a:r>
            <a:r>
              <a:rPr lang="en-US" dirty="0" smtClean="0"/>
              <a:t>. </a:t>
            </a:r>
            <a:r>
              <a:rPr lang="en-US" dirty="0" err="1" smtClean="0"/>
              <a:t>demonstrativna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ambijentalna</a:t>
            </a:r>
            <a:r>
              <a:rPr lang="en-US" dirty="0" smtClean="0"/>
              <a:t> </a:t>
            </a:r>
            <a:r>
              <a:rPr lang="en-US" dirty="0" err="1" smtClean="0"/>
              <a:t>potrošnja</a:t>
            </a:r>
            <a:r>
              <a:rPr lang="en-US" dirty="0" smtClean="0"/>
              <a:t> </a:t>
            </a:r>
            <a:r>
              <a:rPr lang="en-US" dirty="0" err="1" smtClean="0"/>
              <a:t>matičnog</a:t>
            </a:r>
            <a:r>
              <a:rPr lang="en-US" dirty="0" smtClean="0"/>
              <a:t> </a:t>
            </a:r>
            <a:r>
              <a:rPr lang="en-US" dirty="0" err="1" smtClean="0"/>
              <a:t>življa</a:t>
            </a:r>
            <a:r>
              <a:rPr lang="en-US" dirty="0" smtClean="0"/>
              <a:t>)</a:t>
            </a:r>
            <a:endParaRPr lang="sr-Latn-RS" dirty="0" smtClean="0"/>
          </a:p>
          <a:p>
            <a:r>
              <a:rPr lang="en-US" dirty="0" err="1" smtClean="0"/>
              <a:t>pospešivanje</a:t>
            </a:r>
            <a:r>
              <a:rPr lang="en-US" dirty="0" smtClean="0"/>
              <a:t> </a:t>
            </a:r>
            <a:r>
              <a:rPr lang="en-US" dirty="0" err="1" smtClean="0"/>
              <a:t>crnog</a:t>
            </a:r>
            <a:r>
              <a:rPr lang="en-US" dirty="0" smtClean="0"/>
              <a:t> </a:t>
            </a:r>
            <a:r>
              <a:rPr lang="en-US" dirty="0" err="1" smtClean="0"/>
              <a:t>kliringa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sive</a:t>
            </a:r>
            <a:r>
              <a:rPr lang="en-US" dirty="0" smtClean="0"/>
              <a:t> </a:t>
            </a:r>
            <a:r>
              <a:rPr lang="en-US" dirty="0" err="1" smtClean="0"/>
              <a:t>ekonomije</a:t>
            </a:r>
            <a:r>
              <a:rPr lang="en-US" dirty="0" smtClean="0"/>
              <a:t> 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Mikroekonomske funkcije turizma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 err="1" smtClean="0"/>
              <a:t>konverziona</a:t>
            </a:r>
            <a:r>
              <a:rPr lang="en-US" dirty="0" smtClean="0"/>
              <a:t> </a:t>
            </a:r>
            <a:r>
              <a:rPr lang="en-US" dirty="0" err="1" smtClean="0"/>
              <a:t>funkcija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• </a:t>
            </a:r>
            <a:r>
              <a:rPr lang="en-US" dirty="0" err="1" smtClean="0"/>
              <a:t>induktivna</a:t>
            </a:r>
            <a:r>
              <a:rPr lang="en-US" dirty="0" smtClean="0"/>
              <a:t> </a:t>
            </a:r>
            <a:r>
              <a:rPr lang="en-US" dirty="0" err="1" smtClean="0"/>
              <a:t>funkcija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• </a:t>
            </a:r>
            <a:r>
              <a:rPr lang="en-US" dirty="0" err="1" smtClean="0"/>
              <a:t>multiplikativna</a:t>
            </a:r>
            <a:r>
              <a:rPr lang="en-US" dirty="0" smtClean="0"/>
              <a:t> </a:t>
            </a:r>
            <a:r>
              <a:rPr lang="en-US" dirty="0" err="1" smtClean="0"/>
              <a:t>funkcija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• </a:t>
            </a:r>
            <a:r>
              <a:rPr lang="en-US" dirty="0" err="1" smtClean="0"/>
              <a:t>akceleratorska</a:t>
            </a:r>
            <a:r>
              <a:rPr lang="en-US" dirty="0" smtClean="0"/>
              <a:t> </a:t>
            </a:r>
            <a:r>
              <a:rPr lang="en-US" dirty="0" err="1" smtClean="0"/>
              <a:t>funkcija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• </a:t>
            </a:r>
            <a:r>
              <a:rPr lang="en-US" dirty="0" err="1" smtClean="0"/>
              <a:t>izvozna</a:t>
            </a:r>
            <a:r>
              <a:rPr lang="en-US" dirty="0" smtClean="0"/>
              <a:t> </a:t>
            </a:r>
            <a:r>
              <a:rPr lang="en-US" dirty="0" err="1" smtClean="0"/>
              <a:t>funkcija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• </a:t>
            </a:r>
            <a:r>
              <a:rPr lang="en-US" dirty="0" err="1" smtClean="0"/>
              <a:t>funkcija</a:t>
            </a:r>
            <a:r>
              <a:rPr lang="en-US" dirty="0" smtClean="0"/>
              <a:t> </a:t>
            </a:r>
            <a:r>
              <a:rPr lang="en-US" dirty="0" err="1" smtClean="0"/>
              <a:t>uravnoteženja</a:t>
            </a:r>
            <a:r>
              <a:rPr lang="en-US" dirty="0" smtClean="0"/>
              <a:t> </a:t>
            </a:r>
            <a:r>
              <a:rPr lang="en-US" dirty="0" err="1" smtClean="0"/>
              <a:t>robno-novčanih</a:t>
            </a:r>
            <a:r>
              <a:rPr lang="en-US" dirty="0" smtClean="0"/>
              <a:t> </a:t>
            </a:r>
            <a:r>
              <a:rPr lang="en-US" dirty="0" err="1" smtClean="0"/>
              <a:t>odnosa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• </a:t>
            </a:r>
            <a:r>
              <a:rPr lang="en-US" dirty="0" err="1" smtClean="0"/>
              <a:t>Funkcija</a:t>
            </a:r>
            <a:r>
              <a:rPr lang="en-US" dirty="0" smtClean="0"/>
              <a:t> </a:t>
            </a:r>
            <a:r>
              <a:rPr lang="en-US" dirty="0" err="1" smtClean="0"/>
              <a:t>podsticanja</a:t>
            </a:r>
            <a:r>
              <a:rPr lang="en-US" dirty="0" smtClean="0"/>
              <a:t> </a:t>
            </a:r>
            <a:r>
              <a:rPr lang="en-US" dirty="0" err="1" smtClean="0"/>
              <a:t>razvoja</a:t>
            </a:r>
            <a:r>
              <a:rPr lang="en-US" dirty="0" smtClean="0"/>
              <a:t> </a:t>
            </a:r>
            <a:r>
              <a:rPr lang="en-US" dirty="0" err="1" smtClean="0"/>
              <a:t>nerazvijenih</a:t>
            </a:r>
            <a:r>
              <a:rPr lang="en-US" dirty="0" smtClean="0"/>
              <a:t> </a:t>
            </a:r>
            <a:r>
              <a:rPr lang="en-US" dirty="0" err="1" smtClean="0"/>
              <a:t>područja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• </a:t>
            </a:r>
            <a:r>
              <a:rPr lang="en-US" dirty="0" err="1" smtClean="0"/>
              <a:t>Funkcija</a:t>
            </a:r>
            <a:r>
              <a:rPr lang="en-US" dirty="0" smtClean="0"/>
              <a:t> </a:t>
            </a:r>
            <a:r>
              <a:rPr lang="en-US" dirty="0" err="1" smtClean="0"/>
              <a:t>zapošljavanja</a:t>
            </a:r>
            <a:r>
              <a:rPr lang="en-US" dirty="0" smtClean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sz="3600" b="1" dirty="0" err="1" smtClean="0"/>
              <a:t>Uticaj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turizma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na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društveni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proizvod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nacionalni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dohodak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njihovu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teritorijalnu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preraspodelu</a:t>
            </a:r>
            <a:r>
              <a:rPr lang="en-US" dirty="0" smtClean="0"/>
              <a:t/>
            </a:r>
            <a:br>
              <a:rPr lang="en-US" dirty="0" smtClean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err="1" smtClean="0"/>
              <a:t>Društveni</a:t>
            </a:r>
            <a:r>
              <a:rPr lang="en-US" b="1" dirty="0" smtClean="0"/>
              <a:t> </a:t>
            </a:r>
            <a:r>
              <a:rPr lang="en-US" b="1" dirty="0" err="1" smtClean="0"/>
              <a:t>proizvod</a:t>
            </a:r>
            <a:r>
              <a:rPr lang="en-US" b="1" dirty="0" smtClean="0"/>
              <a:t> (</a:t>
            </a:r>
            <a:r>
              <a:rPr lang="en-US" b="1" dirty="0" err="1" smtClean="0"/>
              <a:t>bruto</a:t>
            </a:r>
            <a:r>
              <a:rPr lang="en-US" b="1" dirty="0" smtClean="0"/>
              <a:t> </a:t>
            </a:r>
            <a:r>
              <a:rPr lang="en-US" b="1" dirty="0" err="1" smtClean="0"/>
              <a:t>nacionalni</a:t>
            </a:r>
            <a:r>
              <a:rPr lang="en-US" b="1" dirty="0" smtClean="0"/>
              <a:t> </a:t>
            </a:r>
            <a:r>
              <a:rPr lang="en-US" b="1" dirty="0" err="1" smtClean="0"/>
              <a:t>proizvod</a:t>
            </a:r>
            <a:r>
              <a:rPr lang="en-US" b="1" dirty="0" smtClean="0"/>
              <a:t>, Gross National Product-GNP) </a:t>
            </a:r>
            <a:r>
              <a:rPr lang="en-US" dirty="0" err="1" smtClean="0"/>
              <a:t>predstavlja</a:t>
            </a:r>
            <a:r>
              <a:rPr lang="en-US" dirty="0" smtClean="0"/>
              <a:t> </a:t>
            </a:r>
            <a:r>
              <a:rPr lang="en-US" dirty="0" err="1" smtClean="0"/>
              <a:t>količinu</a:t>
            </a:r>
            <a:r>
              <a:rPr lang="en-US" dirty="0" smtClean="0"/>
              <a:t> </a:t>
            </a:r>
            <a:r>
              <a:rPr lang="en-US" dirty="0" err="1" smtClean="0"/>
              <a:t>materijalnih</a:t>
            </a:r>
            <a:r>
              <a:rPr lang="en-US" dirty="0" smtClean="0"/>
              <a:t> </a:t>
            </a:r>
            <a:r>
              <a:rPr lang="en-US" dirty="0" err="1" smtClean="0"/>
              <a:t>dobara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je u </a:t>
            </a:r>
            <a:r>
              <a:rPr lang="en-US" dirty="0" err="1" smtClean="0"/>
              <a:t>toku</a:t>
            </a:r>
            <a:r>
              <a:rPr lang="en-US" dirty="0" smtClean="0"/>
              <a:t> </a:t>
            </a:r>
            <a:r>
              <a:rPr lang="en-US" dirty="0" err="1" smtClean="0"/>
              <a:t>jedne</a:t>
            </a:r>
            <a:r>
              <a:rPr lang="en-US" dirty="0" smtClean="0"/>
              <a:t> </a:t>
            </a:r>
            <a:r>
              <a:rPr lang="en-US" dirty="0" err="1" smtClean="0"/>
              <a:t>godine</a:t>
            </a:r>
            <a:r>
              <a:rPr lang="en-US" dirty="0" smtClean="0"/>
              <a:t> </a:t>
            </a:r>
            <a:r>
              <a:rPr lang="en-US" dirty="0" err="1" smtClean="0"/>
              <a:t>stvorenu</a:t>
            </a:r>
            <a:r>
              <a:rPr lang="en-US" dirty="0" smtClean="0"/>
              <a:t> </a:t>
            </a:r>
            <a:r>
              <a:rPr lang="en-US" dirty="0" err="1" smtClean="0"/>
              <a:t>radom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kapitalom</a:t>
            </a:r>
            <a:r>
              <a:rPr lang="en-US" dirty="0" smtClean="0"/>
              <a:t> u </a:t>
            </a:r>
            <a:r>
              <a:rPr lang="en-US" dirty="0" err="1" smtClean="0"/>
              <a:t>okviru</a:t>
            </a:r>
            <a:r>
              <a:rPr lang="en-US" dirty="0" smtClean="0"/>
              <a:t> </a:t>
            </a:r>
            <a:r>
              <a:rPr lang="en-US" dirty="0" err="1" smtClean="0"/>
              <a:t>jedne</a:t>
            </a:r>
            <a:r>
              <a:rPr lang="en-US" dirty="0" smtClean="0"/>
              <a:t> </a:t>
            </a:r>
            <a:r>
              <a:rPr lang="en-US" dirty="0" err="1" smtClean="0"/>
              <a:t>nacionalne</a:t>
            </a:r>
            <a:r>
              <a:rPr lang="en-US" dirty="0" smtClean="0"/>
              <a:t> </a:t>
            </a:r>
            <a:r>
              <a:rPr lang="en-US" dirty="0" err="1" smtClean="0"/>
              <a:t>ekonomije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stoji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raspolaganju</a:t>
            </a:r>
            <a:r>
              <a:rPr lang="en-US" dirty="0" smtClean="0"/>
              <a:t> </a:t>
            </a:r>
            <a:r>
              <a:rPr lang="en-US" dirty="0" err="1" smtClean="0"/>
              <a:t>društvu</a:t>
            </a:r>
            <a:r>
              <a:rPr lang="en-US" dirty="0" smtClean="0"/>
              <a:t> </a:t>
            </a:r>
            <a:r>
              <a:rPr lang="en-US" dirty="0" err="1" smtClean="0"/>
              <a:t>radi</a:t>
            </a:r>
            <a:r>
              <a:rPr lang="en-US" dirty="0" smtClean="0"/>
              <a:t> </a:t>
            </a:r>
            <a:r>
              <a:rPr lang="en-US" dirty="0" err="1" smtClean="0"/>
              <a:t>zadovoljenja</a:t>
            </a:r>
            <a:r>
              <a:rPr lang="en-US" dirty="0" smtClean="0"/>
              <a:t> </a:t>
            </a:r>
            <a:r>
              <a:rPr lang="en-US" dirty="0" err="1" smtClean="0"/>
              <a:t>perioda</a:t>
            </a:r>
            <a:r>
              <a:rPr lang="en-US" dirty="0" smtClean="0"/>
              <a:t> </a:t>
            </a:r>
            <a:r>
              <a:rPr lang="en-US" dirty="0" err="1" smtClean="0"/>
              <a:t>sadržane</a:t>
            </a:r>
            <a:r>
              <a:rPr lang="en-US" dirty="0" smtClean="0"/>
              <a:t> u </a:t>
            </a:r>
            <a:r>
              <a:rPr lang="en-US" dirty="0" err="1" smtClean="0"/>
              <a:t>osnovnim</a:t>
            </a:r>
            <a:r>
              <a:rPr lang="en-US" dirty="0" smtClean="0"/>
              <a:t> </a:t>
            </a:r>
            <a:r>
              <a:rPr lang="en-US" dirty="0" err="1" smtClean="0"/>
              <a:t>proizvodnim</a:t>
            </a:r>
            <a:r>
              <a:rPr lang="en-US" dirty="0" smtClean="0"/>
              <a:t> </a:t>
            </a:r>
            <a:r>
              <a:rPr lang="en-US" dirty="0" err="1" smtClean="0"/>
              <a:t>fondovima</a:t>
            </a:r>
            <a:r>
              <a:rPr lang="en-US" dirty="0" smtClean="0"/>
              <a:t>, </a:t>
            </a:r>
            <a:r>
              <a:rPr lang="en-US" dirty="0" err="1" smtClean="0"/>
              <a:t>tj</a:t>
            </a:r>
            <a:r>
              <a:rPr lang="en-US" dirty="0" smtClean="0"/>
              <a:t>. </a:t>
            </a:r>
            <a:r>
              <a:rPr lang="en-US" dirty="0" err="1" smtClean="0"/>
              <a:t>osnovnim</a:t>
            </a:r>
            <a:r>
              <a:rPr lang="en-US" dirty="0" smtClean="0"/>
              <a:t> </a:t>
            </a:r>
            <a:r>
              <a:rPr lang="en-US" dirty="0" err="1" smtClean="0"/>
              <a:t>sredstvima</a:t>
            </a:r>
            <a:r>
              <a:rPr lang="en-US" dirty="0" smtClean="0"/>
              <a:t> </a:t>
            </a:r>
            <a:r>
              <a:rPr lang="en-US" dirty="0" err="1" smtClean="0"/>
              <a:t>privrede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novostvorene</a:t>
            </a:r>
            <a:r>
              <a:rPr lang="en-US" dirty="0" smtClean="0"/>
              <a:t> </a:t>
            </a:r>
            <a:r>
              <a:rPr lang="en-US" dirty="0" err="1" smtClean="0"/>
              <a:t>vrednosti</a:t>
            </a:r>
            <a:r>
              <a:rPr lang="en-US" dirty="0" smtClean="0"/>
              <a:t>, </a:t>
            </a:r>
            <a:r>
              <a:rPr lang="en-US" dirty="0" err="1" smtClean="0"/>
              <a:t>tj</a:t>
            </a:r>
            <a:r>
              <a:rPr lang="en-US" dirty="0" smtClean="0"/>
              <a:t>. </a:t>
            </a:r>
            <a:r>
              <a:rPr lang="en-US" dirty="0" err="1" smtClean="0"/>
              <a:t>nacionalnog</a:t>
            </a:r>
            <a:r>
              <a:rPr lang="en-US" dirty="0" smtClean="0"/>
              <a:t> </a:t>
            </a:r>
            <a:r>
              <a:rPr lang="en-US" dirty="0" err="1" smtClean="0"/>
              <a:t>dohodka</a:t>
            </a:r>
            <a:r>
              <a:rPr lang="en-US" dirty="0" smtClean="0"/>
              <a:t> u </a:t>
            </a:r>
            <a:r>
              <a:rPr lang="en-US" dirty="0" err="1" smtClean="0"/>
              <a:t>toj</a:t>
            </a:r>
            <a:r>
              <a:rPr lang="en-US" dirty="0" smtClean="0"/>
              <a:t> </a:t>
            </a:r>
            <a:r>
              <a:rPr lang="en-US" dirty="0" err="1" smtClean="0"/>
              <a:t>godini</a:t>
            </a:r>
            <a:r>
              <a:rPr lang="en-US" dirty="0" smtClean="0"/>
              <a:t>. </a:t>
            </a:r>
          </a:p>
          <a:p>
            <a:r>
              <a:rPr lang="en-US" b="1" dirty="0" err="1" smtClean="0"/>
              <a:t>Društveni</a:t>
            </a:r>
            <a:r>
              <a:rPr lang="en-US" b="1" dirty="0" smtClean="0"/>
              <a:t> </a:t>
            </a:r>
            <a:r>
              <a:rPr lang="en-US" b="1" dirty="0" err="1" smtClean="0"/>
              <a:t>neto-proizvod</a:t>
            </a:r>
            <a:r>
              <a:rPr lang="en-US" b="1" dirty="0" smtClean="0"/>
              <a:t> </a:t>
            </a:r>
            <a:r>
              <a:rPr lang="en-US" dirty="0" smtClean="0"/>
              <a:t>je </a:t>
            </a:r>
            <a:r>
              <a:rPr lang="en-US" dirty="0" err="1" smtClean="0"/>
              <a:t>rezultat</a:t>
            </a:r>
            <a:r>
              <a:rPr lang="en-US" dirty="0" smtClean="0"/>
              <a:t> </a:t>
            </a:r>
            <a:r>
              <a:rPr lang="en-US" dirty="0" err="1" smtClean="0"/>
              <a:t>rada</a:t>
            </a:r>
            <a:r>
              <a:rPr lang="en-US" dirty="0" smtClean="0"/>
              <a:t> </a:t>
            </a:r>
            <a:r>
              <a:rPr lang="en-US" dirty="0" err="1" smtClean="0"/>
              <a:t>proizvodnih</a:t>
            </a:r>
            <a:r>
              <a:rPr lang="en-US" dirty="0" smtClean="0"/>
              <a:t> </a:t>
            </a:r>
            <a:r>
              <a:rPr lang="en-US" dirty="0" err="1" smtClean="0"/>
              <a:t>radnika</a:t>
            </a:r>
            <a:r>
              <a:rPr lang="en-US" dirty="0" smtClean="0"/>
              <a:t>, a </a:t>
            </a:r>
            <a:r>
              <a:rPr lang="en-US" dirty="0" err="1" smtClean="0"/>
              <a:t>njegova</a:t>
            </a:r>
            <a:r>
              <a:rPr lang="en-US" dirty="0" smtClean="0"/>
              <a:t> </a:t>
            </a:r>
            <a:r>
              <a:rPr lang="en-US" dirty="0" err="1" smtClean="0"/>
              <a:t>veličina</a:t>
            </a:r>
            <a:r>
              <a:rPr lang="en-US" dirty="0" smtClean="0"/>
              <a:t> se </a:t>
            </a:r>
            <a:r>
              <a:rPr lang="en-US" dirty="0" err="1" smtClean="0"/>
              <a:t>utvrđuje</a:t>
            </a:r>
            <a:r>
              <a:rPr lang="en-US" dirty="0" smtClean="0"/>
              <a:t> </a:t>
            </a:r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se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društvenog</a:t>
            </a:r>
            <a:r>
              <a:rPr lang="en-US" dirty="0" smtClean="0"/>
              <a:t> </a:t>
            </a:r>
            <a:r>
              <a:rPr lang="en-US" dirty="0" err="1" smtClean="0"/>
              <a:t>bruto-proizvoda</a:t>
            </a:r>
            <a:r>
              <a:rPr lang="en-US" dirty="0" smtClean="0"/>
              <a:t>, </a:t>
            </a:r>
            <a:r>
              <a:rPr lang="en-US" dirty="0" err="1" smtClean="0"/>
              <a:t>vrednosno</a:t>
            </a:r>
            <a:r>
              <a:rPr lang="en-US" dirty="0" smtClean="0"/>
              <a:t> </a:t>
            </a:r>
            <a:r>
              <a:rPr lang="en-US" dirty="0" err="1" smtClean="0"/>
              <a:t>izraženog</a:t>
            </a:r>
            <a:r>
              <a:rPr lang="en-US" dirty="0" smtClean="0"/>
              <a:t>, </a:t>
            </a:r>
            <a:r>
              <a:rPr lang="en-US" dirty="0" err="1" smtClean="0"/>
              <a:t>oduzme</a:t>
            </a:r>
            <a:r>
              <a:rPr lang="en-US" dirty="0" smtClean="0"/>
              <a:t> </a:t>
            </a:r>
            <a:r>
              <a:rPr lang="en-US" dirty="0" err="1" smtClean="0"/>
              <a:t>utrošena</a:t>
            </a:r>
            <a:r>
              <a:rPr lang="en-US" dirty="0" smtClean="0"/>
              <a:t> </a:t>
            </a:r>
            <a:r>
              <a:rPr lang="en-US" dirty="0" err="1" smtClean="0"/>
              <a:t>vrednost</a:t>
            </a:r>
            <a:r>
              <a:rPr lang="en-US" dirty="0" smtClean="0"/>
              <a:t> </a:t>
            </a:r>
            <a:r>
              <a:rPr lang="en-US" dirty="0" err="1" smtClean="0"/>
              <a:t>poslovnih</a:t>
            </a:r>
            <a:r>
              <a:rPr lang="en-US" dirty="0" smtClean="0"/>
              <a:t> </a:t>
            </a:r>
            <a:r>
              <a:rPr lang="en-US" dirty="0" err="1" smtClean="0"/>
              <a:t>sredstava</a:t>
            </a:r>
            <a:r>
              <a:rPr lang="en-US" dirty="0" smtClean="0"/>
              <a:t>. 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3048000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Turizam</a:t>
            </a:r>
            <a:r>
              <a:rPr lang="en-US" sz="3200" dirty="0" smtClean="0"/>
              <a:t> se </a:t>
            </a:r>
            <a:r>
              <a:rPr lang="en-US" sz="3200" dirty="0" err="1" smtClean="0"/>
              <a:t>kao</a:t>
            </a:r>
            <a:r>
              <a:rPr lang="en-US" sz="3200" dirty="0" smtClean="0"/>
              <a:t> </a:t>
            </a:r>
            <a:r>
              <a:rPr lang="en-US" sz="3200" dirty="0" err="1" smtClean="0"/>
              <a:t>uslužna</a:t>
            </a:r>
            <a:r>
              <a:rPr lang="en-US" sz="3200" dirty="0" smtClean="0"/>
              <a:t> </a:t>
            </a:r>
            <a:r>
              <a:rPr lang="en-US" sz="3200" dirty="0" err="1" smtClean="0"/>
              <a:t>delatnost</a:t>
            </a:r>
            <a:r>
              <a:rPr lang="en-US" sz="3200" dirty="0" smtClean="0"/>
              <a:t> u </a:t>
            </a:r>
            <a:r>
              <a:rPr lang="en-US" sz="3200" dirty="0" err="1" smtClean="0"/>
              <a:t>osnovi</a:t>
            </a:r>
            <a:r>
              <a:rPr lang="en-US" sz="3200" dirty="0" smtClean="0"/>
              <a:t> ne </a:t>
            </a:r>
            <a:r>
              <a:rPr lang="en-US" sz="3200" dirty="0" err="1" smtClean="0"/>
              <a:t>može</a:t>
            </a:r>
            <a:r>
              <a:rPr lang="en-US" sz="3200" dirty="0" smtClean="0"/>
              <a:t> </a:t>
            </a:r>
            <a:r>
              <a:rPr lang="en-US" sz="3200" dirty="0" err="1" smtClean="0"/>
              <a:t>smatrati</a:t>
            </a:r>
            <a:r>
              <a:rPr lang="en-US" sz="3200" dirty="0" smtClean="0"/>
              <a:t> </a:t>
            </a:r>
            <a:r>
              <a:rPr lang="en-US" sz="3200" dirty="0" err="1" smtClean="0"/>
              <a:t>stvaraocem</a:t>
            </a:r>
            <a:r>
              <a:rPr lang="en-US" sz="3200" dirty="0" smtClean="0"/>
              <a:t> </a:t>
            </a:r>
            <a:r>
              <a:rPr lang="en-US" sz="3200" dirty="0" err="1" smtClean="0"/>
              <a:t>društvenog</a:t>
            </a:r>
            <a:r>
              <a:rPr lang="en-US" sz="3200" dirty="0" smtClean="0"/>
              <a:t> </a:t>
            </a:r>
            <a:r>
              <a:rPr lang="en-US" sz="3200" dirty="0" err="1" smtClean="0"/>
              <a:t>proizvoda</a:t>
            </a:r>
            <a:r>
              <a:rPr lang="en-US" sz="3200" dirty="0" smtClean="0"/>
              <a:t> </a:t>
            </a:r>
            <a:r>
              <a:rPr lang="en-US" sz="3200" dirty="0" err="1" smtClean="0"/>
              <a:t>i</a:t>
            </a:r>
            <a:r>
              <a:rPr lang="en-US" sz="3200" dirty="0" smtClean="0"/>
              <a:t> </a:t>
            </a:r>
            <a:r>
              <a:rPr lang="en-US" sz="3200" dirty="0" err="1" smtClean="0"/>
              <a:t>nacionalnog</a:t>
            </a:r>
            <a:r>
              <a:rPr lang="en-US" sz="3200" dirty="0" smtClean="0"/>
              <a:t> </a:t>
            </a:r>
            <a:r>
              <a:rPr lang="en-US" sz="3200" dirty="0" err="1" smtClean="0"/>
              <a:t>dohodka</a:t>
            </a:r>
            <a:r>
              <a:rPr lang="en-US" sz="3200" dirty="0" smtClean="0"/>
              <a:t>, </a:t>
            </a:r>
            <a:r>
              <a:rPr lang="en-US" sz="3200" dirty="0" err="1" smtClean="0"/>
              <a:t>ali</a:t>
            </a:r>
            <a:r>
              <a:rPr lang="en-US" sz="3200" dirty="0" smtClean="0"/>
              <a:t> </a:t>
            </a:r>
            <a:r>
              <a:rPr lang="en-US" sz="3200" dirty="0" err="1" smtClean="0"/>
              <a:t>na</a:t>
            </a:r>
            <a:r>
              <a:rPr lang="en-US" sz="3200" dirty="0" smtClean="0"/>
              <a:t> </a:t>
            </a:r>
            <a:r>
              <a:rPr lang="en-US" sz="3200" dirty="0" err="1" smtClean="0"/>
              <a:t>njih</a:t>
            </a:r>
            <a:r>
              <a:rPr lang="en-US" sz="3200" dirty="0" smtClean="0"/>
              <a:t> </a:t>
            </a:r>
            <a:r>
              <a:rPr lang="en-US" sz="3200" dirty="0" err="1" smtClean="0"/>
              <a:t>vrši</a:t>
            </a:r>
            <a:r>
              <a:rPr lang="en-US" sz="3200" dirty="0" smtClean="0"/>
              <a:t> </a:t>
            </a:r>
            <a:r>
              <a:rPr lang="en-US" sz="3200" dirty="0" err="1" smtClean="0"/>
              <a:t>značajan</a:t>
            </a:r>
            <a:r>
              <a:rPr lang="en-US" sz="3200" dirty="0" smtClean="0"/>
              <a:t> </a:t>
            </a:r>
            <a:r>
              <a:rPr lang="en-US" sz="3200" dirty="0" err="1" smtClean="0"/>
              <a:t>uticaj</a:t>
            </a:r>
            <a:r>
              <a:rPr lang="en-US" sz="3200" dirty="0" smtClean="0"/>
              <a:t> </a:t>
            </a:r>
            <a:endParaRPr lang="sr-Latn-R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38400"/>
            <a:ext cx="4038600" cy="3687763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P</a:t>
            </a:r>
            <a:r>
              <a:rPr lang="sr-Latn-RS" dirty="0" smtClean="0"/>
              <a:t>osredno</a:t>
            </a:r>
          </a:p>
          <a:p>
            <a:pPr>
              <a:buNone/>
            </a:pP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stimulisanje</a:t>
            </a:r>
            <a:r>
              <a:rPr lang="en-US" dirty="0" smtClean="0"/>
              <a:t> </a:t>
            </a:r>
            <a:r>
              <a:rPr lang="en-US" dirty="0" err="1" smtClean="0"/>
              <a:t>oblasti</a:t>
            </a:r>
            <a:r>
              <a:rPr lang="en-US" dirty="0" smtClean="0"/>
              <a:t> </a:t>
            </a:r>
            <a:r>
              <a:rPr lang="en-US" dirty="0" err="1" smtClean="0"/>
              <a:t>materijalne</a:t>
            </a:r>
            <a:r>
              <a:rPr lang="en-US" dirty="0" smtClean="0"/>
              <a:t> </a:t>
            </a:r>
            <a:r>
              <a:rPr lang="en-US" dirty="0" err="1" smtClean="0"/>
              <a:t>proizvodnje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snabdevaju</a:t>
            </a:r>
            <a:r>
              <a:rPr lang="en-US" dirty="0" smtClean="0"/>
              <a:t> </a:t>
            </a:r>
            <a:r>
              <a:rPr lang="en-US" dirty="0" err="1" smtClean="0"/>
              <a:t>turističku</a:t>
            </a:r>
            <a:r>
              <a:rPr lang="en-US" dirty="0" smtClean="0"/>
              <a:t> </a:t>
            </a:r>
            <a:r>
              <a:rPr lang="en-US" dirty="0" err="1" smtClean="0"/>
              <a:t>privredu</a:t>
            </a:r>
            <a:r>
              <a:rPr lang="en-US" dirty="0" smtClean="0"/>
              <a:t> </a:t>
            </a:r>
            <a:endParaRPr lang="sr-Latn-R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4038600" cy="368776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N</a:t>
            </a:r>
            <a:r>
              <a:rPr lang="sr-Latn-RS" dirty="0" smtClean="0"/>
              <a:t>eposredno</a:t>
            </a:r>
          </a:p>
          <a:p>
            <a:pPr>
              <a:buNone/>
            </a:pP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osnovu</a:t>
            </a:r>
            <a:r>
              <a:rPr lang="en-US" dirty="0" smtClean="0"/>
              <a:t> </a:t>
            </a:r>
            <a:r>
              <a:rPr lang="en-US" dirty="0" err="1" smtClean="0"/>
              <a:t>prelivanja</a:t>
            </a:r>
            <a:r>
              <a:rPr lang="en-US" dirty="0" smtClean="0"/>
              <a:t> </a:t>
            </a:r>
            <a:r>
              <a:rPr lang="en-US" dirty="0" err="1" smtClean="0"/>
              <a:t>dohodka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drugih</a:t>
            </a:r>
            <a:r>
              <a:rPr lang="en-US" dirty="0" smtClean="0"/>
              <a:t> </a:t>
            </a:r>
            <a:r>
              <a:rPr lang="en-US" dirty="0" err="1" smtClean="0"/>
              <a:t>zemalja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Uticaj</a:t>
            </a:r>
            <a:r>
              <a:rPr lang="en-US" b="1" dirty="0" smtClean="0"/>
              <a:t> </a:t>
            </a:r>
            <a:r>
              <a:rPr lang="en-US" b="1" dirty="0" err="1" smtClean="0"/>
              <a:t>turizma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delatnosti</a:t>
            </a:r>
            <a:r>
              <a:rPr lang="en-US" b="1" dirty="0" smtClean="0"/>
              <a:t> </a:t>
            </a:r>
            <a:r>
              <a:rPr lang="en-US" b="1" dirty="0" err="1" smtClean="0"/>
              <a:t>turističke</a:t>
            </a:r>
            <a:r>
              <a:rPr lang="en-US" b="1" dirty="0" smtClean="0"/>
              <a:t> </a:t>
            </a:r>
            <a:r>
              <a:rPr lang="en-US" b="1" dirty="0" err="1" smtClean="0"/>
              <a:t>privrede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postoji</a:t>
            </a:r>
            <a:r>
              <a:rPr lang="en-US" dirty="0" smtClean="0"/>
              <a:t> </a:t>
            </a:r>
            <a:r>
              <a:rPr lang="en-US" dirty="0" err="1" smtClean="0"/>
              <a:t>izražena</a:t>
            </a:r>
            <a:r>
              <a:rPr lang="en-US" dirty="0" smtClean="0"/>
              <a:t> </a:t>
            </a:r>
            <a:r>
              <a:rPr lang="en-US" dirty="0" err="1" smtClean="0"/>
              <a:t>korelacija</a:t>
            </a:r>
            <a:r>
              <a:rPr lang="en-US" dirty="0" smtClean="0"/>
              <a:t> </a:t>
            </a:r>
            <a:r>
              <a:rPr lang="en-US" dirty="0" err="1" smtClean="0"/>
              <a:t>između</a:t>
            </a:r>
            <a:r>
              <a:rPr lang="en-US" dirty="0" smtClean="0"/>
              <a:t> </a:t>
            </a:r>
            <a:r>
              <a:rPr lang="en-US" dirty="0" err="1" smtClean="0"/>
              <a:t>ostvarene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potrošnje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razvijenosti</a:t>
            </a:r>
            <a:r>
              <a:rPr lang="en-US" dirty="0" smtClean="0"/>
              <a:t> </a:t>
            </a:r>
            <a:r>
              <a:rPr lang="en-US" dirty="0" err="1" smtClean="0"/>
              <a:t>pojedinih</a:t>
            </a:r>
            <a:r>
              <a:rPr lang="en-US" dirty="0" smtClean="0"/>
              <a:t> </a:t>
            </a:r>
            <a:r>
              <a:rPr lang="en-US" dirty="0" err="1" smtClean="0"/>
              <a:t>delatnosti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privrede</a:t>
            </a:r>
            <a:endParaRPr lang="sr-Latn-RS" dirty="0" smtClean="0"/>
          </a:p>
          <a:p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količini</a:t>
            </a:r>
            <a:r>
              <a:rPr lang="en-US" dirty="0" smtClean="0"/>
              <a:t>, </a:t>
            </a:r>
            <a:r>
              <a:rPr lang="en-US" dirty="0" err="1" smtClean="0"/>
              <a:t>kvalitetu</a:t>
            </a:r>
            <a:r>
              <a:rPr lang="en-US" dirty="0" smtClean="0"/>
              <a:t>, </a:t>
            </a:r>
            <a:r>
              <a:rPr lang="en-US" dirty="0" err="1" smtClean="0"/>
              <a:t>ceni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drugim</a:t>
            </a:r>
            <a:r>
              <a:rPr lang="en-US" dirty="0" smtClean="0"/>
              <a:t> </a:t>
            </a:r>
            <a:r>
              <a:rPr lang="en-US" dirty="0" err="1" smtClean="0"/>
              <a:t>elementima</a:t>
            </a:r>
            <a:r>
              <a:rPr lang="en-US" dirty="0" smtClean="0"/>
              <a:t> </a:t>
            </a:r>
            <a:r>
              <a:rPr lang="en-US" dirty="0" err="1" smtClean="0"/>
              <a:t>prilagođene</a:t>
            </a:r>
            <a:r>
              <a:rPr lang="en-US" dirty="0" smtClean="0"/>
              <a:t> </a:t>
            </a:r>
            <a:r>
              <a:rPr lang="en-US" dirty="0" err="1" smtClean="0"/>
              <a:t>zahtevima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tražnje</a:t>
            </a:r>
            <a:r>
              <a:rPr lang="en-US" dirty="0" smtClean="0"/>
              <a:t> </a:t>
            </a:r>
            <a:r>
              <a:rPr lang="en-US" dirty="0" err="1" smtClean="0"/>
              <a:t>doprinose</a:t>
            </a:r>
            <a:r>
              <a:rPr lang="en-US" dirty="0" smtClean="0"/>
              <a:t> </a:t>
            </a:r>
            <a:r>
              <a:rPr lang="en-US" dirty="0" err="1" smtClean="0"/>
              <a:t>većoj</a:t>
            </a:r>
            <a:r>
              <a:rPr lang="en-US" dirty="0" smtClean="0"/>
              <a:t> </a:t>
            </a:r>
            <a:r>
              <a:rPr lang="en-US" dirty="0" err="1" smtClean="0"/>
              <a:t>turističkoj</a:t>
            </a:r>
            <a:r>
              <a:rPr lang="en-US" dirty="0" smtClean="0"/>
              <a:t> </a:t>
            </a:r>
            <a:r>
              <a:rPr lang="en-US" dirty="0" err="1" smtClean="0"/>
              <a:t>potrošnji</a:t>
            </a:r>
            <a:endParaRPr lang="sr-Latn-RS" dirty="0" smtClean="0"/>
          </a:p>
          <a:p>
            <a:r>
              <a:rPr lang="en-US" dirty="0" smtClean="0"/>
              <a:t>U </a:t>
            </a:r>
            <a:r>
              <a:rPr lang="en-US" dirty="0" err="1" smtClean="0"/>
              <a:t>ukupnim</a:t>
            </a:r>
            <a:r>
              <a:rPr lang="en-US" dirty="0" smtClean="0"/>
              <a:t> </a:t>
            </a:r>
            <a:r>
              <a:rPr lang="en-US" dirty="0" err="1" smtClean="0"/>
              <a:t>izdacima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učešće</a:t>
            </a:r>
            <a:r>
              <a:rPr lang="en-US" dirty="0" smtClean="0"/>
              <a:t> </a:t>
            </a:r>
            <a:r>
              <a:rPr lang="en-US" dirty="0" err="1" smtClean="0"/>
              <a:t>izdataka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„</a:t>
            </a:r>
            <a:r>
              <a:rPr lang="en-US" dirty="0" err="1" smtClean="0"/>
              <a:t>ostale</a:t>
            </a:r>
            <a:r>
              <a:rPr lang="en-US" dirty="0" smtClean="0"/>
              <a:t>“ </a:t>
            </a:r>
            <a:r>
              <a:rPr lang="en-US" dirty="0" err="1" smtClean="0"/>
              <a:t>usluge</a:t>
            </a:r>
            <a:r>
              <a:rPr lang="en-US" dirty="0" smtClean="0"/>
              <a:t> se </a:t>
            </a:r>
            <a:r>
              <a:rPr lang="en-US" dirty="0" err="1" smtClean="0"/>
              <a:t>danas</a:t>
            </a:r>
            <a:r>
              <a:rPr lang="en-US" dirty="0" smtClean="0"/>
              <a:t> </a:t>
            </a:r>
            <a:r>
              <a:rPr lang="en-US" dirty="0" err="1" smtClean="0"/>
              <a:t>konstantno</a:t>
            </a:r>
            <a:r>
              <a:rPr lang="en-US" dirty="0" smtClean="0"/>
              <a:t> </a:t>
            </a:r>
            <a:r>
              <a:rPr lang="en-US" dirty="0" err="1" smtClean="0"/>
              <a:t>povećava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analize</a:t>
            </a:r>
            <a:r>
              <a:rPr lang="en-US" dirty="0" smtClean="0"/>
              <a:t> </a:t>
            </a:r>
            <a:r>
              <a:rPr lang="en-US" dirty="0" err="1" smtClean="0"/>
              <a:t>ekonomskog</a:t>
            </a:r>
            <a:r>
              <a:rPr lang="en-US" dirty="0" smtClean="0"/>
              <a:t> </a:t>
            </a:r>
            <a:r>
              <a:rPr lang="en-US" dirty="0" err="1" smtClean="0"/>
              <a:t>uticaja</a:t>
            </a:r>
            <a:r>
              <a:rPr lang="en-US" dirty="0" smtClean="0"/>
              <a:t> </a:t>
            </a:r>
            <a:r>
              <a:rPr lang="en-US" dirty="0" err="1" smtClean="0"/>
              <a:t>turizma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delatnosti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privrede</a:t>
            </a:r>
            <a:r>
              <a:rPr lang="en-US" dirty="0" smtClean="0"/>
              <a:t> </a:t>
            </a:r>
            <a:r>
              <a:rPr lang="en-US" dirty="0" err="1" smtClean="0"/>
              <a:t>potrebno</a:t>
            </a:r>
            <a:r>
              <a:rPr lang="en-US" dirty="0" smtClean="0"/>
              <a:t> je </a:t>
            </a:r>
            <a:r>
              <a:rPr lang="en-US" dirty="0" err="1" smtClean="0"/>
              <a:t>imati</a:t>
            </a:r>
            <a:r>
              <a:rPr lang="en-US" dirty="0" smtClean="0"/>
              <a:t> u </a:t>
            </a:r>
            <a:r>
              <a:rPr lang="en-US" dirty="0" err="1" smtClean="0"/>
              <a:t>vidu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se </a:t>
            </a:r>
            <a:r>
              <a:rPr lang="en-US" dirty="0" err="1" smtClean="0"/>
              <a:t>potrošnja</a:t>
            </a:r>
            <a:r>
              <a:rPr lang="en-US" dirty="0" smtClean="0"/>
              <a:t> </a:t>
            </a:r>
            <a:r>
              <a:rPr lang="en-US" dirty="0" err="1" smtClean="0"/>
              <a:t>stranih</a:t>
            </a:r>
            <a:r>
              <a:rPr lang="en-US" dirty="0" smtClean="0"/>
              <a:t> </a:t>
            </a:r>
            <a:r>
              <a:rPr lang="en-US" dirty="0" err="1" smtClean="0"/>
              <a:t>turista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osnovne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r>
              <a:rPr lang="en-US" dirty="0" smtClean="0"/>
              <a:t> u </a:t>
            </a:r>
            <a:r>
              <a:rPr lang="en-US" dirty="0" err="1" smtClean="0"/>
              <a:t>određenoj</a:t>
            </a:r>
            <a:r>
              <a:rPr lang="en-US" dirty="0" smtClean="0"/>
              <a:t> </a:t>
            </a:r>
            <a:r>
              <a:rPr lang="en-US" dirty="0" err="1" smtClean="0"/>
              <a:t>turističkoj</a:t>
            </a:r>
            <a:r>
              <a:rPr lang="en-US" dirty="0" smtClean="0"/>
              <a:t> </a:t>
            </a:r>
            <a:r>
              <a:rPr lang="en-US" dirty="0" err="1" smtClean="0"/>
              <a:t>destinaciji</a:t>
            </a:r>
            <a:r>
              <a:rPr lang="en-US" dirty="0" smtClean="0"/>
              <a:t> ne </a:t>
            </a:r>
            <a:r>
              <a:rPr lang="en-US" dirty="0" err="1" smtClean="0"/>
              <a:t>mora</a:t>
            </a:r>
            <a:r>
              <a:rPr lang="en-US" dirty="0" smtClean="0"/>
              <a:t> u </a:t>
            </a:r>
            <a:r>
              <a:rPr lang="en-US" dirty="0" err="1" smtClean="0"/>
              <a:t>celini</a:t>
            </a:r>
            <a:r>
              <a:rPr lang="en-US" dirty="0" smtClean="0"/>
              <a:t> </a:t>
            </a:r>
            <a:r>
              <a:rPr lang="en-US" dirty="0" err="1" smtClean="0"/>
              <a:t>slivati</a:t>
            </a:r>
            <a:r>
              <a:rPr lang="en-US" dirty="0" smtClean="0"/>
              <a:t> u </a:t>
            </a:r>
            <a:r>
              <a:rPr lang="en-US" dirty="0" err="1" smtClean="0"/>
              <a:t>lokalnu</a:t>
            </a:r>
            <a:r>
              <a:rPr lang="en-US" dirty="0" smtClean="0"/>
              <a:t> </a:t>
            </a:r>
            <a:r>
              <a:rPr lang="en-US" dirty="0" err="1" smtClean="0"/>
              <a:t>ekonomiju</a:t>
            </a:r>
            <a:r>
              <a:rPr lang="en-US" dirty="0" smtClean="0"/>
              <a:t> </a:t>
            </a:r>
            <a:r>
              <a:rPr lang="en-US" dirty="0" err="1" smtClean="0"/>
              <a:t>bez</a:t>
            </a:r>
            <a:r>
              <a:rPr lang="en-US" dirty="0" smtClean="0"/>
              <a:t> </a:t>
            </a:r>
            <a:r>
              <a:rPr lang="en-US" dirty="0" err="1" smtClean="0"/>
              <a:t>obzira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je do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došlo</a:t>
            </a:r>
            <a:r>
              <a:rPr lang="en-US" dirty="0" smtClean="0"/>
              <a:t> </a:t>
            </a:r>
            <a:r>
              <a:rPr lang="en-US" dirty="0" err="1" smtClean="0"/>
              <a:t>plaćanjem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konkretnoj</a:t>
            </a:r>
            <a:r>
              <a:rPr lang="en-US" dirty="0" smtClean="0"/>
              <a:t> </a:t>
            </a:r>
            <a:r>
              <a:rPr lang="en-US" dirty="0" err="1" smtClean="0"/>
              <a:t>turističkoj</a:t>
            </a:r>
            <a:r>
              <a:rPr lang="en-US" dirty="0" smtClean="0"/>
              <a:t> </a:t>
            </a:r>
            <a:r>
              <a:rPr lang="en-US" dirty="0" err="1" smtClean="0"/>
              <a:t>destinaciji</a:t>
            </a:r>
            <a:r>
              <a:rPr lang="en-US" dirty="0" smtClean="0"/>
              <a:t>. 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Uticaj</a:t>
            </a:r>
            <a:r>
              <a:rPr lang="en-US" b="1" dirty="0" smtClean="0"/>
              <a:t> </a:t>
            </a:r>
            <a:r>
              <a:rPr lang="en-US" b="1" dirty="0" err="1" smtClean="0"/>
              <a:t>turizma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platni</a:t>
            </a:r>
            <a:r>
              <a:rPr lang="en-US" b="1" dirty="0" smtClean="0"/>
              <a:t> </a:t>
            </a:r>
            <a:r>
              <a:rPr lang="en-US" b="1" dirty="0" err="1" smtClean="0"/>
              <a:t>bilans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Platni</a:t>
            </a:r>
            <a:r>
              <a:rPr lang="en-US" dirty="0" smtClean="0"/>
              <a:t> </a:t>
            </a:r>
            <a:r>
              <a:rPr lang="en-US" dirty="0" err="1" smtClean="0"/>
              <a:t>bilans</a:t>
            </a:r>
            <a:r>
              <a:rPr lang="en-US" dirty="0" smtClean="0"/>
              <a:t> u </a:t>
            </a:r>
            <a:r>
              <a:rPr lang="en-US" dirty="0" err="1" smtClean="0"/>
              <a:t>osnovi</a:t>
            </a:r>
            <a:r>
              <a:rPr lang="en-US" dirty="0" smtClean="0"/>
              <a:t> </a:t>
            </a:r>
            <a:r>
              <a:rPr lang="en-US" dirty="0" err="1" smtClean="0"/>
              <a:t>predstavlja</a:t>
            </a:r>
            <a:r>
              <a:rPr lang="en-US" dirty="0" smtClean="0"/>
              <a:t> </a:t>
            </a:r>
            <a:r>
              <a:rPr lang="en-US" dirty="0" err="1" smtClean="0"/>
              <a:t>sistemski</a:t>
            </a:r>
            <a:r>
              <a:rPr lang="en-US" dirty="0" smtClean="0"/>
              <a:t> </a:t>
            </a:r>
            <a:r>
              <a:rPr lang="en-US" dirty="0" err="1" smtClean="0"/>
              <a:t>statistički</a:t>
            </a:r>
            <a:r>
              <a:rPr lang="en-US" dirty="0" smtClean="0"/>
              <a:t> </a:t>
            </a:r>
            <a:r>
              <a:rPr lang="en-US" dirty="0" err="1" smtClean="0"/>
              <a:t>dokument</a:t>
            </a:r>
            <a:r>
              <a:rPr lang="en-US" dirty="0" smtClean="0"/>
              <a:t>, </a:t>
            </a:r>
            <a:r>
              <a:rPr lang="en-US" dirty="0" err="1" smtClean="0"/>
              <a:t>tj</a:t>
            </a:r>
            <a:r>
              <a:rPr lang="en-US" dirty="0" smtClean="0"/>
              <a:t>. </a:t>
            </a:r>
            <a:r>
              <a:rPr lang="en-US" dirty="0" err="1" smtClean="0"/>
              <a:t>pregled</a:t>
            </a:r>
            <a:r>
              <a:rPr lang="en-US" dirty="0" smtClean="0"/>
              <a:t> </a:t>
            </a:r>
            <a:r>
              <a:rPr lang="en-US" dirty="0" err="1" smtClean="0"/>
              <a:t>svih</a:t>
            </a:r>
            <a:r>
              <a:rPr lang="en-US" dirty="0" smtClean="0"/>
              <a:t> </a:t>
            </a:r>
            <a:r>
              <a:rPr lang="en-US" dirty="0" err="1" smtClean="0"/>
              <a:t>spoljnotrgovinskih</a:t>
            </a:r>
            <a:r>
              <a:rPr lang="en-US" dirty="0" smtClean="0"/>
              <a:t> </a:t>
            </a:r>
            <a:r>
              <a:rPr lang="en-US" dirty="0" err="1" smtClean="0"/>
              <a:t>transakcija</a:t>
            </a:r>
            <a:r>
              <a:rPr lang="en-US" dirty="0" smtClean="0"/>
              <a:t> </a:t>
            </a:r>
            <a:r>
              <a:rPr lang="en-US" dirty="0" err="1" smtClean="0"/>
              <a:t>jedne</a:t>
            </a:r>
            <a:r>
              <a:rPr lang="en-US" dirty="0" smtClean="0"/>
              <a:t> </a:t>
            </a:r>
            <a:r>
              <a:rPr lang="en-US" dirty="0" err="1" smtClean="0"/>
              <a:t>države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svim</a:t>
            </a:r>
            <a:r>
              <a:rPr lang="en-US" dirty="0" smtClean="0"/>
              <a:t> </a:t>
            </a:r>
            <a:r>
              <a:rPr lang="en-US" dirty="0" err="1" smtClean="0"/>
              <a:t>ostalim</a:t>
            </a:r>
            <a:r>
              <a:rPr lang="en-US" dirty="0" smtClean="0"/>
              <a:t> </a:t>
            </a:r>
            <a:r>
              <a:rPr lang="en-US" dirty="0" err="1" smtClean="0"/>
              <a:t>državama</a:t>
            </a:r>
            <a:r>
              <a:rPr lang="en-US" dirty="0" smtClean="0"/>
              <a:t> u </a:t>
            </a:r>
            <a:r>
              <a:rPr lang="en-US" dirty="0" err="1" smtClean="0"/>
              <a:t>toku</a:t>
            </a:r>
            <a:r>
              <a:rPr lang="en-US" dirty="0" smtClean="0"/>
              <a:t> </a:t>
            </a:r>
            <a:r>
              <a:rPr lang="en-US" dirty="0" err="1" smtClean="0"/>
              <a:t>jedne</a:t>
            </a:r>
            <a:r>
              <a:rPr lang="en-US" dirty="0" smtClean="0"/>
              <a:t> </a:t>
            </a:r>
            <a:r>
              <a:rPr lang="en-US" dirty="0" err="1" smtClean="0"/>
              <a:t>go</a:t>
            </a:r>
            <a:r>
              <a:rPr lang="en-US" b="1" dirty="0" err="1" smtClean="0"/>
              <a:t>din</a:t>
            </a:r>
            <a:r>
              <a:rPr lang="en-US" dirty="0" err="1" smtClean="0"/>
              <a:t>e</a:t>
            </a:r>
            <a:r>
              <a:rPr lang="en-US" dirty="0" smtClean="0"/>
              <a:t>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r>
              <a:rPr lang="sr-Latn-RS" dirty="0" smtClean="0"/>
              <a:t>Platni bilans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14600"/>
            <a:ext cx="3124200" cy="3611563"/>
          </a:xfrm>
        </p:spPr>
        <p:txBody>
          <a:bodyPr/>
          <a:lstStyle/>
          <a:p>
            <a:r>
              <a:rPr lang="en-US" b="1" dirty="0" smtClean="0"/>
              <a:t>T</a:t>
            </a:r>
            <a:r>
              <a:rPr lang="sr-Latn-RS" b="1" dirty="0" smtClean="0"/>
              <a:t>rgovinski bilans</a:t>
            </a:r>
          </a:p>
          <a:p>
            <a:pPr>
              <a:buNone/>
            </a:pPr>
            <a:r>
              <a:rPr lang="en-US" dirty="0" err="1" smtClean="0"/>
              <a:t>prihodi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rashodi</a:t>
            </a:r>
            <a:r>
              <a:rPr lang="en-US" dirty="0" smtClean="0"/>
              <a:t> </a:t>
            </a:r>
            <a:r>
              <a:rPr lang="en-US" dirty="0" err="1" smtClean="0"/>
              <a:t>nastali</a:t>
            </a:r>
            <a:r>
              <a:rPr lang="en-US" dirty="0" smtClean="0"/>
              <a:t> </a:t>
            </a:r>
            <a:r>
              <a:rPr lang="en-US" dirty="0" err="1" smtClean="0"/>
              <a:t>izvozom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uvozom</a:t>
            </a:r>
            <a:r>
              <a:rPr lang="en-US" dirty="0" smtClean="0"/>
              <a:t> robe (</a:t>
            </a:r>
            <a:r>
              <a:rPr lang="en-US" dirty="0" err="1" smtClean="0"/>
              <a:t>materijalizovanih</a:t>
            </a:r>
            <a:r>
              <a:rPr lang="en-US" dirty="0" smtClean="0"/>
              <a:t> </a:t>
            </a:r>
            <a:r>
              <a:rPr lang="en-US" dirty="0" err="1" smtClean="0"/>
              <a:t>proizvoda</a:t>
            </a:r>
            <a:r>
              <a:rPr lang="en-US" dirty="0" smtClean="0"/>
              <a:t>)</a:t>
            </a:r>
            <a:endParaRPr lang="sr-Latn-R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2667000"/>
            <a:ext cx="3429000" cy="3459163"/>
          </a:xfrm>
        </p:spPr>
        <p:txBody>
          <a:bodyPr/>
          <a:lstStyle/>
          <a:p>
            <a:r>
              <a:rPr lang="sr-Latn-RS" b="1" dirty="0" smtClean="0"/>
              <a:t>B</a:t>
            </a:r>
            <a:r>
              <a:rPr lang="en-US" b="1" dirty="0" err="1" smtClean="0"/>
              <a:t>ilans</a:t>
            </a:r>
            <a:r>
              <a:rPr lang="en-US" b="1" dirty="0" smtClean="0"/>
              <a:t> </a:t>
            </a:r>
            <a:r>
              <a:rPr lang="en-US" b="1" dirty="0" err="1" smtClean="0"/>
              <a:t>nerobnih</a:t>
            </a:r>
            <a:r>
              <a:rPr lang="en-US" b="1" dirty="0" smtClean="0"/>
              <a:t> </a:t>
            </a:r>
            <a:r>
              <a:rPr lang="en-US" b="1" dirty="0" err="1" smtClean="0"/>
              <a:t>prihoda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rashoda</a:t>
            </a:r>
            <a:endParaRPr lang="sr-Latn-RS" b="1" dirty="0" smtClean="0"/>
          </a:p>
          <a:p>
            <a:pPr>
              <a:buNone/>
            </a:pPr>
            <a:r>
              <a:rPr lang="en-US" b="1" dirty="0" smtClean="0"/>
              <a:t>O</a:t>
            </a:r>
            <a:r>
              <a:rPr lang="sr-Latn-RS" b="1" dirty="0" smtClean="0"/>
              <a:t>vde se nalazi i turistički bilans</a:t>
            </a:r>
            <a:endParaRPr lang="sr-Latn-RS" dirty="0"/>
          </a:p>
        </p:txBody>
      </p:sp>
      <p:sp>
        <p:nvSpPr>
          <p:cNvPr id="6" name="Left-Right Arrow 5"/>
          <p:cNvSpPr/>
          <p:nvPr/>
        </p:nvSpPr>
        <p:spPr>
          <a:xfrm>
            <a:off x="3733800" y="3429000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Turistički</a:t>
            </a:r>
            <a:r>
              <a:rPr lang="en-US" b="1" dirty="0" smtClean="0"/>
              <a:t> </a:t>
            </a:r>
            <a:r>
              <a:rPr lang="en-US" b="1" dirty="0" err="1" smtClean="0"/>
              <a:t>bilans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Turistički</a:t>
            </a:r>
            <a:r>
              <a:rPr lang="en-US" b="1" dirty="0" smtClean="0"/>
              <a:t> </a:t>
            </a:r>
            <a:r>
              <a:rPr lang="en-US" b="1" dirty="0" err="1" smtClean="0"/>
              <a:t>bilans</a:t>
            </a:r>
            <a:r>
              <a:rPr lang="en-US" dirty="0" smtClean="0"/>
              <a:t> je </a:t>
            </a:r>
            <a:r>
              <a:rPr lang="en-US" dirty="0" err="1" smtClean="0"/>
              <a:t>deo</a:t>
            </a:r>
            <a:r>
              <a:rPr lang="en-US" dirty="0" smtClean="0"/>
              <a:t> </a:t>
            </a:r>
            <a:r>
              <a:rPr lang="en-US" dirty="0" err="1" smtClean="0"/>
              <a:t>platnog</a:t>
            </a:r>
            <a:r>
              <a:rPr lang="en-US" dirty="0" smtClean="0"/>
              <a:t> </a:t>
            </a:r>
            <a:r>
              <a:rPr lang="en-US" dirty="0" err="1" smtClean="0"/>
              <a:t>bilansa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daje</a:t>
            </a:r>
            <a:r>
              <a:rPr lang="en-US" dirty="0" smtClean="0"/>
              <a:t> </a:t>
            </a:r>
            <a:r>
              <a:rPr lang="en-US" dirty="0" err="1" smtClean="0"/>
              <a:t>uvid</a:t>
            </a:r>
            <a:r>
              <a:rPr lang="en-US" dirty="0" smtClean="0"/>
              <a:t> u </a:t>
            </a:r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 smtClean="0"/>
              <a:t>prihode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određena</a:t>
            </a:r>
            <a:r>
              <a:rPr lang="en-US" dirty="0" smtClean="0"/>
              <a:t> </a:t>
            </a:r>
            <a:r>
              <a:rPr lang="en-US" dirty="0" err="1" smtClean="0"/>
              <a:t>turistička</a:t>
            </a:r>
            <a:r>
              <a:rPr lang="en-US" dirty="0" smtClean="0"/>
              <a:t> </a:t>
            </a:r>
            <a:r>
              <a:rPr lang="en-US" dirty="0" err="1" smtClean="0"/>
              <a:t>zemlja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osnovu</a:t>
            </a:r>
            <a:r>
              <a:rPr lang="en-US" dirty="0" smtClean="0"/>
              <a:t> </a:t>
            </a:r>
            <a:r>
              <a:rPr lang="en-US" dirty="0" err="1" smtClean="0"/>
              <a:t>međunarodnog</a:t>
            </a:r>
            <a:r>
              <a:rPr lang="en-US" dirty="0" smtClean="0"/>
              <a:t> </a:t>
            </a:r>
            <a:r>
              <a:rPr lang="en-US" dirty="0" err="1" smtClean="0"/>
              <a:t>turističkog</a:t>
            </a:r>
            <a:r>
              <a:rPr lang="en-US" dirty="0" smtClean="0"/>
              <a:t> </a:t>
            </a:r>
            <a:r>
              <a:rPr lang="en-US" dirty="0" err="1" smtClean="0"/>
              <a:t>prometa</a:t>
            </a:r>
            <a:r>
              <a:rPr lang="en-US" dirty="0" smtClean="0"/>
              <a:t> u </a:t>
            </a:r>
            <a:r>
              <a:rPr lang="en-US" dirty="0" err="1" smtClean="0"/>
              <a:t>određenom</a:t>
            </a:r>
            <a:r>
              <a:rPr lang="en-US" dirty="0" smtClean="0"/>
              <a:t> </a:t>
            </a:r>
            <a:r>
              <a:rPr lang="en-US" dirty="0" err="1" smtClean="0"/>
              <a:t>periodu</a:t>
            </a:r>
            <a:r>
              <a:rPr lang="en-US" dirty="0" smtClean="0"/>
              <a:t> </a:t>
            </a:r>
            <a:r>
              <a:rPr lang="en-US" dirty="0" err="1" smtClean="0"/>
              <a:t>vremena</a:t>
            </a:r>
            <a:r>
              <a:rPr lang="en-US" dirty="0" smtClean="0"/>
              <a:t> (</a:t>
            </a:r>
            <a:r>
              <a:rPr lang="en-US" dirty="0" err="1" smtClean="0"/>
              <a:t>najčešće</a:t>
            </a:r>
            <a:r>
              <a:rPr lang="en-US" dirty="0" smtClean="0"/>
              <a:t> period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godinu</a:t>
            </a:r>
            <a:r>
              <a:rPr lang="en-US" dirty="0" smtClean="0"/>
              <a:t> </a:t>
            </a:r>
            <a:r>
              <a:rPr lang="en-US" dirty="0" err="1" smtClean="0"/>
              <a:t>dana</a:t>
            </a:r>
            <a:r>
              <a:rPr lang="en-US" dirty="0" smtClean="0"/>
              <a:t>). </a:t>
            </a:r>
            <a:r>
              <a:rPr lang="en-US" dirty="0" err="1" smtClean="0"/>
              <a:t>Uloga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mesto</a:t>
            </a:r>
            <a:r>
              <a:rPr lang="en-US" dirty="0" smtClean="0"/>
              <a:t> </a:t>
            </a:r>
            <a:r>
              <a:rPr lang="en-US" dirty="0" err="1" smtClean="0"/>
              <a:t>turizma</a:t>
            </a:r>
            <a:r>
              <a:rPr lang="en-US" dirty="0" smtClean="0"/>
              <a:t> u </a:t>
            </a:r>
            <a:r>
              <a:rPr lang="en-US" dirty="0" err="1" smtClean="0"/>
              <a:t>ukupnoj</a:t>
            </a:r>
            <a:r>
              <a:rPr lang="en-US" dirty="0" smtClean="0"/>
              <a:t> </a:t>
            </a:r>
            <a:r>
              <a:rPr lang="en-US" dirty="0" err="1" smtClean="0"/>
              <a:t>razmeni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inostranstvom</a:t>
            </a:r>
            <a:r>
              <a:rPr lang="en-US" dirty="0" smtClean="0"/>
              <a:t> </a:t>
            </a:r>
            <a:r>
              <a:rPr lang="en-US" dirty="0" err="1" smtClean="0"/>
              <a:t>prati</a:t>
            </a:r>
            <a:r>
              <a:rPr lang="en-US" dirty="0" smtClean="0"/>
              <a:t> se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utvrđuje</a:t>
            </a:r>
            <a:r>
              <a:rPr lang="en-US" dirty="0" smtClean="0"/>
              <a:t> </a:t>
            </a:r>
            <a:r>
              <a:rPr lang="en-US" dirty="0" err="1" smtClean="0"/>
              <a:t>preko</a:t>
            </a:r>
            <a:r>
              <a:rPr lang="en-US" dirty="0" smtClean="0"/>
              <a:t> </a:t>
            </a:r>
            <a:r>
              <a:rPr lang="en-US" dirty="0" err="1" smtClean="0"/>
              <a:t>platnog</a:t>
            </a:r>
            <a:r>
              <a:rPr lang="en-US" dirty="0" smtClean="0"/>
              <a:t> </a:t>
            </a:r>
            <a:r>
              <a:rPr lang="en-US" dirty="0" err="1" smtClean="0"/>
              <a:t>bilansa</a:t>
            </a:r>
            <a:r>
              <a:rPr lang="en-US" dirty="0" smtClean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Turistički</a:t>
            </a:r>
            <a:r>
              <a:rPr lang="en-US" b="1" dirty="0" smtClean="0"/>
              <a:t> </a:t>
            </a:r>
            <a:r>
              <a:rPr lang="en-US" b="1" dirty="0" err="1" smtClean="0"/>
              <a:t>bilans</a:t>
            </a:r>
            <a:r>
              <a:rPr lang="en-US" b="1" dirty="0" smtClean="0"/>
              <a:t> </a:t>
            </a:r>
            <a:r>
              <a:rPr lang="en-US" dirty="0" smtClean="0"/>
              <a:t>u </a:t>
            </a:r>
            <a:r>
              <a:rPr lang="en-US" dirty="0" err="1" smtClean="0"/>
              <a:t>užem</a:t>
            </a:r>
            <a:r>
              <a:rPr lang="en-US" dirty="0" smtClean="0"/>
              <a:t> </a:t>
            </a:r>
            <a:r>
              <a:rPr lang="en-US" dirty="0" err="1" smtClean="0"/>
              <a:t>smislu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deo</a:t>
            </a:r>
            <a:r>
              <a:rPr lang="en-US" dirty="0" smtClean="0"/>
              <a:t> </a:t>
            </a:r>
            <a:r>
              <a:rPr lang="en-US" dirty="0" err="1" smtClean="0"/>
              <a:t>platnog</a:t>
            </a:r>
            <a:r>
              <a:rPr lang="en-US" dirty="0" smtClean="0"/>
              <a:t> </a:t>
            </a:r>
            <a:r>
              <a:rPr lang="en-US" dirty="0" err="1" smtClean="0"/>
              <a:t>bilansa</a:t>
            </a:r>
            <a:r>
              <a:rPr lang="en-US" dirty="0" smtClean="0"/>
              <a:t> </a:t>
            </a:r>
            <a:r>
              <a:rPr lang="en-US" dirty="0" err="1" smtClean="0"/>
              <a:t>zemlje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starni</a:t>
            </a:r>
            <a:r>
              <a:rPr lang="en-US" dirty="0" smtClean="0"/>
              <a:t> </a:t>
            </a:r>
            <a:r>
              <a:rPr lang="en-US" dirty="0" err="1" smtClean="0"/>
              <a:t>aktive</a:t>
            </a:r>
            <a:r>
              <a:rPr lang="en-US" dirty="0" smtClean="0"/>
              <a:t> </a:t>
            </a:r>
            <a:r>
              <a:rPr lang="en-US" dirty="0" err="1" smtClean="0"/>
              <a:t>obuhvata</a:t>
            </a:r>
            <a:r>
              <a:rPr lang="en-US" dirty="0" smtClean="0"/>
              <a:t> </a:t>
            </a:r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 smtClean="0"/>
              <a:t>prihode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se </a:t>
            </a:r>
            <a:r>
              <a:rPr lang="en-US" dirty="0" err="1" smtClean="0"/>
              <a:t>realizuju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inostranih</a:t>
            </a:r>
            <a:r>
              <a:rPr lang="en-US" dirty="0" smtClean="0"/>
              <a:t> </a:t>
            </a:r>
            <a:r>
              <a:rPr lang="en-US" dirty="0" err="1" smtClean="0"/>
              <a:t>turista</a:t>
            </a:r>
            <a:r>
              <a:rPr lang="en-US" dirty="0" smtClean="0"/>
              <a:t> – </a:t>
            </a:r>
            <a:r>
              <a:rPr lang="en-US" dirty="0" err="1" smtClean="0"/>
              <a:t>tzv</a:t>
            </a:r>
            <a:r>
              <a:rPr lang="en-US" dirty="0" smtClean="0"/>
              <a:t>. </a:t>
            </a:r>
            <a:r>
              <a:rPr lang="en-US" b="1" dirty="0" smtClean="0">
                <a:solidFill>
                  <a:srgbClr val="C00000"/>
                </a:solidFill>
              </a:rPr>
              <a:t>„</a:t>
            </a:r>
            <a:r>
              <a:rPr lang="en-US" b="1" dirty="0" err="1" smtClean="0">
                <a:solidFill>
                  <a:srgbClr val="C00000"/>
                </a:solidFill>
              </a:rPr>
              <a:t>nevidljivi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izvoz</a:t>
            </a:r>
            <a:r>
              <a:rPr lang="en-US" b="1" dirty="0" smtClean="0">
                <a:solidFill>
                  <a:srgbClr val="C00000"/>
                </a:solidFill>
              </a:rPr>
              <a:t>“, </a:t>
            </a:r>
            <a:r>
              <a:rPr lang="en-US" dirty="0" smtClean="0"/>
              <a:t>a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strani</a:t>
            </a:r>
            <a:r>
              <a:rPr lang="en-US" dirty="0" smtClean="0"/>
              <a:t> </a:t>
            </a:r>
            <a:r>
              <a:rPr lang="en-US" dirty="0" err="1" smtClean="0"/>
              <a:t>pasive</a:t>
            </a:r>
            <a:r>
              <a:rPr lang="en-US" dirty="0" smtClean="0"/>
              <a:t> </a:t>
            </a:r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 smtClean="0"/>
              <a:t>izdatke</a:t>
            </a:r>
            <a:r>
              <a:rPr lang="en-US" dirty="0" smtClean="0"/>
              <a:t> </a:t>
            </a:r>
            <a:r>
              <a:rPr lang="en-US" dirty="0" err="1" smtClean="0"/>
              <a:t>vezane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putovanje</a:t>
            </a:r>
            <a:r>
              <a:rPr lang="en-US" dirty="0" smtClean="0"/>
              <a:t> </a:t>
            </a:r>
            <a:r>
              <a:rPr lang="en-US" dirty="0" err="1" smtClean="0"/>
              <a:t>domaćeg</a:t>
            </a:r>
            <a:r>
              <a:rPr lang="en-US" dirty="0" smtClean="0"/>
              <a:t> </a:t>
            </a:r>
            <a:r>
              <a:rPr lang="en-US" dirty="0" err="1" smtClean="0"/>
              <a:t>stanovništva</a:t>
            </a:r>
            <a:r>
              <a:rPr lang="en-US" dirty="0" smtClean="0"/>
              <a:t> u </a:t>
            </a:r>
            <a:r>
              <a:rPr lang="en-US" dirty="0" err="1" smtClean="0"/>
              <a:t>inostranstvo</a:t>
            </a:r>
            <a:r>
              <a:rPr lang="en-US" dirty="0" smtClean="0"/>
              <a:t> – </a:t>
            </a:r>
            <a:r>
              <a:rPr lang="en-US" dirty="0" err="1" smtClean="0"/>
              <a:t>tzv</a:t>
            </a:r>
            <a:r>
              <a:rPr lang="en-US" dirty="0" smtClean="0"/>
              <a:t>. </a:t>
            </a:r>
            <a:r>
              <a:rPr lang="en-US" b="1" dirty="0" smtClean="0">
                <a:solidFill>
                  <a:srgbClr val="C00000"/>
                </a:solidFill>
              </a:rPr>
              <a:t>„</a:t>
            </a:r>
            <a:r>
              <a:rPr lang="en-US" b="1" dirty="0" err="1" smtClean="0">
                <a:solidFill>
                  <a:srgbClr val="C00000"/>
                </a:solidFill>
              </a:rPr>
              <a:t>nevidljivi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uvoz</a:t>
            </a:r>
            <a:r>
              <a:rPr lang="en-US" b="1" dirty="0" smtClean="0">
                <a:solidFill>
                  <a:srgbClr val="C00000"/>
                </a:solidFill>
              </a:rPr>
              <a:t>“.</a:t>
            </a:r>
            <a:endParaRPr lang="sr-Latn-R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Turistički bilans u širem smislu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sr-Latn-RS" dirty="0" smtClean="0"/>
              <a:t>AKTIVA</a:t>
            </a:r>
          </a:p>
          <a:p>
            <a:r>
              <a:rPr lang="en-US" dirty="0" err="1" smtClean="0"/>
              <a:t>prihod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realizovan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osnovu</a:t>
            </a:r>
            <a:r>
              <a:rPr lang="en-US" dirty="0" smtClean="0"/>
              <a:t> </a:t>
            </a:r>
            <a:r>
              <a:rPr lang="en-US" dirty="0" err="1" smtClean="0"/>
              <a:t>izvoza</a:t>
            </a:r>
            <a:r>
              <a:rPr lang="en-US" dirty="0" smtClean="0"/>
              <a:t> robe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turističku</a:t>
            </a:r>
            <a:r>
              <a:rPr lang="en-US" dirty="0" smtClean="0"/>
              <a:t> </a:t>
            </a:r>
            <a:r>
              <a:rPr lang="en-US" dirty="0" err="1" smtClean="0"/>
              <a:t>namenu</a:t>
            </a:r>
            <a:r>
              <a:rPr lang="en-US" dirty="0" smtClean="0"/>
              <a:t> </a:t>
            </a:r>
            <a:r>
              <a:rPr lang="en-US" dirty="0" err="1" smtClean="0"/>
              <a:t>uključujući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prodaju</a:t>
            </a:r>
            <a:r>
              <a:rPr lang="en-US" dirty="0" smtClean="0"/>
              <a:t> robe </a:t>
            </a:r>
            <a:r>
              <a:rPr lang="en-US" dirty="0" err="1" smtClean="0"/>
              <a:t>stranim</a:t>
            </a:r>
            <a:r>
              <a:rPr lang="en-US" dirty="0" smtClean="0"/>
              <a:t> </a:t>
            </a:r>
            <a:r>
              <a:rPr lang="en-US" dirty="0" err="1" smtClean="0"/>
              <a:t>turistima</a:t>
            </a:r>
            <a:r>
              <a:rPr lang="en-US" dirty="0" smtClean="0"/>
              <a:t> u </a:t>
            </a:r>
            <a:r>
              <a:rPr lang="en-US" dirty="0" err="1" smtClean="0"/>
              <a:t>zemlji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strana</a:t>
            </a:r>
            <a:r>
              <a:rPr lang="en-US" dirty="0" smtClean="0"/>
              <a:t> </a:t>
            </a:r>
            <a:r>
              <a:rPr lang="en-US" dirty="0" err="1" smtClean="0"/>
              <a:t>sredstva</a:t>
            </a:r>
            <a:r>
              <a:rPr lang="en-US" dirty="0" smtClean="0"/>
              <a:t> </a:t>
            </a:r>
            <a:r>
              <a:rPr lang="en-US" dirty="0" err="1" smtClean="0"/>
              <a:t>plaćanja</a:t>
            </a:r>
            <a:r>
              <a:rPr lang="en-US" dirty="0" smtClean="0"/>
              <a:t>;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prihod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realizovan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stranih</a:t>
            </a:r>
            <a:r>
              <a:rPr lang="en-US" dirty="0" smtClean="0"/>
              <a:t> </a:t>
            </a:r>
            <a:r>
              <a:rPr lang="en-US" dirty="0" err="1" smtClean="0"/>
              <a:t>turista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osnovu</a:t>
            </a:r>
            <a:r>
              <a:rPr lang="en-US" dirty="0" smtClean="0"/>
              <a:t> </a:t>
            </a:r>
            <a:r>
              <a:rPr lang="en-US" dirty="0" err="1" smtClean="0"/>
              <a:t>pružanja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(</a:t>
            </a:r>
            <a:r>
              <a:rPr lang="en-US" dirty="0" err="1" smtClean="0"/>
              <a:t>ugostiteljskih</a:t>
            </a:r>
            <a:r>
              <a:rPr lang="en-US" dirty="0" smtClean="0"/>
              <a:t>, </a:t>
            </a:r>
            <a:r>
              <a:rPr lang="en-US" dirty="0" err="1" smtClean="0"/>
              <a:t>saobraćajnih</a:t>
            </a:r>
            <a:r>
              <a:rPr lang="en-US" dirty="0" smtClean="0"/>
              <a:t>, </a:t>
            </a:r>
            <a:r>
              <a:rPr lang="en-US" dirty="0" err="1" smtClean="0"/>
              <a:t>zanatskih</a:t>
            </a:r>
            <a:r>
              <a:rPr lang="en-US" dirty="0" smtClean="0"/>
              <a:t>, </a:t>
            </a:r>
            <a:r>
              <a:rPr lang="en-US" dirty="0" err="1" smtClean="0"/>
              <a:t>komunalnih</a:t>
            </a:r>
            <a:r>
              <a:rPr lang="en-US" dirty="0" smtClean="0"/>
              <a:t>, </a:t>
            </a:r>
            <a:r>
              <a:rPr lang="en-US" dirty="0" err="1" smtClean="0"/>
              <a:t>posredničkih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putničkih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</a:t>
            </a:r>
            <a:r>
              <a:rPr lang="en-US" dirty="0" err="1" smtClean="0"/>
              <a:t>itd</a:t>
            </a:r>
            <a:r>
              <a:rPr lang="en-US" dirty="0" smtClean="0"/>
              <a:t>.);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prihod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kapitala</a:t>
            </a:r>
            <a:r>
              <a:rPr lang="en-US" dirty="0" smtClean="0"/>
              <a:t> </a:t>
            </a:r>
            <a:r>
              <a:rPr lang="en-US" dirty="0" err="1" smtClean="0"/>
              <a:t>plasiranog</a:t>
            </a:r>
            <a:r>
              <a:rPr lang="en-US" dirty="0" smtClean="0"/>
              <a:t> u </a:t>
            </a:r>
            <a:r>
              <a:rPr lang="en-US" dirty="0" err="1" smtClean="0"/>
              <a:t>razvoj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ponude</a:t>
            </a:r>
            <a:r>
              <a:rPr lang="en-US" dirty="0" smtClean="0"/>
              <a:t> </a:t>
            </a:r>
            <a:r>
              <a:rPr lang="en-US" dirty="0" err="1" smtClean="0"/>
              <a:t>drugih</a:t>
            </a:r>
            <a:r>
              <a:rPr lang="en-US" dirty="0" smtClean="0"/>
              <a:t> </a:t>
            </a:r>
            <a:r>
              <a:rPr lang="en-US" dirty="0" err="1" smtClean="0"/>
              <a:t>zemalja</a:t>
            </a:r>
            <a:r>
              <a:rPr lang="en-US" dirty="0" smtClean="0"/>
              <a:t> (</a:t>
            </a:r>
            <a:r>
              <a:rPr lang="en-US" dirty="0" err="1" smtClean="0"/>
              <a:t>kamate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otplate</a:t>
            </a:r>
            <a:r>
              <a:rPr lang="en-US" dirty="0" smtClean="0"/>
              <a:t> </a:t>
            </a:r>
            <a:r>
              <a:rPr lang="en-US" dirty="0" err="1" smtClean="0"/>
              <a:t>duga</a:t>
            </a:r>
            <a:r>
              <a:rPr lang="en-US" dirty="0" smtClean="0"/>
              <a:t>);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uvoz</a:t>
            </a:r>
            <a:r>
              <a:rPr lang="en-US" dirty="0" smtClean="0"/>
              <a:t> </a:t>
            </a:r>
            <a:r>
              <a:rPr lang="en-US" dirty="0" err="1" smtClean="0"/>
              <a:t>stranog</a:t>
            </a:r>
            <a:r>
              <a:rPr lang="en-US" dirty="0" smtClean="0"/>
              <a:t> </a:t>
            </a:r>
            <a:r>
              <a:rPr lang="en-US" dirty="0" err="1" smtClean="0"/>
              <a:t>kapitala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ulaganja</a:t>
            </a:r>
            <a:r>
              <a:rPr lang="en-US" dirty="0" smtClean="0"/>
              <a:t> u </a:t>
            </a:r>
            <a:r>
              <a:rPr lang="en-US" dirty="0" err="1" smtClean="0"/>
              <a:t>izgradnju</a:t>
            </a:r>
            <a:r>
              <a:rPr lang="en-US" dirty="0" smtClean="0"/>
              <a:t> </a:t>
            </a:r>
            <a:r>
              <a:rPr lang="en-US" dirty="0" err="1" smtClean="0"/>
              <a:t>turističkog</a:t>
            </a:r>
            <a:r>
              <a:rPr lang="en-US" dirty="0" smtClean="0"/>
              <a:t> </a:t>
            </a:r>
            <a:r>
              <a:rPr lang="en-US" dirty="0" err="1" smtClean="0"/>
              <a:t>objekta</a:t>
            </a:r>
            <a:r>
              <a:rPr lang="en-US" dirty="0" smtClean="0"/>
              <a:t> u </a:t>
            </a:r>
            <a:r>
              <a:rPr lang="en-US" dirty="0" err="1" smtClean="0"/>
              <a:t>zemlji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ostale</a:t>
            </a:r>
            <a:r>
              <a:rPr lang="en-US" dirty="0" smtClean="0"/>
              <a:t> </a:t>
            </a:r>
            <a:r>
              <a:rPr lang="en-US" dirty="0" err="1" smtClean="0"/>
              <a:t>prihode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osnovu</a:t>
            </a:r>
            <a:r>
              <a:rPr lang="en-US" dirty="0" smtClean="0"/>
              <a:t> </a:t>
            </a:r>
            <a:r>
              <a:rPr lang="en-US" dirty="0" err="1" smtClean="0"/>
              <a:t>međunarodnog</a:t>
            </a:r>
            <a:r>
              <a:rPr lang="en-US" dirty="0" smtClean="0"/>
              <a:t> </a:t>
            </a:r>
            <a:r>
              <a:rPr lang="en-US" dirty="0" err="1" smtClean="0"/>
              <a:t>turističkog</a:t>
            </a:r>
            <a:r>
              <a:rPr lang="en-US" dirty="0" smtClean="0"/>
              <a:t> </a:t>
            </a:r>
            <a:r>
              <a:rPr lang="en-US" dirty="0" err="1" smtClean="0"/>
              <a:t>prometa</a:t>
            </a:r>
            <a:r>
              <a:rPr lang="en-US" dirty="0" smtClean="0"/>
              <a:t> (</a:t>
            </a:r>
            <a:r>
              <a:rPr lang="en-US" dirty="0" err="1" smtClean="0"/>
              <a:t>na</a:t>
            </a:r>
            <a:r>
              <a:rPr lang="en-US" dirty="0" smtClean="0"/>
              <a:t> primer: </a:t>
            </a:r>
            <a:r>
              <a:rPr lang="en-US" dirty="0" err="1" smtClean="0"/>
              <a:t>taksa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vize</a:t>
            </a:r>
            <a:r>
              <a:rPr lang="en-US" dirty="0" smtClean="0"/>
              <a:t>, </a:t>
            </a:r>
            <a:r>
              <a:rPr lang="en-US" dirty="0" err="1" smtClean="0"/>
              <a:t>doznake</a:t>
            </a:r>
            <a:r>
              <a:rPr lang="en-US" dirty="0" smtClean="0"/>
              <a:t> </a:t>
            </a:r>
            <a:r>
              <a:rPr lang="en-US" dirty="0" err="1" smtClean="0"/>
              <a:t>radnika</a:t>
            </a:r>
            <a:r>
              <a:rPr lang="en-US" dirty="0" smtClean="0"/>
              <a:t> </a:t>
            </a:r>
            <a:r>
              <a:rPr lang="en-US" dirty="0" err="1" smtClean="0"/>
              <a:t>zaposlenih</a:t>
            </a:r>
            <a:r>
              <a:rPr lang="en-US" dirty="0" smtClean="0"/>
              <a:t> u </a:t>
            </a:r>
            <a:r>
              <a:rPr lang="en-US" dirty="0" err="1" smtClean="0"/>
              <a:t>turističkoj</a:t>
            </a:r>
            <a:r>
              <a:rPr lang="en-US" dirty="0" smtClean="0"/>
              <a:t> </a:t>
            </a:r>
            <a:r>
              <a:rPr lang="en-US" dirty="0" err="1" smtClean="0"/>
              <a:t>privredi</a:t>
            </a:r>
            <a:r>
              <a:rPr lang="en-US" dirty="0" smtClean="0"/>
              <a:t> u </a:t>
            </a:r>
            <a:r>
              <a:rPr lang="en-US" dirty="0" err="1" smtClean="0"/>
              <a:t>inostranstvu</a:t>
            </a:r>
            <a:endParaRPr lang="sr-Latn-RS" dirty="0" smtClean="0"/>
          </a:p>
          <a:p>
            <a:endParaRPr lang="sr-Latn-R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sr-Latn-RS" dirty="0" smtClean="0"/>
              <a:t>PASIVA</a:t>
            </a:r>
          </a:p>
          <a:p>
            <a:r>
              <a:rPr lang="en-US" dirty="0" err="1" smtClean="0"/>
              <a:t>izda</a:t>
            </a:r>
            <a:r>
              <a:rPr lang="sr-Latn-RS" dirty="0" smtClean="0"/>
              <a:t>ci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uvoz</a:t>
            </a:r>
            <a:r>
              <a:rPr lang="en-US" dirty="0" smtClean="0"/>
              <a:t> robe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potrebe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privrede</a:t>
            </a:r>
            <a:r>
              <a:rPr lang="en-US" dirty="0" smtClean="0"/>
              <a:t>, </a:t>
            </a:r>
            <a:r>
              <a:rPr lang="en-US" dirty="0" err="1" smtClean="0"/>
              <a:t>uključujući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vrednost</a:t>
            </a:r>
            <a:r>
              <a:rPr lang="en-US" dirty="0" smtClean="0"/>
              <a:t> robe </a:t>
            </a:r>
            <a:r>
              <a:rPr lang="en-US" dirty="0" err="1" smtClean="0"/>
              <a:t>koju</a:t>
            </a:r>
            <a:r>
              <a:rPr lang="en-US" dirty="0" smtClean="0"/>
              <a:t> </a:t>
            </a:r>
            <a:r>
              <a:rPr lang="en-US" dirty="0" err="1" smtClean="0"/>
              <a:t>unose</a:t>
            </a:r>
            <a:r>
              <a:rPr lang="en-US" dirty="0" smtClean="0"/>
              <a:t> </a:t>
            </a:r>
            <a:r>
              <a:rPr lang="en-US" dirty="0" err="1" smtClean="0"/>
              <a:t>domaći</a:t>
            </a:r>
            <a:r>
              <a:rPr lang="en-US" dirty="0" smtClean="0"/>
              <a:t> </a:t>
            </a:r>
            <a:r>
              <a:rPr lang="en-US" dirty="0" err="1" smtClean="0"/>
              <a:t>turisti</a:t>
            </a:r>
            <a:r>
              <a:rPr lang="en-US" dirty="0" smtClean="0"/>
              <a:t> </a:t>
            </a:r>
            <a:r>
              <a:rPr lang="en-US" dirty="0" err="1" smtClean="0"/>
              <a:t>pri</a:t>
            </a:r>
            <a:r>
              <a:rPr lang="en-US" dirty="0" smtClean="0"/>
              <a:t> </a:t>
            </a:r>
            <a:r>
              <a:rPr lang="en-US" dirty="0" err="1" smtClean="0"/>
              <a:t>povratku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inostranstva</a:t>
            </a:r>
            <a:r>
              <a:rPr lang="en-US" dirty="0" smtClean="0"/>
              <a:t>; </a:t>
            </a:r>
            <a:endParaRPr lang="sr-Latn-RS" dirty="0" smtClean="0"/>
          </a:p>
          <a:p>
            <a:r>
              <a:rPr lang="en-US" dirty="0" err="1" smtClean="0"/>
              <a:t>Izda</a:t>
            </a:r>
            <a:r>
              <a:rPr lang="sr-Latn-RS" dirty="0" smtClean="0"/>
              <a:t>ci </a:t>
            </a:r>
            <a:r>
              <a:rPr lang="en-US" dirty="0" err="1" smtClean="0"/>
              <a:t>domaćeg</a:t>
            </a:r>
            <a:r>
              <a:rPr lang="en-US" dirty="0" smtClean="0"/>
              <a:t>  </a:t>
            </a:r>
            <a:r>
              <a:rPr lang="en-US" dirty="0" err="1" smtClean="0"/>
              <a:t>stanovništva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putovanje</a:t>
            </a:r>
            <a:r>
              <a:rPr lang="en-US" dirty="0" smtClean="0"/>
              <a:t> u </a:t>
            </a:r>
            <a:r>
              <a:rPr lang="en-US" dirty="0" err="1" smtClean="0"/>
              <a:t>inostranstvo</a:t>
            </a:r>
            <a:r>
              <a:rPr lang="en-US" dirty="0" smtClean="0"/>
              <a:t>; </a:t>
            </a:r>
            <a:endParaRPr lang="sr-Latn-RS" dirty="0" smtClean="0"/>
          </a:p>
          <a:p>
            <a:r>
              <a:rPr lang="en-US" dirty="0" err="1" smtClean="0"/>
              <a:t>izda</a:t>
            </a:r>
            <a:r>
              <a:rPr lang="sr-Latn-RS" dirty="0" smtClean="0"/>
              <a:t>ci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korišćenje</a:t>
            </a:r>
            <a:r>
              <a:rPr lang="en-US" dirty="0" smtClean="0"/>
              <a:t> </a:t>
            </a:r>
            <a:r>
              <a:rPr lang="en-US" dirty="0" err="1" smtClean="0"/>
              <a:t>plasiranog</a:t>
            </a:r>
            <a:r>
              <a:rPr lang="en-US" dirty="0" smtClean="0"/>
              <a:t> </a:t>
            </a:r>
            <a:r>
              <a:rPr lang="en-US" dirty="0" err="1" smtClean="0"/>
              <a:t>stranog</a:t>
            </a:r>
            <a:r>
              <a:rPr lang="en-US" dirty="0" smtClean="0"/>
              <a:t> </a:t>
            </a:r>
            <a:r>
              <a:rPr lang="en-US" dirty="0" err="1" smtClean="0"/>
              <a:t>kapitala</a:t>
            </a:r>
            <a:r>
              <a:rPr lang="en-US" dirty="0" smtClean="0"/>
              <a:t> u </a:t>
            </a:r>
            <a:r>
              <a:rPr lang="en-US" dirty="0" err="1" smtClean="0"/>
              <a:t>razvoj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privrede</a:t>
            </a:r>
            <a:r>
              <a:rPr lang="en-US" dirty="0" smtClean="0"/>
              <a:t> (</a:t>
            </a:r>
            <a:r>
              <a:rPr lang="en-US" dirty="0" err="1" smtClean="0"/>
              <a:t>otplata</a:t>
            </a:r>
            <a:r>
              <a:rPr lang="en-US" dirty="0" smtClean="0"/>
              <a:t> </a:t>
            </a:r>
            <a:r>
              <a:rPr lang="en-US" dirty="0" err="1" smtClean="0"/>
              <a:t>anuiteta</a:t>
            </a:r>
            <a:r>
              <a:rPr lang="en-US" dirty="0" smtClean="0"/>
              <a:t>); </a:t>
            </a:r>
            <a:endParaRPr lang="sr-Latn-RS" dirty="0" smtClean="0"/>
          </a:p>
          <a:p>
            <a:r>
              <a:rPr lang="en-US" dirty="0" err="1" smtClean="0"/>
              <a:t>plasirani</a:t>
            </a:r>
            <a:r>
              <a:rPr lang="en-US" dirty="0" smtClean="0"/>
              <a:t> </a:t>
            </a:r>
            <a:r>
              <a:rPr lang="en-US" dirty="0" err="1" smtClean="0"/>
              <a:t>domaći</a:t>
            </a:r>
            <a:r>
              <a:rPr lang="en-US" dirty="0" smtClean="0"/>
              <a:t> </a:t>
            </a:r>
            <a:r>
              <a:rPr lang="en-US" dirty="0" err="1" smtClean="0"/>
              <a:t>kapital</a:t>
            </a:r>
            <a:r>
              <a:rPr lang="en-US" dirty="0" smtClean="0"/>
              <a:t> u </a:t>
            </a:r>
            <a:r>
              <a:rPr lang="en-US" dirty="0" err="1" smtClean="0"/>
              <a:t>razvoj</a:t>
            </a:r>
            <a:r>
              <a:rPr lang="en-US" dirty="0" smtClean="0"/>
              <a:t> </a:t>
            </a:r>
            <a:r>
              <a:rPr lang="en-US" dirty="0" err="1" smtClean="0"/>
              <a:t>turizma</a:t>
            </a:r>
            <a:r>
              <a:rPr lang="en-US" dirty="0" smtClean="0"/>
              <a:t> </a:t>
            </a:r>
            <a:r>
              <a:rPr lang="en-US" dirty="0" err="1" smtClean="0"/>
              <a:t>drugih</a:t>
            </a:r>
            <a:r>
              <a:rPr lang="en-US" dirty="0" smtClean="0"/>
              <a:t> </a:t>
            </a:r>
            <a:r>
              <a:rPr lang="en-US" dirty="0" err="1" smtClean="0"/>
              <a:t>zemalja</a:t>
            </a:r>
            <a:r>
              <a:rPr lang="en-US" dirty="0" smtClean="0"/>
              <a:t> I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druge</a:t>
            </a:r>
            <a:r>
              <a:rPr lang="en-US" dirty="0" smtClean="0"/>
              <a:t> </a:t>
            </a:r>
            <a:r>
              <a:rPr lang="en-US" dirty="0" err="1" smtClean="0"/>
              <a:t>razne</a:t>
            </a:r>
            <a:r>
              <a:rPr lang="en-US" dirty="0" smtClean="0"/>
              <a:t> </a:t>
            </a:r>
            <a:r>
              <a:rPr lang="en-US" dirty="0" err="1" smtClean="0"/>
              <a:t>izdatke</a:t>
            </a:r>
            <a:r>
              <a:rPr lang="en-US" dirty="0" smtClean="0"/>
              <a:t> </a:t>
            </a:r>
            <a:r>
              <a:rPr lang="en-US" dirty="0" err="1" smtClean="0"/>
              <a:t>vezane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međunarodni</a:t>
            </a:r>
            <a:r>
              <a:rPr lang="en-US" dirty="0" smtClean="0"/>
              <a:t> </a:t>
            </a:r>
            <a:r>
              <a:rPr lang="en-US" dirty="0" err="1" smtClean="0"/>
              <a:t>turizam</a:t>
            </a:r>
            <a:r>
              <a:rPr lang="en-US" dirty="0" smtClean="0"/>
              <a:t>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 err="1" smtClean="0"/>
              <a:t>metodologiji</a:t>
            </a:r>
            <a:r>
              <a:rPr lang="en-US" dirty="0" smtClean="0"/>
              <a:t> NBS </a:t>
            </a:r>
            <a:r>
              <a:rPr lang="en-US" b="1" dirty="0" err="1" smtClean="0"/>
              <a:t>devizni</a:t>
            </a:r>
            <a:r>
              <a:rPr lang="en-US" b="1" dirty="0" smtClean="0"/>
              <a:t> </a:t>
            </a:r>
            <a:r>
              <a:rPr lang="en-US" b="1" dirty="0" err="1" smtClean="0"/>
              <a:t>prihod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turizma</a:t>
            </a:r>
            <a:r>
              <a:rPr lang="en-US" dirty="0" smtClean="0"/>
              <a:t> </a:t>
            </a:r>
            <a:r>
              <a:rPr lang="en-US" dirty="0" err="1" smtClean="0"/>
              <a:t>obuhvata</a:t>
            </a:r>
            <a:r>
              <a:rPr lang="en-US" dirty="0" smtClean="0"/>
              <a:t> </a:t>
            </a:r>
            <a:r>
              <a:rPr lang="en-US" dirty="0" err="1" smtClean="0"/>
              <a:t>sledeće</a:t>
            </a:r>
            <a:r>
              <a:rPr lang="en-US" dirty="0" smtClean="0"/>
              <a:t> </a:t>
            </a:r>
            <a:r>
              <a:rPr lang="en-US" dirty="0" err="1" smtClean="0"/>
              <a:t>stavke</a:t>
            </a:r>
            <a:r>
              <a:rPr lang="en-US" dirty="0" smtClean="0"/>
              <a:t>: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 err="1" smtClean="0"/>
              <a:t>Zdravstvene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turistima</a:t>
            </a:r>
            <a:r>
              <a:rPr lang="en-US" dirty="0" smtClean="0"/>
              <a:t> – </a:t>
            </a:r>
            <a:r>
              <a:rPr lang="en-US" dirty="0" err="1" smtClean="0"/>
              <a:t>banje</a:t>
            </a:r>
            <a:r>
              <a:rPr lang="en-US" dirty="0" smtClean="0"/>
              <a:t>, </a:t>
            </a:r>
            <a:r>
              <a:rPr lang="en-US" dirty="0" err="1" smtClean="0"/>
              <a:t>troškovi</a:t>
            </a:r>
            <a:r>
              <a:rPr lang="en-US" dirty="0" smtClean="0"/>
              <a:t> </a:t>
            </a:r>
            <a:r>
              <a:rPr lang="en-US" dirty="0" err="1" smtClean="0"/>
              <a:t>lekarske</a:t>
            </a:r>
            <a:r>
              <a:rPr lang="en-US" dirty="0" smtClean="0"/>
              <a:t> </a:t>
            </a:r>
            <a:r>
              <a:rPr lang="en-US" dirty="0" err="1" smtClean="0"/>
              <a:t>nege</a:t>
            </a:r>
            <a:endParaRPr lang="en-US" dirty="0" smtClean="0"/>
          </a:p>
          <a:p>
            <a:pPr lvl="0"/>
            <a:r>
              <a:rPr lang="en-US" dirty="0" err="1" smtClean="0"/>
              <a:t>Izmirenje</a:t>
            </a:r>
            <a:r>
              <a:rPr lang="en-US" dirty="0" smtClean="0"/>
              <a:t> </a:t>
            </a:r>
            <a:r>
              <a:rPr lang="en-US" dirty="0" err="1" smtClean="0"/>
              <a:t>salda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račun</a:t>
            </a:r>
            <a:r>
              <a:rPr lang="en-US" dirty="0" smtClean="0"/>
              <a:t> </a:t>
            </a:r>
            <a:r>
              <a:rPr lang="en-US" dirty="0" err="1" smtClean="0"/>
              <a:t>platne</a:t>
            </a:r>
            <a:r>
              <a:rPr lang="en-US" dirty="0" smtClean="0"/>
              <a:t> </a:t>
            </a:r>
            <a:r>
              <a:rPr lang="en-US" dirty="0" err="1" smtClean="0"/>
              <a:t>kartice</a:t>
            </a:r>
            <a:endParaRPr lang="en-US" dirty="0" smtClean="0"/>
          </a:p>
          <a:p>
            <a:pPr lvl="0"/>
            <a:r>
              <a:rPr lang="en-US" dirty="0" err="1" smtClean="0"/>
              <a:t>Otkup</a:t>
            </a:r>
            <a:r>
              <a:rPr lang="en-US" dirty="0" smtClean="0"/>
              <a:t> </a:t>
            </a:r>
            <a:r>
              <a:rPr lang="en-US" dirty="0" err="1" smtClean="0"/>
              <a:t>čekova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nerezidenata</a:t>
            </a:r>
            <a:endParaRPr lang="en-US" dirty="0" smtClean="0"/>
          </a:p>
          <a:p>
            <a:pPr lvl="0"/>
            <a:r>
              <a:rPr lang="en-US" dirty="0" err="1" smtClean="0"/>
              <a:t>Otkup</a:t>
            </a:r>
            <a:r>
              <a:rPr lang="en-US" dirty="0" smtClean="0"/>
              <a:t> </a:t>
            </a:r>
            <a:r>
              <a:rPr lang="en-US" dirty="0" err="1" smtClean="0"/>
              <a:t>efektivnog</a:t>
            </a:r>
            <a:r>
              <a:rPr lang="en-US" dirty="0" smtClean="0"/>
              <a:t> </a:t>
            </a:r>
            <a:r>
              <a:rPr lang="en-US" dirty="0" err="1" smtClean="0"/>
              <a:t>stranog</a:t>
            </a:r>
            <a:r>
              <a:rPr lang="en-US" dirty="0" smtClean="0"/>
              <a:t> </a:t>
            </a:r>
            <a:r>
              <a:rPr lang="en-US" dirty="0" err="1" smtClean="0"/>
              <a:t>novca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nerezidenata</a:t>
            </a:r>
            <a:endParaRPr lang="en-US" dirty="0" smtClean="0"/>
          </a:p>
          <a:p>
            <a:pPr lvl="0"/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(</a:t>
            </a:r>
            <a:r>
              <a:rPr lang="en-US" dirty="0" err="1" smtClean="0"/>
              <a:t>doznake</a:t>
            </a:r>
            <a:r>
              <a:rPr lang="en-US" dirty="0" smtClean="0"/>
              <a:t> u </a:t>
            </a:r>
            <a:r>
              <a:rPr lang="en-US" dirty="0" err="1" smtClean="0"/>
              <a:t>korist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, </a:t>
            </a:r>
            <a:r>
              <a:rPr lang="en-US" dirty="0" err="1" smtClean="0"/>
              <a:t>uključujući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avanse</a:t>
            </a:r>
            <a:r>
              <a:rPr lang="en-US" dirty="0" smtClean="0"/>
              <a:t>), </a:t>
            </a:r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, </a:t>
            </a:r>
            <a:r>
              <a:rPr lang="en-US" dirty="0" err="1" smtClean="0"/>
              <a:t>drugih</a:t>
            </a:r>
            <a:r>
              <a:rPr lang="en-US" dirty="0" smtClean="0"/>
              <a:t> </a:t>
            </a:r>
            <a:r>
              <a:rPr lang="en-US" dirty="0" err="1" smtClean="0"/>
              <a:t>smeštajnih</a:t>
            </a:r>
            <a:r>
              <a:rPr lang="en-US" dirty="0" smtClean="0"/>
              <a:t> </a:t>
            </a:r>
            <a:r>
              <a:rPr lang="en-US" dirty="0" err="1" smtClean="0"/>
              <a:t>objekata</a:t>
            </a:r>
            <a:r>
              <a:rPr lang="en-US" dirty="0" smtClean="0"/>
              <a:t>, </a:t>
            </a:r>
            <a:r>
              <a:rPr lang="en-US" dirty="0" err="1" smtClean="0"/>
              <a:t>restorana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dr.</a:t>
            </a:r>
          </a:p>
          <a:p>
            <a:pPr lvl="0"/>
            <a:r>
              <a:rPr lang="en-US" dirty="0" err="1" smtClean="0"/>
              <a:t>Turizam</a:t>
            </a:r>
            <a:r>
              <a:rPr lang="en-US" dirty="0" smtClean="0"/>
              <a:t> – </a:t>
            </a:r>
            <a:r>
              <a:rPr lang="en-US" dirty="0" err="1" smtClean="0"/>
              <a:t>ostalo</a:t>
            </a:r>
            <a:r>
              <a:rPr lang="en-US" dirty="0" smtClean="0"/>
              <a:t> (</a:t>
            </a:r>
            <a:r>
              <a:rPr lang="en-US" dirty="0" err="1" smtClean="0"/>
              <a:t>prodaja</a:t>
            </a:r>
            <a:r>
              <a:rPr lang="en-US" dirty="0" smtClean="0"/>
              <a:t> robe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</a:t>
            </a:r>
            <a:r>
              <a:rPr lang="en-US" dirty="0" err="1" smtClean="0"/>
              <a:t>stranim</a:t>
            </a:r>
            <a:r>
              <a:rPr lang="en-US" dirty="0" smtClean="0"/>
              <a:t> </a:t>
            </a:r>
            <a:r>
              <a:rPr lang="en-US" dirty="0" err="1" smtClean="0"/>
              <a:t>licima</a:t>
            </a:r>
            <a:r>
              <a:rPr lang="en-US" dirty="0" smtClean="0"/>
              <a:t> – </a:t>
            </a:r>
            <a:r>
              <a:rPr lang="en-US" dirty="0" err="1" smtClean="0"/>
              <a:t>turistima</a:t>
            </a:r>
            <a:r>
              <a:rPr lang="en-US" dirty="0" smtClean="0"/>
              <a:t>, </a:t>
            </a:r>
            <a:r>
              <a:rPr lang="en-US" dirty="0" err="1" smtClean="0"/>
              <a:t>prodaja</a:t>
            </a:r>
            <a:r>
              <a:rPr lang="en-US" dirty="0" smtClean="0"/>
              <a:t> </a:t>
            </a:r>
            <a:r>
              <a:rPr lang="en-US" dirty="0" err="1" smtClean="0"/>
              <a:t>domaće</a:t>
            </a:r>
            <a:r>
              <a:rPr lang="en-US" dirty="0" smtClean="0"/>
              <a:t> </a:t>
            </a:r>
            <a:r>
              <a:rPr lang="en-US" dirty="0" err="1" smtClean="0"/>
              <a:t>valute</a:t>
            </a:r>
            <a:r>
              <a:rPr lang="en-US" dirty="0" smtClean="0"/>
              <a:t> u </a:t>
            </a:r>
            <a:r>
              <a:rPr lang="en-US" dirty="0" err="1" smtClean="0"/>
              <a:t>inostranstvu</a:t>
            </a:r>
            <a:r>
              <a:rPr lang="en-US" dirty="0" smtClean="0"/>
              <a:t>, </a:t>
            </a:r>
            <a:r>
              <a:rPr lang="en-US" dirty="0" err="1" smtClean="0"/>
              <a:t>primljena</a:t>
            </a:r>
            <a:r>
              <a:rPr lang="en-US" dirty="0" smtClean="0"/>
              <a:t> </a:t>
            </a:r>
            <a:r>
              <a:rPr lang="en-US" dirty="0" err="1" smtClean="0"/>
              <a:t>pokrića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efektivni</a:t>
            </a:r>
            <a:r>
              <a:rPr lang="en-US" dirty="0" smtClean="0"/>
              <a:t> </a:t>
            </a:r>
            <a:r>
              <a:rPr lang="en-US" dirty="0" err="1" smtClean="0"/>
              <a:t>strani</a:t>
            </a:r>
            <a:r>
              <a:rPr lang="en-US" dirty="0" smtClean="0"/>
              <a:t> </a:t>
            </a:r>
            <a:r>
              <a:rPr lang="en-US" dirty="0" err="1" smtClean="0"/>
              <a:t>novac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štednih</a:t>
            </a:r>
            <a:r>
              <a:rPr lang="en-US" dirty="0" smtClean="0"/>
              <a:t> </a:t>
            </a:r>
            <a:r>
              <a:rPr lang="en-US" dirty="0" err="1" smtClean="0"/>
              <a:t>knjižica</a:t>
            </a:r>
            <a:r>
              <a:rPr lang="en-US" dirty="0" smtClean="0"/>
              <a:t> </a:t>
            </a:r>
            <a:r>
              <a:rPr lang="en-US" dirty="0" err="1" smtClean="0"/>
              <a:t>nerezidenata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domaćih</a:t>
            </a:r>
            <a:r>
              <a:rPr lang="en-US" dirty="0" smtClean="0"/>
              <a:t> </a:t>
            </a:r>
            <a:r>
              <a:rPr lang="en-US" dirty="0" err="1" smtClean="0"/>
              <a:t>banaka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troškovi</a:t>
            </a:r>
            <a:r>
              <a:rPr lang="en-US" dirty="0" smtClean="0"/>
              <a:t> </a:t>
            </a:r>
            <a:r>
              <a:rPr lang="en-US" dirty="0" err="1" smtClean="0"/>
              <a:t>školovanja</a:t>
            </a:r>
            <a:r>
              <a:rPr lang="en-US" dirty="0" smtClean="0"/>
              <a:t> – </a:t>
            </a:r>
            <a:r>
              <a:rPr lang="en-US" dirty="0" err="1" smtClean="0"/>
              <a:t>stipendije</a:t>
            </a:r>
            <a:r>
              <a:rPr lang="en-US" dirty="0" smtClean="0"/>
              <a:t>, </a:t>
            </a:r>
            <a:r>
              <a:rPr lang="en-US" dirty="0" err="1" smtClean="0"/>
              <a:t>specijalizacije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dr.)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...a devizni odliv stavke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 err="1" smtClean="0"/>
              <a:t>Izmirenje</a:t>
            </a:r>
            <a:r>
              <a:rPr lang="en-US" dirty="0" smtClean="0"/>
              <a:t> </a:t>
            </a:r>
            <a:r>
              <a:rPr lang="en-US" dirty="0" err="1" smtClean="0"/>
              <a:t>salda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računu</a:t>
            </a:r>
            <a:r>
              <a:rPr lang="en-US" dirty="0" smtClean="0"/>
              <a:t> </a:t>
            </a:r>
            <a:r>
              <a:rPr lang="en-US" dirty="0" err="1" smtClean="0"/>
              <a:t>platne</a:t>
            </a:r>
            <a:r>
              <a:rPr lang="en-US" dirty="0" smtClean="0"/>
              <a:t> </a:t>
            </a:r>
            <a:r>
              <a:rPr lang="en-US" dirty="0" err="1" smtClean="0"/>
              <a:t>kartice</a:t>
            </a:r>
            <a:endParaRPr lang="en-US" dirty="0" smtClean="0"/>
          </a:p>
          <a:p>
            <a:pPr lvl="0"/>
            <a:r>
              <a:rPr lang="en-US" dirty="0" err="1" smtClean="0"/>
              <a:t>Službena</a:t>
            </a:r>
            <a:r>
              <a:rPr lang="en-US" dirty="0" smtClean="0"/>
              <a:t> </a:t>
            </a:r>
            <a:r>
              <a:rPr lang="en-US" dirty="0" err="1" smtClean="0"/>
              <a:t>putovanja</a:t>
            </a:r>
            <a:r>
              <a:rPr lang="en-US" dirty="0" smtClean="0"/>
              <a:t> u </a:t>
            </a:r>
            <a:r>
              <a:rPr lang="en-US" dirty="0" err="1" smtClean="0"/>
              <a:t>inostranstvo</a:t>
            </a:r>
            <a:endParaRPr lang="en-US" dirty="0" smtClean="0"/>
          </a:p>
          <a:p>
            <a:pPr lvl="0"/>
            <a:r>
              <a:rPr lang="en-US" dirty="0" err="1" smtClean="0"/>
              <a:t>Prodaja</a:t>
            </a:r>
            <a:r>
              <a:rPr lang="en-US" dirty="0" smtClean="0"/>
              <a:t> </a:t>
            </a:r>
            <a:r>
              <a:rPr lang="en-US" dirty="0" err="1" smtClean="0"/>
              <a:t>efektivnog</a:t>
            </a:r>
            <a:r>
              <a:rPr lang="en-US" dirty="0" smtClean="0"/>
              <a:t> </a:t>
            </a:r>
            <a:r>
              <a:rPr lang="en-US" dirty="0" err="1" smtClean="0"/>
              <a:t>stranog</a:t>
            </a:r>
            <a:r>
              <a:rPr lang="en-US" dirty="0" smtClean="0"/>
              <a:t> </a:t>
            </a:r>
            <a:r>
              <a:rPr lang="en-US" dirty="0" err="1" smtClean="0"/>
              <a:t>novca</a:t>
            </a:r>
            <a:r>
              <a:rPr lang="en-US" dirty="0" smtClean="0"/>
              <a:t> </a:t>
            </a:r>
            <a:r>
              <a:rPr lang="en-US" dirty="0" err="1" smtClean="0"/>
              <a:t>nerezidentima</a:t>
            </a:r>
            <a:r>
              <a:rPr lang="en-US" dirty="0" smtClean="0"/>
              <a:t> (retransfer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neutrošene</a:t>
            </a:r>
            <a:r>
              <a:rPr lang="en-US" dirty="0" smtClean="0"/>
              <a:t> </a:t>
            </a:r>
            <a:r>
              <a:rPr lang="en-US" dirty="0" err="1" smtClean="0"/>
              <a:t>dinare</a:t>
            </a:r>
            <a:r>
              <a:rPr lang="en-US" dirty="0" smtClean="0"/>
              <a:t>)</a:t>
            </a:r>
          </a:p>
          <a:p>
            <a:pPr lvl="0"/>
            <a:r>
              <a:rPr lang="en-US" dirty="0" err="1" smtClean="0"/>
              <a:t>Troškovi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školovanje</a:t>
            </a:r>
            <a:r>
              <a:rPr lang="en-US" dirty="0" smtClean="0"/>
              <a:t> (</a:t>
            </a:r>
            <a:r>
              <a:rPr lang="en-US" dirty="0" err="1" smtClean="0"/>
              <a:t>školarina</a:t>
            </a:r>
            <a:r>
              <a:rPr lang="en-US" dirty="0" smtClean="0"/>
              <a:t>, </a:t>
            </a:r>
            <a:r>
              <a:rPr lang="en-US" dirty="0" err="1" smtClean="0"/>
              <a:t>stipendije</a:t>
            </a:r>
            <a:r>
              <a:rPr lang="en-US" dirty="0" smtClean="0"/>
              <a:t>, </a:t>
            </a:r>
            <a:r>
              <a:rPr lang="en-US" dirty="0" err="1" smtClean="0"/>
              <a:t>specijalizacije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dr.)</a:t>
            </a:r>
          </a:p>
          <a:p>
            <a:pPr lvl="0"/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(</a:t>
            </a:r>
            <a:r>
              <a:rPr lang="en-US" dirty="0" err="1" smtClean="0"/>
              <a:t>doznake</a:t>
            </a:r>
            <a:r>
              <a:rPr lang="en-US" dirty="0" smtClean="0"/>
              <a:t> u </a:t>
            </a:r>
            <a:r>
              <a:rPr lang="en-US" dirty="0" err="1" smtClean="0"/>
              <a:t>korist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, </a:t>
            </a:r>
            <a:r>
              <a:rPr lang="en-US" dirty="0" err="1" smtClean="0"/>
              <a:t>uključujući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avanse</a:t>
            </a:r>
            <a:r>
              <a:rPr lang="en-US" dirty="0" smtClean="0"/>
              <a:t>), </a:t>
            </a:r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, </a:t>
            </a:r>
            <a:r>
              <a:rPr lang="en-US" dirty="0" err="1" smtClean="0"/>
              <a:t>drugih</a:t>
            </a:r>
            <a:r>
              <a:rPr lang="en-US" dirty="0" smtClean="0"/>
              <a:t> </a:t>
            </a:r>
            <a:r>
              <a:rPr lang="en-US" dirty="0" err="1" smtClean="0"/>
              <a:t>smeštajnih</a:t>
            </a:r>
            <a:r>
              <a:rPr lang="en-US" dirty="0" smtClean="0"/>
              <a:t> </a:t>
            </a:r>
            <a:r>
              <a:rPr lang="en-US" dirty="0" err="1" smtClean="0"/>
              <a:t>objekata</a:t>
            </a:r>
            <a:r>
              <a:rPr lang="en-US" dirty="0" smtClean="0"/>
              <a:t>, </a:t>
            </a:r>
            <a:r>
              <a:rPr lang="en-US" dirty="0" err="1" smtClean="0"/>
              <a:t>restorana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dr.</a:t>
            </a:r>
          </a:p>
          <a:p>
            <a:pPr lvl="0"/>
            <a:r>
              <a:rPr lang="en-US" dirty="0" err="1" smtClean="0"/>
              <a:t>Turizam</a:t>
            </a:r>
            <a:r>
              <a:rPr lang="en-US" dirty="0" smtClean="0"/>
              <a:t> – </a:t>
            </a:r>
            <a:r>
              <a:rPr lang="en-US" dirty="0" err="1" smtClean="0"/>
              <a:t>ostalo</a:t>
            </a:r>
            <a:r>
              <a:rPr lang="en-US" dirty="0" smtClean="0"/>
              <a:t> (</a:t>
            </a:r>
            <a:r>
              <a:rPr lang="en-US" dirty="0" err="1" smtClean="0"/>
              <a:t>podignuti</a:t>
            </a:r>
            <a:r>
              <a:rPr lang="en-US" dirty="0" smtClean="0"/>
              <a:t> </a:t>
            </a:r>
            <a:r>
              <a:rPr lang="en-US" dirty="0" err="1" smtClean="0"/>
              <a:t>efektivni</a:t>
            </a:r>
            <a:r>
              <a:rPr lang="en-US" dirty="0" smtClean="0"/>
              <a:t> </a:t>
            </a:r>
            <a:r>
              <a:rPr lang="en-US" dirty="0" err="1" smtClean="0"/>
              <a:t>strani</a:t>
            </a:r>
            <a:r>
              <a:rPr lang="en-US" dirty="0" smtClean="0"/>
              <a:t> </a:t>
            </a:r>
            <a:r>
              <a:rPr lang="en-US" dirty="0" err="1" smtClean="0"/>
              <a:t>novac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štednih</a:t>
            </a:r>
            <a:r>
              <a:rPr lang="en-US" dirty="0" smtClean="0"/>
              <a:t> </a:t>
            </a:r>
            <a:r>
              <a:rPr lang="en-US" dirty="0" err="1" smtClean="0"/>
              <a:t>knjižica</a:t>
            </a:r>
            <a:r>
              <a:rPr lang="en-US" dirty="0" smtClean="0"/>
              <a:t> </a:t>
            </a:r>
            <a:r>
              <a:rPr lang="en-US" dirty="0" err="1" smtClean="0"/>
              <a:t>stranih</a:t>
            </a:r>
            <a:r>
              <a:rPr lang="en-US" dirty="0" smtClean="0"/>
              <a:t> </a:t>
            </a:r>
            <a:r>
              <a:rPr lang="en-US" dirty="0" err="1" smtClean="0"/>
              <a:t>banaka</a:t>
            </a:r>
            <a:r>
              <a:rPr lang="en-US" dirty="0" smtClean="0"/>
              <a:t>, </a:t>
            </a:r>
            <a:r>
              <a:rPr lang="en-US" dirty="0" err="1" smtClean="0"/>
              <a:t>plaćanja</a:t>
            </a:r>
            <a:r>
              <a:rPr lang="en-US" dirty="0" smtClean="0"/>
              <a:t> u </a:t>
            </a:r>
            <a:r>
              <a:rPr lang="en-US" dirty="0" err="1" smtClean="0"/>
              <a:t>inostranstvu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prodate</a:t>
            </a:r>
            <a:r>
              <a:rPr lang="en-US" dirty="0" smtClean="0"/>
              <a:t> </a:t>
            </a:r>
            <a:r>
              <a:rPr lang="en-US" dirty="0" err="1" smtClean="0"/>
              <a:t>čekove</a:t>
            </a:r>
            <a:r>
              <a:rPr lang="en-US" dirty="0" smtClean="0"/>
              <a:t> </a:t>
            </a:r>
            <a:r>
              <a:rPr lang="en-US" dirty="0" err="1" smtClean="0"/>
              <a:t>stnih</a:t>
            </a:r>
            <a:r>
              <a:rPr lang="en-US" dirty="0" smtClean="0"/>
              <a:t> </a:t>
            </a:r>
            <a:r>
              <a:rPr lang="en-US" dirty="0" err="1" smtClean="0"/>
              <a:t>izdavalaca</a:t>
            </a:r>
            <a:r>
              <a:rPr lang="en-US" dirty="0" smtClean="0"/>
              <a:t>, </a:t>
            </a:r>
            <a:r>
              <a:rPr lang="en-US" dirty="0" err="1" smtClean="0"/>
              <a:t>prodaja</a:t>
            </a:r>
            <a:r>
              <a:rPr lang="en-US" dirty="0" smtClean="0"/>
              <a:t> </a:t>
            </a:r>
            <a:r>
              <a:rPr lang="en-US" dirty="0" err="1" smtClean="0"/>
              <a:t>čekova</a:t>
            </a:r>
            <a:r>
              <a:rPr lang="en-US" dirty="0" smtClean="0"/>
              <a:t> </a:t>
            </a:r>
            <a:r>
              <a:rPr lang="en-US" dirty="0" err="1" smtClean="0"/>
              <a:t>nerezidentima</a:t>
            </a:r>
            <a:r>
              <a:rPr lang="en-US" dirty="0" smtClean="0"/>
              <a:t>, </a:t>
            </a:r>
            <a:r>
              <a:rPr lang="en-US" dirty="0" err="1" smtClean="0"/>
              <a:t>prodaja</a:t>
            </a:r>
            <a:r>
              <a:rPr lang="en-US" dirty="0" smtClean="0"/>
              <a:t> robe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</a:t>
            </a:r>
            <a:r>
              <a:rPr lang="en-US" dirty="0" err="1" smtClean="0"/>
              <a:t>turistima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kupovina</a:t>
            </a:r>
            <a:r>
              <a:rPr lang="en-US" dirty="0" smtClean="0"/>
              <a:t> </a:t>
            </a:r>
            <a:r>
              <a:rPr lang="en-US" dirty="0" err="1" smtClean="0"/>
              <a:t>domaće</a:t>
            </a:r>
            <a:r>
              <a:rPr lang="en-US" dirty="0" smtClean="0"/>
              <a:t> </a:t>
            </a:r>
            <a:r>
              <a:rPr lang="en-US" dirty="0" err="1" smtClean="0"/>
              <a:t>valute</a:t>
            </a:r>
            <a:r>
              <a:rPr lang="en-US" dirty="0" smtClean="0"/>
              <a:t> u </a:t>
            </a:r>
            <a:r>
              <a:rPr lang="en-US" dirty="0" err="1" smtClean="0"/>
              <a:t>inostranstvu</a:t>
            </a:r>
            <a:r>
              <a:rPr lang="en-US" dirty="0" smtClean="0"/>
              <a:t>).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Prednosti nevidljivog u odnosu na klasičan izvoz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plasiraju</a:t>
            </a:r>
            <a:r>
              <a:rPr lang="en-US" dirty="0" smtClean="0"/>
              <a:t> </a:t>
            </a:r>
            <a:r>
              <a:rPr lang="en-US" dirty="0" err="1" smtClean="0"/>
              <a:t>domaći</a:t>
            </a:r>
            <a:r>
              <a:rPr lang="en-US" dirty="0" smtClean="0"/>
              <a:t> </a:t>
            </a:r>
            <a:r>
              <a:rPr lang="en-US" dirty="0" err="1" smtClean="0"/>
              <a:t>proizvodi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bez</a:t>
            </a:r>
            <a:r>
              <a:rPr lang="en-US" dirty="0" smtClean="0"/>
              <a:t> </a:t>
            </a:r>
            <a:r>
              <a:rPr lang="en-US" dirty="0" err="1" smtClean="0"/>
              <a:t>njihovog</a:t>
            </a:r>
            <a:r>
              <a:rPr lang="en-US" dirty="0" smtClean="0"/>
              <a:t> </a:t>
            </a:r>
            <a:r>
              <a:rPr lang="en-US" dirty="0" err="1" smtClean="0"/>
              <a:t>napuštanja</a:t>
            </a:r>
            <a:r>
              <a:rPr lang="en-US" dirty="0" smtClean="0"/>
              <a:t> </a:t>
            </a:r>
            <a:r>
              <a:rPr lang="en-US" dirty="0" err="1" smtClean="0"/>
              <a:t>nacionalne</a:t>
            </a:r>
            <a:r>
              <a:rPr lang="en-US" dirty="0" smtClean="0"/>
              <a:t> </a:t>
            </a:r>
            <a:r>
              <a:rPr lang="en-US" dirty="0" err="1" smtClean="0"/>
              <a:t>teritorije</a:t>
            </a:r>
            <a:r>
              <a:rPr lang="sr-Latn-RS" dirty="0" smtClean="0"/>
              <a:t> (</a:t>
            </a:r>
            <a:r>
              <a:rPr lang="en-US" dirty="0" err="1" smtClean="0"/>
              <a:t>potrošač</a:t>
            </a:r>
            <a:r>
              <a:rPr lang="en-US" dirty="0" smtClean="0"/>
              <a:t> – </a:t>
            </a:r>
            <a:r>
              <a:rPr lang="en-US" dirty="0" err="1" smtClean="0"/>
              <a:t>turista</a:t>
            </a:r>
            <a:r>
              <a:rPr lang="en-US" dirty="0" smtClean="0"/>
              <a:t> </a:t>
            </a:r>
            <a:r>
              <a:rPr lang="en-US" dirty="0" err="1" smtClean="0"/>
              <a:t>lično</a:t>
            </a:r>
            <a:r>
              <a:rPr lang="en-US" dirty="0" smtClean="0"/>
              <a:t> </a:t>
            </a:r>
            <a:r>
              <a:rPr lang="en-US" dirty="0" err="1" smtClean="0"/>
              <a:t>dolazi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donosi</a:t>
            </a:r>
            <a:r>
              <a:rPr lang="en-US" dirty="0" smtClean="0"/>
              <a:t> </a:t>
            </a:r>
            <a:r>
              <a:rPr lang="en-US" dirty="0" err="1" smtClean="0"/>
              <a:t>novac</a:t>
            </a:r>
            <a:r>
              <a:rPr lang="en-US" dirty="0" smtClean="0"/>
              <a:t> do </a:t>
            </a:r>
            <a:r>
              <a:rPr lang="en-US" dirty="0" err="1" smtClean="0"/>
              <a:t>mesta</a:t>
            </a:r>
            <a:r>
              <a:rPr lang="en-US" dirty="0" smtClean="0"/>
              <a:t> </a:t>
            </a:r>
            <a:r>
              <a:rPr lang="en-US" dirty="0" err="1" smtClean="0"/>
              <a:t>gde</a:t>
            </a:r>
            <a:r>
              <a:rPr lang="en-US" dirty="0" smtClean="0"/>
              <a:t> se </a:t>
            </a:r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pružaju</a:t>
            </a:r>
            <a:r>
              <a:rPr lang="sr-Latn-RS" dirty="0" smtClean="0"/>
              <a:t>)</a:t>
            </a:r>
          </a:p>
          <a:p>
            <a:r>
              <a:rPr lang="en-US" dirty="0" smtClean="0"/>
              <a:t>I</a:t>
            </a:r>
            <a:r>
              <a:rPr lang="sr-Latn-RS" dirty="0" smtClean="0"/>
              <a:t>zbegavaju se ili ublažavaju brojne barijere ulaska na strano tržište </a:t>
            </a:r>
            <a:r>
              <a:rPr lang="en-US" dirty="0" smtClean="0"/>
              <a:t>(</a:t>
            </a:r>
            <a:r>
              <a:rPr lang="en-US" dirty="0" err="1" smtClean="0"/>
              <a:t>snažn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konkurencij</a:t>
            </a:r>
            <a:r>
              <a:rPr lang="sr-Latn-RS" dirty="0" smtClean="0"/>
              <a:t>a</a:t>
            </a:r>
            <a:r>
              <a:rPr lang="en-US" dirty="0" smtClean="0"/>
              <a:t>, </a:t>
            </a:r>
            <a:r>
              <a:rPr lang="en-US" dirty="0" err="1" smtClean="0"/>
              <a:t>zahtev</a:t>
            </a:r>
            <a:r>
              <a:rPr lang="sr-Latn-RS" dirty="0" smtClean="0"/>
              <a:t>i</a:t>
            </a:r>
            <a:r>
              <a:rPr lang="en-US" dirty="0" smtClean="0"/>
              <a:t> u </a:t>
            </a:r>
            <a:r>
              <a:rPr lang="en-US" dirty="0" err="1" smtClean="0"/>
              <a:t>vezi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kvalitetom</a:t>
            </a:r>
            <a:r>
              <a:rPr lang="en-US" dirty="0" smtClean="0"/>
              <a:t>, </a:t>
            </a:r>
            <a:r>
              <a:rPr lang="en-US" dirty="0" err="1" smtClean="0"/>
              <a:t>visoki</a:t>
            </a:r>
            <a:r>
              <a:rPr lang="en-US" dirty="0" smtClean="0"/>
              <a:t> </a:t>
            </a:r>
            <a:r>
              <a:rPr lang="en-US" dirty="0" err="1" smtClean="0"/>
              <a:t>troškov</a:t>
            </a:r>
            <a:r>
              <a:rPr lang="sr-Latn-RS" dirty="0" smtClean="0"/>
              <a:t>i </a:t>
            </a:r>
            <a:r>
              <a:rPr lang="en-US" dirty="0" err="1" smtClean="0"/>
              <a:t>transporta</a:t>
            </a:r>
            <a:r>
              <a:rPr lang="en-US" dirty="0" smtClean="0"/>
              <a:t>, </a:t>
            </a:r>
            <a:r>
              <a:rPr lang="en-US" dirty="0" err="1" smtClean="0"/>
              <a:t>carinsk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preprek</a:t>
            </a:r>
            <a:r>
              <a:rPr lang="sr-Latn-RS" dirty="0" smtClean="0"/>
              <a:t>e)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Neto</a:t>
            </a:r>
            <a:r>
              <a:rPr lang="en-US" b="1" dirty="0" smtClean="0"/>
              <a:t> </a:t>
            </a:r>
            <a:r>
              <a:rPr lang="en-US" b="1" dirty="0" err="1" smtClean="0"/>
              <a:t>devizni</a:t>
            </a:r>
            <a:r>
              <a:rPr lang="en-US" b="1" dirty="0" smtClean="0"/>
              <a:t> </a:t>
            </a:r>
            <a:r>
              <a:rPr lang="en-US" b="1" dirty="0" err="1" smtClean="0"/>
              <a:t>efekat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pokazuje</a:t>
            </a:r>
            <a:r>
              <a:rPr lang="en-US" dirty="0" smtClean="0"/>
              <a:t> </a:t>
            </a:r>
            <a:r>
              <a:rPr lang="en-US" dirty="0" err="1" smtClean="0"/>
              <a:t>visinu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turizma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je </a:t>
            </a:r>
            <a:r>
              <a:rPr lang="en-US" dirty="0" err="1" smtClean="0"/>
              <a:t>umanjen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rashode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uvoz</a:t>
            </a:r>
            <a:r>
              <a:rPr lang="en-US" dirty="0" smtClean="0"/>
              <a:t> </a:t>
            </a:r>
            <a:r>
              <a:rPr lang="en-US" dirty="0" err="1" smtClean="0"/>
              <a:t>proizvoda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</a:t>
            </a:r>
            <a:r>
              <a:rPr lang="en-US" dirty="0" err="1" smtClean="0"/>
              <a:t>bez</a:t>
            </a:r>
            <a:r>
              <a:rPr lang="en-US" dirty="0" smtClean="0"/>
              <a:t> </a:t>
            </a:r>
            <a:r>
              <a:rPr lang="en-US" dirty="0" err="1" smtClean="0"/>
              <a:t>kojih</a:t>
            </a:r>
            <a:r>
              <a:rPr lang="en-US" dirty="0" smtClean="0"/>
              <a:t> se ne bi </a:t>
            </a:r>
            <a:r>
              <a:rPr lang="en-US" dirty="0" err="1" smtClean="0"/>
              <a:t>mogla</a:t>
            </a:r>
            <a:r>
              <a:rPr lang="en-US" dirty="0" smtClean="0"/>
              <a:t> </a:t>
            </a:r>
            <a:r>
              <a:rPr lang="en-US" dirty="0" err="1" smtClean="0"/>
              <a:t>realizovati</a:t>
            </a:r>
            <a:r>
              <a:rPr lang="en-US" dirty="0" smtClean="0"/>
              <a:t> </a:t>
            </a:r>
            <a:r>
              <a:rPr lang="en-US" dirty="0" err="1" smtClean="0"/>
              <a:t>inostrana</a:t>
            </a:r>
            <a:r>
              <a:rPr lang="en-US" dirty="0" smtClean="0"/>
              <a:t> </a:t>
            </a:r>
            <a:r>
              <a:rPr lang="en-US" dirty="0" err="1" smtClean="0"/>
              <a:t>turistička</a:t>
            </a:r>
            <a:r>
              <a:rPr lang="en-US" dirty="0" smtClean="0"/>
              <a:t> </a:t>
            </a:r>
            <a:r>
              <a:rPr lang="en-US" dirty="0" err="1" smtClean="0"/>
              <a:t>potrošnja</a:t>
            </a:r>
            <a:endParaRPr lang="sr-Latn-RS" dirty="0" smtClean="0"/>
          </a:p>
          <a:p>
            <a:r>
              <a:rPr lang="en-US" dirty="0" smtClean="0"/>
              <a:t>Po </a:t>
            </a:r>
            <a:r>
              <a:rPr lang="en-US" dirty="0" err="1" smtClean="0"/>
              <a:t>neto</a:t>
            </a:r>
            <a:r>
              <a:rPr lang="en-US" dirty="0" smtClean="0"/>
              <a:t> </a:t>
            </a:r>
            <a:r>
              <a:rPr lang="en-US" dirty="0" err="1" smtClean="0"/>
              <a:t>deviznom</a:t>
            </a:r>
            <a:r>
              <a:rPr lang="en-US" dirty="0" smtClean="0"/>
              <a:t> </a:t>
            </a:r>
            <a:r>
              <a:rPr lang="en-US" dirty="0" err="1" smtClean="0"/>
              <a:t>efektu</a:t>
            </a:r>
            <a:r>
              <a:rPr lang="en-US" dirty="0" smtClean="0"/>
              <a:t> </a:t>
            </a:r>
            <a:r>
              <a:rPr lang="en-US" dirty="0" err="1" smtClean="0"/>
              <a:t>turistička</a:t>
            </a:r>
            <a:r>
              <a:rPr lang="en-US" dirty="0" smtClean="0"/>
              <a:t> </a:t>
            </a:r>
            <a:r>
              <a:rPr lang="en-US" dirty="0" err="1" smtClean="0"/>
              <a:t>privreda</a:t>
            </a:r>
            <a:r>
              <a:rPr lang="en-US" dirty="0" smtClean="0"/>
              <a:t> se u </a:t>
            </a:r>
            <a:r>
              <a:rPr lang="en-US" dirty="0" err="1" smtClean="0"/>
              <a:t>velikom</a:t>
            </a:r>
            <a:r>
              <a:rPr lang="en-US" dirty="0" smtClean="0"/>
              <a:t> </a:t>
            </a:r>
            <a:r>
              <a:rPr lang="en-US" dirty="0" err="1" smtClean="0"/>
              <a:t>broju</a:t>
            </a:r>
            <a:r>
              <a:rPr lang="en-US" dirty="0" smtClean="0"/>
              <a:t> </a:t>
            </a:r>
            <a:r>
              <a:rPr lang="en-US" dirty="0" err="1" smtClean="0"/>
              <a:t>zemalja</a:t>
            </a:r>
            <a:r>
              <a:rPr lang="en-US" dirty="0" smtClean="0"/>
              <a:t> </a:t>
            </a:r>
            <a:r>
              <a:rPr lang="en-US" dirty="0" err="1" smtClean="0"/>
              <a:t>svrstava</a:t>
            </a:r>
            <a:r>
              <a:rPr lang="en-US" dirty="0" smtClean="0"/>
              <a:t> </a:t>
            </a:r>
            <a:r>
              <a:rPr lang="en-US" dirty="0" err="1" smtClean="0"/>
              <a:t>među</a:t>
            </a:r>
            <a:r>
              <a:rPr lang="en-US" dirty="0" smtClean="0"/>
              <a:t> </a:t>
            </a:r>
            <a:r>
              <a:rPr lang="en-US" dirty="0" err="1" smtClean="0"/>
              <a:t>vodeće</a:t>
            </a:r>
            <a:r>
              <a:rPr lang="en-US" dirty="0" smtClean="0"/>
              <a:t> </a:t>
            </a:r>
            <a:r>
              <a:rPr lang="en-US" dirty="0" err="1" smtClean="0"/>
              <a:t>delatnosti</a:t>
            </a:r>
            <a:r>
              <a:rPr lang="en-US" dirty="0" smtClean="0"/>
              <a:t>. </a:t>
            </a:r>
            <a:endParaRPr lang="sr-Latn-RS" dirty="0" smtClean="0"/>
          </a:p>
          <a:p>
            <a:r>
              <a:rPr lang="sr-Latn-RS" dirty="0" smtClean="0"/>
              <a:t>Č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preko</a:t>
            </a:r>
            <a:r>
              <a:rPr lang="en-US" dirty="0" smtClean="0"/>
              <a:t> 90%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ostvarenog</a:t>
            </a:r>
            <a:r>
              <a:rPr lang="en-US" dirty="0" smtClean="0"/>
              <a:t> </a:t>
            </a:r>
            <a:r>
              <a:rPr lang="en-US" dirty="0" err="1" smtClean="0"/>
              <a:t>ukupnog</a:t>
            </a:r>
            <a:r>
              <a:rPr lang="en-US" dirty="0" smtClean="0"/>
              <a:t> </a:t>
            </a:r>
            <a:r>
              <a:rPr lang="en-US" dirty="0" err="1" smtClean="0"/>
              <a:t>prihoda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turizma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ostati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raspolaganju</a:t>
            </a:r>
            <a:r>
              <a:rPr lang="en-US" dirty="0" smtClean="0"/>
              <a:t> </a:t>
            </a:r>
            <a:r>
              <a:rPr lang="en-US" dirty="0" err="1" smtClean="0"/>
              <a:t>turističkoj</a:t>
            </a:r>
            <a:r>
              <a:rPr lang="en-US" dirty="0" smtClean="0"/>
              <a:t> </a:t>
            </a:r>
            <a:r>
              <a:rPr lang="en-US" dirty="0" err="1" smtClean="0"/>
              <a:t>privredi</a:t>
            </a:r>
            <a:r>
              <a:rPr lang="en-US" dirty="0" smtClean="0"/>
              <a:t>, </a:t>
            </a:r>
            <a:r>
              <a:rPr lang="en-US" dirty="0" err="1" smtClean="0"/>
              <a:t>dok</a:t>
            </a:r>
            <a:r>
              <a:rPr lang="en-US" dirty="0" smtClean="0"/>
              <a:t> se </a:t>
            </a:r>
            <a:r>
              <a:rPr lang="en-US" dirty="0" err="1" smtClean="0"/>
              <a:t>ostatak</a:t>
            </a:r>
            <a:r>
              <a:rPr lang="en-US" dirty="0" smtClean="0"/>
              <a:t> </a:t>
            </a:r>
            <a:r>
              <a:rPr lang="en-US" dirty="0" err="1" smtClean="0"/>
              <a:t>deviza</a:t>
            </a:r>
            <a:r>
              <a:rPr lang="en-US" dirty="0" smtClean="0"/>
              <a:t> (</a:t>
            </a:r>
            <a:r>
              <a:rPr lang="en-US" dirty="0" err="1" smtClean="0"/>
              <a:t>daleko</a:t>
            </a:r>
            <a:r>
              <a:rPr lang="en-US" dirty="0" smtClean="0"/>
              <a:t> </a:t>
            </a:r>
            <a:r>
              <a:rPr lang="en-US" dirty="0" err="1" smtClean="0"/>
              <a:t>manji</a:t>
            </a:r>
            <a:r>
              <a:rPr lang="en-US" dirty="0" smtClean="0"/>
              <a:t> </a:t>
            </a:r>
            <a:r>
              <a:rPr lang="en-US" dirty="0" err="1" smtClean="0"/>
              <a:t>deo</a:t>
            </a:r>
            <a:r>
              <a:rPr lang="en-US" dirty="0" smtClean="0"/>
              <a:t>) </a:t>
            </a:r>
            <a:r>
              <a:rPr lang="en-US" dirty="0" err="1" smtClean="0"/>
              <a:t>troši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nabavku</a:t>
            </a:r>
            <a:r>
              <a:rPr lang="en-US" dirty="0" smtClean="0"/>
              <a:t> robe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inostranstva</a:t>
            </a:r>
            <a:r>
              <a:rPr lang="en-US" dirty="0" smtClean="0"/>
              <a:t>, a </a:t>
            </a:r>
            <a:r>
              <a:rPr lang="en-US" dirty="0" err="1" smtClean="0"/>
              <a:t>koja</a:t>
            </a:r>
            <a:r>
              <a:rPr lang="en-US" dirty="0" smtClean="0"/>
              <a:t> je </a:t>
            </a:r>
            <a:r>
              <a:rPr lang="en-US" dirty="0" err="1" smtClean="0"/>
              <a:t>neophodna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poslovanje</a:t>
            </a:r>
            <a:r>
              <a:rPr lang="en-US" dirty="0" smtClean="0"/>
              <a:t> u </a:t>
            </a:r>
            <a:r>
              <a:rPr lang="en-US" dirty="0" err="1" smtClean="0"/>
              <a:t>turizmu</a:t>
            </a:r>
            <a:endParaRPr lang="sr-Latn-RS" dirty="0" smtClean="0"/>
          </a:p>
          <a:p>
            <a:r>
              <a:rPr lang="en-US" dirty="0" err="1" smtClean="0"/>
              <a:t>Visoki</a:t>
            </a:r>
            <a:r>
              <a:rPr lang="en-US" dirty="0" smtClean="0"/>
              <a:t> </a:t>
            </a:r>
            <a:r>
              <a:rPr lang="en-US" dirty="0" err="1" smtClean="0"/>
              <a:t>neto</a:t>
            </a:r>
            <a:r>
              <a:rPr lang="en-US" dirty="0" smtClean="0"/>
              <a:t> </a:t>
            </a:r>
            <a:r>
              <a:rPr lang="en-US" dirty="0" err="1" smtClean="0"/>
              <a:t>devizni</a:t>
            </a:r>
            <a:r>
              <a:rPr lang="en-US" dirty="0" smtClean="0"/>
              <a:t> </a:t>
            </a:r>
            <a:r>
              <a:rPr lang="en-US" dirty="0" err="1" smtClean="0"/>
              <a:t>efekat</a:t>
            </a:r>
            <a:r>
              <a:rPr lang="en-US" dirty="0" smtClean="0"/>
              <a:t> u </a:t>
            </a:r>
            <a:r>
              <a:rPr lang="en-US" dirty="0" err="1" smtClean="0"/>
              <a:t>turizmu</a:t>
            </a:r>
            <a:r>
              <a:rPr lang="en-US" dirty="0" smtClean="0"/>
              <a:t> </a:t>
            </a:r>
            <a:r>
              <a:rPr lang="en-US" dirty="0" err="1" smtClean="0"/>
              <a:t>direktno</a:t>
            </a:r>
            <a:r>
              <a:rPr lang="en-US" dirty="0" smtClean="0"/>
              <a:t> </a:t>
            </a:r>
            <a:r>
              <a:rPr lang="en-US" dirty="0" err="1" smtClean="0"/>
              <a:t>ukazuje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je </a:t>
            </a:r>
            <a:r>
              <a:rPr lang="en-US" b="1" dirty="0" err="1" smtClean="0">
                <a:solidFill>
                  <a:srgbClr val="C00000"/>
                </a:solidFill>
              </a:rPr>
              <a:t>turizam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nisko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uvozno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zavisan</a:t>
            </a:r>
            <a:r>
              <a:rPr lang="en-US" dirty="0" smtClean="0"/>
              <a:t>. </a:t>
            </a:r>
            <a:r>
              <a:rPr lang="en-US" dirty="0" err="1" smtClean="0"/>
              <a:t>Turizam</a:t>
            </a:r>
            <a:r>
              <a:rPr lang="en-US" dirty="0" smtClean="0"/>
              <a:t> </a:t>
            </a:r>
            <a:r>
              <a:rPr lang="en-US" dirty="0" err="1" smtClean="0"/>
              <a:t>spada</a:t>
            </a:r>
            <a:r>
              <a:rPr lang="en-US" dirty="0" smtClean="0"/>
              <a:t> u </a:t>
            </a:r>
            <a:r>
              <a:rPr lang="en-US" dirty="0" err="1" smtClean="0"/>
              <a:t>manji</a:t>
            </a:r>
            <a:r>
              <a:rPr lang="en-US" dirty="0" smtClean="0"/>
              <a:t> </a:t>
            </a:r>
            <a:r>
              <a:rPr lang="en-US" dirty="0" err="1" smtClean="0"/>
              <a:t>broj</a:t>
            </a:r>
            <a:r>
              <a:rPr lang="en-US" dirty="0" smtClean="0"/>
              <a:t> </a:t>
            </a:r>
            <a:r>
              <a:rPr lang="en-US" dirty="0" err="1" smtClean="0"/>
              <a:t>privrednih</a:t>
            </a:r>
            <a:r>
              <a:rPr lang="en-US" dirty="0" smtClean="0"/>
              <a:t> </a:t>
            </a:r>
            <a:r>
              <a:rPr lang="en-US" dirty="0" err="1" smtClean="0"/>
              <a:t>delatnosti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 smtClean="0"/>
              <a:t>delovati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razvijati</a:t>
            </a:r>
            <a:r>
              <a:rPr lang="en-US" dirty="0" smtClean="0"/>
              <a:t> se </a:t>
            </a:r>
            <a:r>
              <a:rPr lang="en-US" dirty="0" err="1" smtClean="0"/>
              <a:t>čak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isključivo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bazi</a:t>
            </a:r>
            <a:r>
              <a:rPr lang="en-US" dirty="0" smtClean="0"/>
              <a:t> </a:t>
            </a:r>
            <a:r>
              <a:rPr lang="en-US" dirty="0" err="1" smtClean="0"/>
              <a:t>domaćih</a:t>
            </a:r>
            <a:r>
              <a:rPr lang="en-US" dirty="0" smtClean="0"/>
              <a:t> </a:t>
            </a:r>
            <a:r>
              <a:rPr lang="en-US" dirty="0" err="1" smtClean="0"/>
              <a:t>resursa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Uticaj</a:t>
            </a:r>
            <a:r>
              <a:rPr lang="en-US" b="1" dirty="0" smtClean="0"/>
              <a:t> </a:t>
            </a:r>
            <a:r>
              <a:rPr lang="en-US" b="1" dirty="0" err="1" smtClean="0"/>
              <a:t>turizma</a:t>
            </a:r>
            <a:r>
              <a:rPr lang="en-US" b="1" dirty="0" smtClean="0"/>
              <a:t> 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zaposlenost</a:t>
            </a:r>
            <a:r>
              <a:rPr lang="en-US" b="1" dirty="0" smtClean="0"/>
              <a:t> </a:t>
            </a:r>
            <a:r>
              <a:rPr lang="en-US" b="1" dirty="0" err="1" smtClean="0"/>
              <a:t>stanovništva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Turizam</a:t>
            </a:r>
            <a:r>
              <a:rPr lang="en-US" dirty="0" smtClean="0"/>
              <a:t> je </a:t>
            </a:r>
            <a:r>
              <a:rPr lang="en-US" dirty="0" err="1" smtClean="0"/>
              <a:t>radno</a:t>
            </a:r>
            <a:r>
              <a:rPr lang="en-US" dirty="0" smtClean="0"/>
              <a:t> </a:t>
            </a:r>
            <a:r>
              <a:rPr lang="en-US" dirty="0" err="1" smtClean="0"/>
              <a:t>intenzivna</a:t>
            </a:r>
            <a:r>
              <a:rPr lang="en-US" dirty="0" smtClean="0"/>
              <a:t> </a:t>
            </a:r>
            <a:r>
              <a:rPr lang="en-US" dirty="0" err="1" smtClean="0"/>
              <a:t>delatnost</a:t>
            </a:r>
            <a:endParaRPr lang="sr-Latn-RS" dirty="0" smtClean="0"/>
          </a:p>
          <a:p>
            <a:r>
              <a:rPr lang="en-US" dirty="0" err="1" smtClean="0"/>
              <a:t>Turizam</a:t>
            </a:r>
            <a:r>
              <a:rPr lang="en-US" dirty="0" smtClean="0"/>
              <a:t> je </a:t>
            </a:r>
            <a:r>
              <a:rPr lang="en-US" dirty="0" err="1" smtClean="0"/>
              <a:t>danas</a:t>
            </a:r>
            <a:r>
              <a:rPr lang="en-US" dirty="0" smtClean="0"/>
              <a:t> </a:t>
            </a:r>
            <a:r>
              <a:rPr lang="en-US" dirty="0" err="1" smtClean="0"/>
              <a:t>područje</a:t>
            </a:r>
            <a:r>
              <a:rPr lang="en-US" dirty="0" smtClean="0"/>
              <a:t> u </a:t>
            </a:r>
            <a:r>
              <a:rPr lang="en-US" dirty="0" err="1" smtClean="0"/>
              <a:t>kome</a:t>
            </a:r>
            <a:r>
              <a:rPr lang="en-US" dirty="0" smtClean="0"/>
              <a:t> se </a:t>
            </a:r>
            <a:r>
              <a:rPr lang="en-US" dirty="0" err="1" smtClean="0"/>
              <a:t>kreira</a:t>
            </a:r>
            <a:r>
              <a:rPr lang="en-US" dirty="0" smtClean="0"/>
              <a:t> </a:t>
            </a:r>
            <a:r>
              <a:rPr lang="en-US" dirty="0" err="1" smtClean="0"/>
              <a:t>najveći</a:t>
            </a:r>
            <a:r>
              <a:rPr lang="en-US" dirty="0" smtClean="0"/>
              <a:t> </a:t>
            </a:r>
            <a:r>
              <a:rPr lang="en-US" dirty="0" err="1" smtClean="0"/>
              <a:t>broj</a:t>
            </a:r>
            <a:r>
              <a:rPr lang="en-US" dirty="0" smtClean="0"/>
              <a:t> </a:t>
            </a:r>
            <a:r>
              <a:rPr lang="en-US" dirty="0" err="1" smtClean="0"/>
              <a:t>radnih</a:t>
            </a:r>
            <a:r>
              <a:rPr lang="en-US" dirty="0" smtClean="0"/>
              <a:t> </a:t>
            </a:r>
            <a:r>
              <a:rPr lang="en-US" dirty="0" err="1" smtClean="0"/>
              <a:t>mesta</a:t>
            </a:r>
            <a:r>
              <a:rPr lang="en-US" dirty="0" smtClean="0"/>
              <a:t> u </a:t>
            </a:r>
            <a:r>
              <a:rPr lang="en-US" dirty="0" err="1" smtClean="0"/>
              <a:t>svetu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Ljudski resursi u turizmu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Pitanje izvora ljudskih resura – prostorna i vremenska dimenzija</a:t>
            </a:r>
          </a:p>
          <a:p>
            <a:r>
              <a:rPr lang="sr-Latn-RS" dirty="0" smtClean="0"/>
              <a:t>Složenost turističke ponude</a:t>
            </a:r>
          </a:p>
          <a:p>
            <a:r>
              <a:rPr lang="sr-Latn-RS" dirty="0" smtClean="0"/>
              <a:t>Turizam je radno intenzivna delatnost</a:t>
            </a:r>
          </a:p>
          <a:p>
            <a:r>
              <a:rPr lang="sr-Latn-RS" dirty="0" smtClean="0"/>
              <a:t>Turizam je snažan generator novih radnih mesta</a:t>
            </a:r>
            <a:endParaRPr lang="sr-Latn-RS" dirty="0"/>
          </a:p>
        </p:txBody>
      </p:sp>
    </p:spTree>
    <p:extLst>
      <p:ext uri="{BB962C8B-B14F-4D97-AF65-F5344CB8AC3E}">
        <p14:creationId xmlns="" xmlns:p14="http://schemas.microsoft.com/office/powerpoint/2010/main" val="2106093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Osnovna obeležja zaposlenih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Visoko učešće ženske radne snage</a:t>
            </a:r>
          </a:p>
          <a:p>
            <a:r>
              <a:rPr lang="sr-Latn-RS" dirty="0" smtClean="0"/>
              <a:t>Visoko učešće nekvalifikovanih kadrova</a:t>
            </a:r>
          </a:p>
          <a:p>
            <a:r>
              <a:rPr lang="sr-Latn-RS" dirty="0" smtClean="0"/>
              <a:t>Visok starosni nivo zaposlenih</a:t>
            </a:r>
          </a:p>
          <a:p>
            <a:r>
              <a:rPr lang="sr-Latn-RS" dirty="0" smtClean="0"/>
              <a:t>Potreba za brojnim sezonskim radnicima</a:t>
            </a:r>
            <a:endParaRPr lang="sr-Latn-RS" dirty="0"/>
          </a:p>
        </p:txBody>
      </p:sp>
    </p:spTree>
    <p:extLst>
      <p:ext uri="{BB962C8B-B14F-4D97-AF65-F5344CB8AC3E}">
        <p14:creationId xmlns="" xmlns:p14="http://schemas.microsoft.com/office/powerpoint/2010/main" val="39798761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Ostali</a:t>
            </a:r>
            <a:r>
              <a:rPr lang="en-US" b="1" dirty="0" smtClean="0"/>
              <a:t> </a:t>
            </a:r>
            <a:r>
              <a:rPr lang="en-US" b="1" dirty="0" err="1" smtClean="0"/>
              <a:t>direktni</a:t>
            </a:r>
            <a:r>
              <a:rPr lang="en-US" b="1" dirty="0" smtClean="0"/>
              <a:t> </a:t>
            </a:r>
            <a:r>
              <a:rPr lang="en-US" b="1" dirty="0" err="1" smtClean="0"/>
              <a:t>ekonomski</a:t>
            </a:r>
            <a:r>
              <a:rPr lang="en-US" b="1" dirty="0" smtClean="0"/>
              <a:t> </a:t>
            </a:r>
            <a:r>
              <a:rPr lang="en-US" b="1" dirty="0" err="1" smtClean="0"/>
              <a:t>uticaji</a:t>
            </a:r>
            <a:r>
              <a:rPr lang="en-US" b="1" dirty="0" smtClean="0"/>
              <a:t> </a:t>
            </a:r>
            <a:r>
              <a:rPr lang="en-US" b="1" dirty="0" err="1" smtClean="0"/>
              <a:t>turizma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privredu</a:t>
            </a:r>
            <a:r>
              <a:rPr lang="en-US" dirty="0" smtClean="0"/>
              <a:t/>
            </a:r>
            <a:br>
              <a:rPr lang="en-US" dirty="0" smtClean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uticaj</a:t>
            </a:r>
            <a:r>
              <a:rPr lang="en-US" b="1" dirty="0" smtClean="0"/>
              <a:t> </a:t>
            </a:r>
            <a:r>
              <a:rPr lang="en-US" b="1" dirty="0" err="1" smtClean="0"/>
              <a:t>turizma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investicionu</a:t>
            </a:r>
            <a:r>
              <a:rPr lang="en-US" b="1" dirty="0" smtClean="0"/>
              <a:t> </a:t>
            </a:r>
            <a:r>
              <a:rPr lang="en-US" b="1" dirty="0" err="1" smtClean="0"/>
              <a:t>aktivnost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strukturu</a:t>
            </a:r>
            <a:r>
              <a:rPr lang="en-US" b="1" dirty="0" smtClean="0"/>
              <a:t> </a:t>
            </a:r>
            <a:r>
              <a:rPr lang="en-US" b="1" dirty="0" err="1" smtClean="0"/>
              <a:t>investicija</a:t>
            </a:r>
            <a:r>
              <a:rPr lang="en-US" b="1" dirty="0" smtClean="0"/>
              <a:t> 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b="1" dirty="0" err="1" smtClean="0"/>
              <a:t>uticaj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brži</a:t>
            </a:r>
            <a:r>
              <a:rPr lang="en-US" b="1" dirty="0" smtClean="0"/>
              <a:t> </a:t>
            </a:r>
            <a:r>
              <a:rPr lang="en-US" b="1" dirty="0" err="1" smtClean="0"/>
              <a:t>razvoj</a:t>
            </a:r>
            <a:r>
              <a:rPr lang="en-US" b="1" dirty="0" smtClean="0"/>
              <a:t> </a:t>
            </a:r>
            <a:r>
              <a:rPr lang="en-US" b="1" dirty="0" err="1" smtClean="0"/>
              <a:t>nedovoljno</a:t>
            </a:r>
            <a:r>
              <a:rPr lang="en-US" b="1" dirty="0" smtClean="0"/>
              <a:t> </a:t>
            </a:r>
            <a:r>
              <a:rPr lang="en-US" b="1" dirty="0" err="1" smtClean="0"/>
              <a:t>razvijenih</a:t>
            </a:r>
            <a:r>
              <a:rPr lang="en-US" b="1" dirty="0" smtClean="0"/>
              <a:t> </a:t>
            </a:r>
            <a:r>
              <a:rPr lang="en-US" b="1" dirty="0" err="1" smtClean="0"/>
              <a:t>područja</a:t>
            </a:r>
            <a:r>
              <a:rPr lang="en-US" b="1" dirty="0" smtClean="0"/>
              <a:t>.</a:t>
            </a:r>
            <a:endParaRPr lang="en-US" dirty="0" smtClean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Indirektni</a:t>
            </a:r>
            <a:r>
              <a:rPr lang="en-US" b="1" dirty="0" smtClean="0"/>
              <a:t> </a:t>
            </a:r>
            <a:r>
              <a:rPr lang="en-US" b="1" dirty="0" err="1" smtClean="0"/>
              <a:t>uticaji</a:t>
            </a:r>
            <a:r>
              <a:rPr lang="en-US" b="1" dirty="0" smtClean="0"/>
              <a:t> </a:t>
            </a:r>
            <a:r>
              <a:rPr lang="en-US" b="1" dirty="0" err="1" smtClean="0"/>
              <a:t>turizma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privredu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 smtClean="0"/>
              <a:t>industriji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b="1" dirty="0" err="1" smtClean="0"/>
              <a:t>građevinarstvu</a:t>
            </a:r>
            <a:r>
              <a:rPr lang="en-US" b="1" dirty="0" smtClean="0"/>
              <a:t>,</a:t>
            </a:r>
            <a:endParaRPr lang="sr-Latn-RS" b="1" dirty="0" smtClean="0"/>
          </a:p>
          <a:p>
            <a:r>
              <a:rPr lang="en-US" b="1" dirty="0" smtClean="0"/>
              <a:t> </a:t>
            </a:r>
            <a:r>
              <a:rPr lang="en-US" b="1" dirty="0" err="1" smtClean="0"/>
              <a:t>poljoprivredi</a:t>
            </a:r>
            <a:r>
              <a:rPr lang="en-US" b="1" dirty="0" smtClean="0"/>
              <a:t>, </a:t>
            </a:r>
            <a:endParaRPr lang="sr-Latn-RS" b="1" dirty="0" smtClean="0"/>
          </a:p>
          <a:p>
            <a:r>
              <a:rPr lang="en-US" b="1" dirty="0" err="1" smtClean="0"/>
              <a:t>šumarstvu</a:t>
            </a:r>
            <a:r>
              <a:rPr lang="en-US" b="1" dirty="0" smtClean="0"/>
              <a:t>,</a:t>
            </a:r>
            <a:endParaRPr lang="sr-Latn-RS" b="1" dirty="0" smtClean="0"/>
          </a:p>
          <a:p>
            <a:r>
              <a:rPr lang="en-US" b="1" dirty="0" smtClean="0"/>
              <a:t> </a:t>
            </a:r>
            <a:r>
              <a:rPr lang="en-US" b="1" dirty="0" err="1" smtClean="0"/>
              <a:t>metaloprerađivačkoj</a:t>
            </a:r>
            <a:r>
              <a:rPr lang="en-US" dirty="0" smtClean="0"/>
              <a:t> </a:t>
            </a:r>
            <a:r>
              <a:rPr lang="en-US" b="1" dirty="0" err="1" smtClean="0"/>
              <a:t>industriji</a:t>
            </a:r>
            <a:r>
              <a:rPr lang="en-US" b="1" dirty="0" smtClean="0"/>
              <a:t>, </a:t>
            </a:r>
            <a:endParaRPr lang="sr-Latn-RS" b="1" dirty="0" smtClean="0"/>
          </a:p>
          <a:p>
            <a:r>
              <a:rPr lang="en-US" b="1" dirty="0" err="1" smtClean="0"/>
              <a:t>školstvu</a:t>
            </a:r>
            <a:r>
              <a:rPr lang="en-US" b="1" dirty="0" smtClean="0"/>
              <a:t>, </a:t>
            </a:r>
            <a:endParaRPr lang="sr-Latn-RS" b="1" dirty="0" smtClean="0"/>
          </a:p>
          <a:p>
            <a:r>
              <a:rPr lang="en-US" b="1" dirty="0" err="1" smtClean="0"/>
              <a:t>Zdravstvu</a:t>
            </a:r>
            <a:endParaRPr lang="sr-Latn-RS" b="1" dirty="0" smtClean="0"/>
          </a:p>
          <a:p>
            <a:r>
              <a:rPr lang="sr-Latn-RS" b="1" dirty="0" smtClean="0"/>
              <a:t>......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Latn-RS" dirty="0" smtClean="0"/>
              <a:t>Poljoprivreda              turizam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Deluju na istom prostoru</a:t>
            </a:r>
          </a:p>
          <a:p>
            <a:r>
              <a:rPr lang="sr-Latn-RS" dirty="0" smtClean="0"/>
              <a:t>Edukacija lokalnog stanovništva</a:t>
            </a:r>
          </a:p>
          <a:p>
            <a:r>
              <a:rPr lang="sr-Latn-RS" dirty="0" smtClean="0"/>
              <a:t>Promena prehrambenih navika turista utiče na lokalnu poljoprivrednu proizvodnju  - specijalizovani proizvodi</a:t>
            </a:r>
          </a:p>
          <a:p>
            <a:r>
              <a:rPr lang="sr-Latn-RS" dirty="0" smtClean="0"/>
              <a:t>Srbija : sjenički sir, homoljski med...</a:t>
            </a:r>
            <a:endParaRPr lang="sr-Latn-R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962400" y="914400"/>
            <a:ext cx="6858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963041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Latn-RS" dirty="0" smtClean="0"/>
              <a:t>Građevinarstvo            turizam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Investicije u turizam </a:t>
            </a:r>
          </a:p>
          <a:p>
            <a:r>
              <a:rPr lang="sr-Latn-RS" dirty="0" smtClean="0"/>
              <a:t>Partnerstvo javnog i privatnog sektora</a:t>
            </a:r>
            <a:endParaRPr lang="sr-Latn-R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267200" y="846138"/>
            <a:ext cx="9906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588471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n-US" b="1" dirty="0"/>
              <a:t>MULTIPLIKATIVNI EFEKTI TURIZMA NA PRIVREDU I TIPOVI MULTIPLIKATORA</a:t>
            </a:r>
            <a:r>
              <a:rPr lang="en-US" sz="1600" dirty="0"/>
              <a:t/>
            </a:r>
            <a:br>
              <a:rPr lang="en-US" sz="1600" dirty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Proces</a:t>
            </a:r>
            <a:r>
              <a:rPr lang="en-US" b="1" dirty="0" smtClean="0"/>
              <a:t> </a:t>
            </a:r>
            <a:r>
              <a:rPr lang="en-US" b="1" dirty="0" err="1" smtClean="0"/>
              <a:t>multiplikacije</a:t>
            </a:r>
            <a:r>
              <a:rPr lang="en-US" b="1" dirty="0" smtClean="0"/>
              <a:t> </a:t>
            </a:r>
            <a:r>
              <a:rPr lang="en-US" b="1" dirty="0" err="1" smtClean="0"/>
              <a:t>turističke</a:t>
            </a:r>
            <a:r>
              <a:rPr lang="en-US" b="1" dirty="0" smtClean="0"/>
              <a:t> </a:t>
            </a:r>
            <a:r>
              <a:rPr lang="en-US" b="1" dirty="0" err="1" smtClean="0"/>
              <a:t>potrošnje</a:t>
            </a:r>
            <a:endParaRPr lang="sr-Latn-R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" y="2074652"/>
            <a:ext cx="10286999" cy="4478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Maja\Desktop\Downloads\2013-power-of-travel-chart_pdf-cop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Maja\Desktop\Downloads\tmstatic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7924800" cy="5897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err="1" smtClean="0"/>
              <a:t>N</a:t>
            </a:r>
            <a:r>
              <a:rPr lang="en-US" dirty="0" err="1" smtClean="0"/>
              <a:t>ajvažniji</a:t>
            </a:r>
            <a:r>
              <a:rPr lang="en-US" dirty="0" smtClean="0"/>
              <a:t> </a:t>
            </a:r>
            <a:r>
              <a:rPr lang="en-US" dirty="0" err="1" smtClean="0"/>
              <a:t>tipovi</a:t>
            </a:r>
            <a:r>
              <a:rPr lang="en-US" dirty="0" smtClean="0"/>
              <a:t> </a:t>
            </a:r>
            <a:r>
              <a:rPr lang="en-US" dirty="0" err="1" smtClean="0"/>
              <a:t>multiplikatora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Multiplikator</a:t>
            </a:r>
            <a:r>
              <a:rPr lang="en-US" b="1" dirty="0" smtClean="0"/>
              <a:t> </a:t>
            </a:r>
            <a:r>
              <a:rPr lang="en-US" b="1" dirty="0" err="1" smtClean="0"/>
              <a:t>transakcija</a:t>
            </a:r>
            <a:r>
              <a:rPr lang="en-US" i="1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b="1" dirty="0" err="1" smtClean="0"/>
              <a:t>prodaje</a:t>
            </a:r>
            <a:endParaRPr lang="sr-Latn-RS" b="1" dirty="0" smtClean="0"/>
          </a:p>
          <a:p>
            <a:r>
              <a:rPr lang="en-US" b="1" dirty="0" smtClean="0"/>
              <a:t>Output </a:t>
            </a:r>
            <a:r>
              <a:rPr lang="en-US" b="1" dirty="0" err="1" smtClean="0"/>
              <a:t>multiplikator</a:t>
            </a:r>
            <a:endParaRPr lang="sr-Latn-RS" b="1" dirty="0" smtClean="0"/>
          </a:p>
          <a:p>
            <a:r>
              <a:rPr lang="en-US" b="1" dirty="0" err="1" smtClean="0"/>
              <a:t>Multiplikator</a:t>
            </a:r>
            <a:r>
              <a:rPr lang="en-US" b="1" dirty="0" smtClean="0"/>
              <a:t> </a:t>
            </a:r>
            <a:r>
              <a:rPr lang="en-US" b="1" dirty="0" err="1" smtClean="0"/>
              <a:t>prihoda</a:t>
            </a:r>
            <a:endParaRPr lang="sr-Latn-RS" b="1" dirty="0" smtClean="0"/>
          </a:p>
          <a:p>
            <a:r>
              <a:rPr lang="en-US" b="1" dirty="0" err="1" smtClean="0"/>
              <a:t>Multiplikator</a:t>
            </a:r>
            <a:r>
              <a:rPr lang="en-US" b="1" dirty="0" smtClean="0"/>
              <a:t> </a:t>
            </a:r>
            <a:r>
              <a:rPr lang="en-US" b="1" dirty="0" err="1" smtClean="0"/>
              <a:t>zaposlenosti</a:t>
            </a:r>
            <a:endParaRPr lang="sr-Latn-RS" b="1" dirty="0" smtClean="0"/>
          </a:p>
          <a:p>
            <a:r>
              <a:rPr lang="en-US" b="1" dirty="0" err="1" smtClean="0"/>
              <a:t>Multiplikator</a:t>
            </a:r>
            <a:r>
              <a:rPr lang="en-US" b="1" dirty="0" smtClean="0"/>
              <a:t> </a:t>
            </a:r>
            <a:r>
              <a:rPr lang="en-US" b="1" dirty="0" err="1" smtClean="0"/>
              <a:t>vladinih</a:t>
            </a:r>
            <a:r>
              <a:rPr lang="en-US" b="1" dirty="0" smtClean="0"/>
              <a:t> </a:t>
            </a:r>
            <a:r>
              <a:rPr lang="en-US" b="1" dirty="0" err="1" smtClean="0"/>
              <a:t>prihoda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Keynesian </a:t>
            </a:r>
            <a:r>
              <a:rPr lang="en-US" b="1" dirty="0" err="1" smtClean="0"/>
              <a:t>multiplikator</a:t>
            </a:r>
            <a:r>
              <a:rPr lang="sr-Latn-RS" b="1" dirty="0" smtClean="0"/>
              <a:t> - K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meri</a:t>
            </a:r>
            <a:r>
              <a:rPr lang="en-US" dirty="0" smtClean="0"/>
              <a:t> </a:t>
            </a:r>
            <a:r>
              <a:rPr lang="en-US" dirty="0" err="1" smtClean="0"/>
              <a:t>prihod</a:t>
            </a:r>
            <a:r>
              <a:rPr lang="en-US" dirty="0" smtClean="0"/>
              <a:t> </a:t>
            </a:r>
            <a:r>
              <a:rPr lang="en-US" dirty="0" err="1" smtClean="0"/>
              <a:t>kreiran</a:t>
            </a:r>
            <a:r>
              <a:rPr lang="en-US" dirty="0" smtClean="0"/>
              <a:t> u </a:t>
            </a:r>
            <a:r>
              <a:rPr lang="en-US" dirty="0" err="1" smtClean="0"/>
              <a:t>privredi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dodatnih</a:t>
            </a:r>
            <a:r>
              <a:rPr lang="en-US" dirty="0" smtClean="0"/>
              <a:t> </a:t>
            </a:r>
            <a:r>
              <a:rPr lang="en-US" dirty="0" err="1" smtClean="0"/>
              <a:t>jedinica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potrošnje</a:t>
            </a:r>
            <a:r>
              <a:rPr lang="en-US" dirty="0" smtClean="0"/>
              <a:t>. </a:t>
            </a:r>
            <a:r>
              <a:rPr lang="en-US" dirty="0" err="1" smtClean="0"/>
              <a:t>Najjednostavnija</a:t>
            </a:r>
            <a:r>
              <a:rPr lang="en-US" dirty="0" smtClean="0"/>
              <a:t> </a:t>
            </a:r>
            <a:r>
              <a:rPr lang="en-US" dirty="0" err="1" smtClean="0"/>
              <a:t>formulacija</a:t>
            </a:r>
            <a:r>
              <a:rPr lang="en-US" dirty="0" smtClean="0"/>
              <a:t> </a:t>
            </a:r>
            <a:r>
              <a:rPr lang="en-US" dirty="0" err="1" smtClean="0"/>
              <a:t>ovog</a:t>
            </a:r>
            <a:r>
              <a:rPr lang="en-US" dirty="0" smtClean="0"/>
              <a:t> </a:t>
            </a:r>
            <a:r>
              <a:rPr lang="en-US" dirty="0" err="1" smtClean="0"/>
              <a:t>multiplikatora</a:t>
            </a:r>
            <a:r>
              <a:rPr lang="en-US" dirty="0" smtClean="0"/>
              <a:t> (K) je </a:t>
            </a:r>
            <a:r>
              <a:rPr lang="en-US" dirty="0" err="1" smtClean="0"/>
              <a:t>pokazana</a:t>
            </a:r>
            <a:r>
              <a:rPr lang="en-US" dirty="0" smtClean="0"/>
              <a:t> u </a:t>
            </a:r>
            <a:r>
              <a:rPr lang="en-US" dirty="0" err="1" smtClean="0"/>
              <a:t>jednakosti</a:t>
            </a:r>
            <a:r>
              <a:rPr lang="en-US" dirty="0" smtClean="0"/>
              <a:t>:</a:t>
            </a:r>
          </a:p>
          <a:p>
            <a:pPr algn="ctr">
              <a:buNone/>
            </a:pPr>
            <a:r>
              <a:rPr lang="en-US" b="1" dirty="0" smtClean="0"/>
              <a:t>K= 1 / 1-c+m</a:t>
            </a:r>
            <a:endParaRPr lang="en-US" dirty="0" smtClean="0"/>
          </a:p>
          <a:p>
            <a:r>
              <a:rPr lang="en-US" dirty="0" err="1" smtClean="0"/>
              <a:t>gde</a:t>
            </a:r>
            <a:r>
              <a:rPr lang="en-US" dirty="0" smtClean="0"/>
              <a:t> je 1 – </a:t>
            </a:r>
            <a:r>
              <a:rPr lang="en-US" dirty="0" err="1" smtClean="0"/>
              <a:t>dodatna</a:t>
            </a:r>
            <a:r>
              <a:rPr lang="en-US" dirty="0" smtClean="0"/>
              <a:t> </a:t>
            </a:r>
            <a:r>
              <a:rPr lang="en-US" dirty="0" err="1" smtClean="0"/>
              <a:t>jedinica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potrošnje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odliva</a:t>
            </a:r>
            <a:r>
              <a:rPr lang="en-US" dirty="0" smtClean="0"/>
              <a:t> se </a:t>
            </a:r>
            <a:r>
              <a:rPr lang="en-US" dirty="0" err="1" smtClean="0"/>
              <a:t>proporcionalno</a:t>
            </a:r>
            <a:r>
              <a:rPr lang="en-US" dirty="0" smtClean="0"/>
              <a:t> </a:t>
            </a:r>
            <a:r>
              <a:rPr lang="en-US" dirty="0" err="1" smtClean="0"/>
              <a:t>izdacima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odlaze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štednju</a:t>
            </a:r>
            <a:r>
              <a:rPr lang="en-US" dirty="0" smtClean="0"/>
              <a:t> (1-c)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uvoz</a:t>
            </a:r>
            <a:r>
              <a:rPr lang="en-US" dirty="0" smtClean="0"/>
              <a:t> (m).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Razvijeni</a:t>
            </a:r>
            <a:r>
              <a:rPr lang="en-US" dirty="0" smtClean="0"/>
              <a:t> model </a:t>
            </a:r>
            <a:r>
              <a:rPr lang="en-US" dirty="0" err="1" smtClean="0"/>
              <a:t>uključuje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marginalnu</a:t>
            </a:r>
            <a:r>
              <a:rPr lang="en-US" dirty="0" smtClean="0"/>
              <a:t> </a:t>
            </a:r>
            <a:r>
              <a:rPr lang="en-US" dirty="0" err="1" smtClean="0"/>
              <a:t>sklonost</a:t>
            </a:r>
            <a:r>
              <a:rPr lang="en-US" dirty="0" smtClean="0"/>
              <a:t> </a:t>
            </a:r>
            <a:r>
              <a:rPr lang="en-US" dirty="0" err="1" smtClean="0"/>
              <a:t>ulaganju</a:t>
            </a:r>
            <a:r>
              <a:rPr lang="en-US" dirty="0" smtClean="0"/>
              <a:t> (</a:t>
            </a:r>
            <a:r>
              <a:rPr lang="en-US" dirty="0" err="1" smtClean="0"/>
              <a:t>i</a:t>
            </a:r>
            <a:r>
              <a:rPr lang="en-US" dirty="0" smtClean="0"/>
              <a:t>), </a:t>
            </a:r>
            <a:r>
              <a:rPr lang="en-US" dirty="0" err="1" smtClean="0"/>
              <a:t>te</a:t>
            </a:r>
            <a:r>
              <a:rPr lang="en-US" dirty="0" smtClean="0"/>
              <a:t> se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predstaviti</a:t>
            </a:r>
            <a:r>
              <a:rPr lang="en-US" dirty="0" smtClean="0"/>
              <a:t> </a:t>
            </a:r>
            <a:r>
              <a:rPr lang="en-US" dirty="0" err="1" smtClean="0"/>
              <a:t>jednačinom</a:t>
            </a:r>
            <a:r>
              <a:rPr lang="en-US" dirty="0" smtClean="0"/>
              <a:t>: </a:t>
            </a:r>
          </a:p>
          <a:p>
            <a:pPr algn="ctr">
              <a:buNone/>
            </a:pPr>
            <a:r>
              <a:rPr lang="en-US" b="1" dirty="0" smtClean="0"/>
              <a:t>K = 1 / 1-c+m-i</a:t>
            </a:r>
            <a:endParaRPr lang="en-US" dirty="0" smtClean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efekti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ponovne</a:t>
            </a:r>
            <a:r>
              <a:rPr lang="en-US" dirty="0" smtClean="0"/>
              <a:t> </a:t>
            </a:r>
            <a:r>
              <a:rPr lang="en-US" dirty="0" err="1" smtClean="0"/>
              <a:t>potrošnje</a:t>
            </a:r>
            <a:r>
              <a:rPr lang="en-US" dirty="0" smtClean="0"/>
              <a:t> </a:t>
            </a:r>
            <a:r>
              <a:rPr lang="en-US" dirty="0" err="1" smtClean="0"/>
              <a:t>novca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se </a:t>
            </a:r>
            <a:r>
              <a:rPr lang="en-US" dirty="0" err="1" smtClean="0"/>
              <a:t>sliva</a:t>
            </a:r>
            <a:r>
              <a:rPr lang="en-US" dirty="0" smtClean="0"/>
              <a:t> u </a:t>
            </a:r>
            <a:r>
              <a:rPr lang="en-US" dirty="0" err="1" smtClean="0"/>
              <a:t>javni</a:t>
            </a:r>
            <a:r>
              <a:rPr lang="en-US" dirty="0" smtClean="0"/>
              <a:t> </a:t>
            </a:r>
            <a:r>
              <a:rPr lang="en-US" dirty="0" err="1" smtClean="0"/>
              <a:t>sektor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se </a:t>
            </a:r>
            <a:r>
              <a:rPr lang="en-US" dirty="0" err="1" smtClean="0"/>
              <a:t>nadograditi</a:t>
            </a:r>
            <a:r>
              <a:rPr lang="en-US" dirty="0" smtClean="0"/>
              <a:t> u </a:t>
            </a:r>
            <a:r>
              <a:rPr lang="en-US" dirty="0" err="1" smtClean="0"/>
              <a:t>ovaj</a:t>
            </a:r>
            <a:r>
              <a:rPr lang="en-US" dirty="0" smtClean="0"/>
              <a:t> model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dobija</a:t>
            </a:r>
            <a:r>
              <a:rPr lang="en-US" dirty="0" smtClean="0"/>
              <a:t> se </a:t>
            </a:r>
            <a:r>
              <a:rPr lang="en-US" dirty="0" err="1" smtClean="0"/>
              <a:t>sledeća</a:t>
            </a:r>
            <a:r>
              <a:rPr lang="en-US" dirty="0" smtClean="0"/>
              <a:t> </a:t>
            </a:r>
            <a:r>
              <a:rPr lang="en-US" dirty="0" err="1" smtClean="0"/>
              <a:t>jednačina</a:t>
            </a:r>
            <a:r>
              <a:rPr lang="en-US" dirty="0" smtClean="0"/>
              <a:t>: </a:t>
            </a:r>
          </a:p>
          <a:p>
            <a:pPr algn="ctr">
              <a:buNone/>
            </a:pPr>
            <a:r>
              <a:rPr lang="en-US" b="1" dirty="0" smtClean="0"/>
              <a:t>K= 1 / 1-c+m-i-g</a:t>
            </a:r>
            <a:endParaRPr lang="en-US" dirty="0" smtClean="0"/>
          </a:p>
          <a:p>
            <a:r>
              <a:rPr lang="en-US" dirty="0" err="1" smtClean="0"/>
              <a:t>gde</a:t>
            </a:r>
            <a:r>
              <a:rPr lang="en-US" dirty="0" smtClean="0"/>
              <a:t> je </a:t>
            </a:r>
            <a:r>
              <a:rPr lang="en-US" b="1" dirty="0" smtClean="0"/>
              <a:t>g</a:t>
            </a:r>
            <a:r>
              <a:rPr lang="en-US" dirty="0" smtClean="0"/>
              <a:t> </a:t>
            </a:r>
            <a:r>
              <a:rPr lang="en-US" dirty="0" err="1" smtClean="0"/>
              <a:t>marginalna</a:t>
            </a:r>
            <a:r>
              <a:rPr lang="en-US" dirty="0" smtClean="0"/>
              <a:t> </a:t>
            </a:r>
            <a:r>
              <a:rPr lang="en-US" dirty="0" err="1" smtClean="0"/>
              <a:t>sklonost</a:t>
            </a:r>
            <a:r>
              <a:rPr lang="en-US" dirty="0" smtClean="0"/>
              <a:t> </a:t>
            </a:r>
            <a:r>
              <a:rPr lang="en-US" dirty="0" err="1" smtClean="0"/>
              <a:t>potrošnje</a:t>
            </a:r>
            <a:r>
              <a:rPr lang="en-US" dirty="0" smtClean="0"/>
              <a:t> </a:t>
            </a:r>
            <a:r>
              <a:rPr lang="en-US" dirty="0" err="1" smtClean="0"/>
              <a:t>javnog</a:t>
            </a:r>
            <a:r>
              <a:rPr lang="en-US" dirty="0" smtClean="0"/>
              <a:t> </a:t>
            </a:r>
            <a:r>
              <a:rPr lang="en-US" dirty="0" err="1" smtClean="0"/>
              <a:t>sektora</a:t>
            </a:r>
            <a:r>
              <a:rPr lang="en-US" dirty="0" smtClean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Razrađeni</a:t>
            </a:r>
            <a:r>
              <a:rPr lang="en-US" dirty="0" smtClean="0"/>
              <a:t> model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b="1" dirty="0" smtClean="0"/>
              <a:t>K= 1-L / 1-c (1-ti) (1-td-b)+m 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gde</a:t>
            </a:r>
            <a:r>
              <a:rPr lang="en-US" dirty="0" smtClean="0"/>
              <a:t> je:</a:t>
            </a:r>
          </a:p>
          <a:p>
            <a:r>
              <a:rPr lang="en-US" b="1" dirty="0" smtClean="0"/>
              <a:t>L</a:t>
            </a:r>
            <a:r>
              <a:rPr lang="en-US" dirty="0" smtClean="0"/>
              <a:t> – </a:t>
            </a:r>
            <a:r>
              <a:rPr lang="en-US" dirty="0" err="1" smtClean="0"/>
              <a:t>prvi</a:t>
            </a:r>
            <a:r>
              <a:rPr lang="en-US" dirty="0" smtClean="0"/>
              <a:t> </a:t>
            </a:r>
            <a:r>
              <a:rPr lang="en-US" dirty="0" err="1" smtClean="0"/>
              <a:t>krug</a:t>
            </a:r>
            <a:r>
              <a:rPr lang="en-US" dirty="0" smtClean="0"/>
              <a:t> </a:t>
            </a:r>
            <a:r>
              <a:rPr lang="en-US" dirty="0" err="1" smtClean="0"/>
              <a:t>isticanja</a:t>
            </a:r>
            <a:r>
              <a:rPr lang="en-US" dirty="0" smtClean="0"/>
              <a:t> van </a:t>
            </a:r>
            <a:r>
              <a:rPr lang="en-US" dirty="0" err="1" smtClean="0"/>
              <a:t>ekonomije</a:t>
            </a:r>
            <a:endParaRPr lang="en-US" dirty="0" smtClean="0"/>
          </a:p>
          <a:p>
            <a:r>
              <a:rPr lang="en-US" b="1" dirty="0" err="1" smtClean="0"/>
              <a:t>ti</a:t>
            </a:r>
            <a:r>
              <a:rPr lang="en-US" b="1" dirty="0" smtClean="0"/>
              <a:t> </a:t>
            </a:r>
            <a:r>
              <a:rPr lang="en-US" dirty="0" smtClean="0"/>
              <a:t>– </a:t>
            </a:r>
            <a:r>
              <a:rPr lang="en-US" dirty="0" err="1" smtClean="0"/>
              <a:t>marginalna</a:t>
            </a:r>
            <a:r>
              <a:rPr lang="en-US" dirty="0" smtClean="0"/>
              <a:t> </a:t>
            </a:r>
            <a:r>
              <a:rPr lang="en-US" dirty="0" err="1" smtClean="0"/>
              <a:t>stopa</a:t>
            </a:r>
            <a:r>
              <a:rPr lang="en-US" dirty="0" smtClean="0"/>
              <a:t> </a:t>
            </a:r>
            <a:r>
              <a:rPr lang="en-US" dirty="0" err="1" smtClean="0"/>
              <a:t>indirektnih</a:t>
            </a:r>
            <a:r>
              <a:rPr lang="en-US" dirty="0" smtClean="0"/>
              <a:t> </a:t>
            </a:r>
            <a:r>
              <a:rPr lang="en-US" dirty="0" err="1" smtClean="0"/>
              <a:t>poreza</a:t>
            </a:r>
            <a:endParaRPr lang="en-US" dirty="0" smtClean="0"/>
          </a:p>
          <a:p>
            <a:r>
              <a:rPr lang="en-US" b="1" dirty="0" smtClean="0"/>
              <a:t>td</a:t>
            </a:r>
            <a:r>
              <a:rPr lang="en-US" dirty="0" smtClean="0"/>
              <a:t> – </a:t>
            </a:r>
            <a:r>
              <a:rPr lang="en-US" dirty="0" err="1" smtClean="0"/>
              <a:t>marginalna</a:t>
            </a:r>
            <a:r>
              <a:rPr lang="en-US" dirty="0" smtClean="0"/>
              <a:t> </a:t>
            </a:r>
            <a:r>
              <a:rPr lang="en-US" dirty="0" err="1" smtClean="0"/>
              <a:t>stopa</a:t>
            </a:r>
            <a:r>
              <a:rPr lang="en-US" dirty="0" smtClean="0"/>
              <a:t> </a:t>
            </a:r>
            <a:r>
              <a:rPr lang="en-US" dirty="0" err="1" smtClean="0"/>
              <a:t>poreza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drugih</a:t>
            </a:r>
            <a:r>
              <a:rPr lang="en-US" dirty="0" smtClean="0"/>
              <a:t> </a:t>
            </a:r>
            <a:r>
              <a:rPr lang="en-US" dirty="0" err="1" smtClean="0"/>
              <a:t>odbijanja</a:t>
            </a:r>
            <a:endParaRPr lang="en-US" dirty="0" smtClean="0"/>
          </a:p>
          <a:p>
            <a:r>
              <a:rPr lang="en-US" b="1" dirty="0" smtClean="0"/>
              <a:t>b</a:t>
            </a:r>
            <a:r>
              <a:rPr lang="en-US" dirty="0" smtClean="0"/>
              <a:t> – </a:t>
            </a:r>
            <a:r>
              <a:rPr lang="en-US" dirty="0" err="1" smtClean="0"/>
              <a:t>marginalna</a:t>
            </a:r>
            <a:r>
              <a:rPr lang="en-US" dirty="0" smtClean="0"/>
              <a:t> </a:t>
            </a:r>
            <a:r>
              <a:rPr lang="en-US" dirty="0" err="1" smtClean="0"/>
              <a:t>stopa</a:t>
            </a:r>
            <a:r>
              <a:rPr lang="en-US" dirty="0" smtClean="0"/>
              <a:t> </a:t>
            </a:r>
            <a:r>
              <a:rPr lang="en-US" dirty="0" err="1" smtClean="0"/>
              <a:t>isplate</a:t>
            </a:r>
            <a:r>
              <a:rPr lang="en-US" dirty="0" smtClean="0"/>
              <a:t> </a:t>
            </a:r>
            <a:r>
              <a:rPr lang="en-US" dirty="0" err="1" smtClean="0"/>
              <a:t>transfera</a:t>
            </a:r>
            <a:r>
              <a:rPr lang="en-US" dirty="0" smtClean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 smtClean="0"/>
              <a:t>DRUŠTVENE – NEEKONOMSKE FUNKCIJE TURIZMA</a:t>
            </a:r>
            <a:r>
              <a:rPr lang="en-US" dirty="0" smtClean="0"/>
              <a:t/>
            </a:r>
            <a:br>
              <a:rPr lang="en-US" dirty="0" smtClean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err="1" smtClean="0"/>
              <a:t>zdravstvena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rekreativna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zabavna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kulturna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sportska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verska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sociološka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politička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edukativna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ekološka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komunikaciona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animacijska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etička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psihološka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pedagoška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antropološka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patriotska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Maja\Downloads\stara planina-tida travel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19200" y="609600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SOCIOKULTURNI UTICAJI TURIZMA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1600200"/>
            <a:ext cx="7620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sr-Latn-RS" sz="2400" dirty="0" smtClean="0"/>
              <a:t>MOGU SE POSMATRATI KROZ ISTORIJSKI RAZVOJ TURIZMA</a:t>
            </a:r>
          </a:p>
          <a:p>
            <a:pPr>
              <a:buFontTx/>
              <a:buChar char="-"/>
            </a:pPr>
            <a:r>
              <a:rPr lang="sr-Latn-RS" sz="2400" dirty="0" smtClean="0"/>
              <a:t> od sredine 19.veka do početka I svetskog rata: novi segmenti turista, novi vidovi turizma, ; organizovana putovanja, nova turistička mesta;idualizacija</a:t>
            </a:r>
          </a:p>
          <a:p>
            <a:pPr>
              <a:buFontTx/>
              <a:buChar char="-"/>
            </a:pPr>
            <a:r>
              <a:rPr lang="sr-Latn-RS" sz="2400" dirty="0" smtClean="0"/>
              <a:t> </a:t>
            </a:r>
            <a:r>
              <a:rPr lang="en-US" sz="2400" dirty="0" smtClean="0"/>
              <a:t>P</a:t>
            </a:r>
            <a:r>
              <a:rPr lang="sr-Latn-RS" sz="2400" dirty="0" smtClean="0"/>
              <a:t>osle II sv. rata: masovni turizam, individualizacija.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200" b="1" dirty="0" smtClean="0">
                <a:solidFill>
                  <a:srgbClr val="C00000"/>
                </a:solidFill>
              </a:rPr>
              <a:t>FAKTORI IZ KOJIH PROISTIČU SOCIOKULTURNI UTICAJI TURIZMA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C:\Users\Maja\Downloads\stara planina-tida travel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rcRect/>
          <a:stretch>
            <a:fillRect/>
          </a:stretch>
        </p:blipFill>
        <p:spPr bwMode="auto">
          <a:xfrm>
            <a:off x="0" y="1676400"/>
            <a:ext cx="9143999" cy="5181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3400" y="2362200"/>
            <a:ext cx="8077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sr-Latn-RS" sz="4000" dirty="0" smtClean="0"/>
              <a:t>URBANIZACIJA</a:t>
            </a:r>
          </a:p>
          <a:p>
            <a:pPr>
              <a:buFontTx/>
              <a:buChar char="-"/>
            </a:pPr>
            <a:r>
              <a:rPr lang="sr-Latn-RS" sz="4000" dirty="0" smtClean="0"/>
              <a:t>MOTORIZACIJA</a:t>
            </a:r>
          </a:p>
          <a:p>
            <a:pPr>
              <a:buFontTx/>
              <a:buChar char="-"/>
            </a:pPr>
            <a:r>
              <a:rPr lang="sr-Latn-RS" sz="4000" dirty="0" smtClean="0"/>
              <a:t>RAST POPULACIJE</a:t>
            </a:r>
          </a:p>
          <a:p>
            <a:pPr>
              <a:buFontTx/>
              <a:buChar char="-"/>
            </a:pPr>
            <a:r>
              <a:rPr lang="sr-Latn-RS" sz="4000" dirty="0" smtClean="0"/>
              <a:t>TEHNIKA I TEHNOLOGIJA (posebno informaciona)</a:t>
            </a:r>
          </a:p>
          <a:p>
            <a:pPr>
              <a:buFontTx/>
              <a:buChar char="-"/>
            </a:pPr>
            <a:r>
              <a:rPr lang="sr-Latn-RS" sz="4000" dirty="0" smtClean="0"/>
              <a:t>PORAST FONDA SLOBODNOG VREMENA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 POZITIVNI I NEGATIVNI EFEKTI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1"/>
            <a:ext cx="4040188" cy="457200"/>
          </a:xfrm>
        </p:spPr>
        <p:txBody>
          <a:bodyPr/>
          <a:lstStyle/>
          <a:p>
            <a:r>
              <a:rPr lang="sr-Latn-RS" dirty="0" smtClean="0"/>
              <a:t>POZITIVNI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47800"/>
            <a:ext cx="4040188" cy="46783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U</a:t>
            </a:r>
            <a:r>
              <a:rPr lang="sr-Latn-RS" dirty="0" smtClean="0"/>
              <a:t>poznavanje kulture, jezika, umetnosti</a:t>
            </a:r>
          </a:p>
          <a:p>
            <a:r>
              <a:rPr lang="en-US" dirty="0" smtClean="0"/>
              <a:t>J</a:t>
            </a:r>
            <a:r>
              <a:rPr lang="sr-Latn-RS" dirty="0" smtClean="0"/>
              <a:t>ačanje imidža, ugleda</a:t>
            </a:r>
          </a:p>
          <a:p>
            <a:r>
              <a:rPr lang="en-US" dirty="0" smtClean="0"/>
              <a:t>R</a:t>
            </a:r>
            <a:r>
              <a:rPr lang="sr-Latn-RS" dirty="0" smtClean="0"/>
              <a:t>azvijanje kontakata, vrednosnih sistema, razmena ideja, informacija, način života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timulisanje zaštite kulturne baštine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onzervacija kulturnog nasleđa, arheoloških lokaliteta i kreiranje radnih mesta na tim lokalitetima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onverzija neekonomskih dobara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ovećanje zaposlenosti (žene)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rodaja suvenira, rukotvorina, podsticanje umetničkog izražavanja, stari zanati...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1"/>
            <a:ext cx="4041775" cy="533400"/>
          </a:xfrm>
        </p:spPr>
        <p:txBody>
          <a:bodyPr/>
          <a:lstStyle/>
          <a:p>
            <a:r>
              <a:rPr lang="sr-Latn-RS" dirty="0" smtClean="0"/>
              <a:t>NEGATIVNI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76400"/>
            <a:ext cx="4041775" cy="4449763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D</a:t>
            </a:r>
            <a:r>
              <a:rPr lang="sr-Latn-RS" dirty="0" smtClean="0"/>
              <a:t>egradiranje kulture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rebrze promene</a:t>
            </a:r>
          </a:p>
          <a:p>
            <a:r>
              <a:rPr lang="en-US" dirty="0" smtClean="0"/>
              <a:t>N</a:t>
            </a:r>
            <a:r>
              <a:rPr lang="sr-Latn-RS" dirty="0" smtClean="0"/>
              <a:t>apetost bogati-siromašni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til života, oblačenja ponašanja</a:t>
            </a:r>
          </a:p>
          <a:p>
            <a:r>
              <a:rPr lang="en-US" dirty="0" smtClean="0"/>
              <a:t>Š</a:t>
            </a:r>
            <a:r>
              <a:rPr lang="sr-Latn-RS" dirty="0" smtClean="0"/>
              <a:t>teta na kulturnim sistemima; ugrožavanje jezika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omercijalizacija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onzumerizam</a:t>
            </a:r>
          </a:p>
          <a:p>
            <a:r>
              <a:rPr lang="sr-Latn-RS" dirty="0" smtClean="0"/>
              <a:t>banalizovanje</a:t>
            </a:r>
          </a:p>
          <a:p>
            <a:r>
              <a:rPr lang="en-US" dirty="0" smtClean="0"/>
              <a:t>G</a:t>
            </a:r>
            <a:r>
              <a:rPr lang="sr-Latn-RS" dirty="0" smtClean="0"/>
              <a:t>ubitak autentičnosti i stabilnosti</a:t>
            </a:r>
          </a:p>
          <a:p>
            <a:r>
              <a:rPr lang="en-US" dirty="0" smtClean="0"/>
              <a:t>D</a:t>
            </a:r>
            <a:r>
              <a:rPr lang="sr-Latn-RS" dirty="0" smtClean="0"/>
              <a:t>egeneracija, uniformnost, artificijelnost, istrošenost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ič, komodifikacija...</a:t>
            </a:r>
          </a:p>
          <a:p>
            <a:r>
              <a:rPr lang="en-US" dirty="0" smtClean="0"/>
              <a:t>G</a:t>
            </a:r>
            <a:r>
              <a:rPr lang="sr-Latn-RS" dirty="0" smtClean="0"/>
              <a:t>ubitak kulturnog i nacionalnog ponosa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romene u potrošnji</a:t>
            </a:r>
          </a:p>
          <a:p>
            <a:r>
              <a:rPr lang="en-US" dirty="0" smtClean="0"/>
              <a:t>H</a:t>
            </a:r>
            <a:r>
              <a:rPr lang="sr-Latn-RS" dirty="0" smtClean="0"/>
              <a:t>azardne igre, prostitucija, alkoholizam, narkomanija, krađe, džeparenja, poroci uopšte</a:t>
            </a:r>
          </a:p>
          <a:p>
            <a:r>
              <a:rPr lang="en-US" dirty="0" smtClean="0"/>
              <a:t>Z</a:t>
            </a:r>
            <a:r>
              <a:rPr lang="sr-Latn-RS" dirty="0" smtClean="0"/>
              <a:t>dravstveni problemi</a:t>
            </a:r>
          </a:p>
          <a:p>
            <a:r>
              <a:rPr lang="en-US" dirty="0" smtClean="0"/>
              <a:t>N</a:t>
            </a:r>
            <a:r>
              <a:rPr lang="sr-Latn-RS" dirty="0" smtClean="0"/>
              <a:t>erazumevanje domaćin-posetilac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POZITIVNI SOCIOKULTURNI EFEKTI </a:t>
            </a:r>
            <a:endParaRPr lang="en-US" dirty="0"/>
          </a:p>
        </p:txBody>
      </p:sp>
      <p:pic>
        <p:nvPicPr>
          <p:cNvPr id="2050" name="Picture 2" descr="C:\Users\Maja\Downloads\kul-narodni-muzej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4572000" cy="5715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724400" y="1143000"/>
            <a:ext cx="42672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 </a:t>
            </a:r>
            <a:r>
              <a:rPr lang="sr-Latn-RS" b="1" dirty="0" smtClean="0"/>
              <a:t>LOKALNO STANOVNIŠTVO – TURISTI </a:t>
            </a:r>
            <a:r>
              <a:rPr lang="sr-Latn-RS" dirty="0" smtClean="0"/>
              <a:t>(navike, običaji, moral, etika, stil života, kultura svakodnevnog života, javne službe, stvaranje novih potreba)</a:t>
            </a:r>
          </a:p>
          <a:p>
            <a:endParaRPr lang="sr-Latn-RS" dirty="0" smtClean="0"/>
          </a:p>
          <a:p>
            <a:endParaRPr lang="sr-Latn-RS" dirty="0" smtClean="0"/>
          </a:p>
          <a:p>
            <a:r>
              <a:rPr lang="sr-Latn-RS" b="1" dirty="0" smtClean="0"/>
              <a:t>KULTURNO RAZVOJNE POJAVE </a:t>
            </a:r>
            <a:r>
              <a:rPr lang="sr-Latn-RS" dirty="0" smtClean="0"/>
              <a:t>(kulturni nivo stanovništva, razvoj kulturnih delatnosti i kulturne infrastrukture, ekonomski pložaj kulturne sredine)</a:t>
            </a:r>
          </a:p>
          <a:p>
            <a:endParaRPr lang="sr-Latn-RS" dirty="0" smtClean="0"/>
          </a:p>
          <a:p>
            <a:endParaRPr lang="sr-Latn-RS" dirty="0" smtClean="0"/>
          </a:p>
          <a:p>
            <a:r>
              <a:rPr lang="sr-Latn-RS" b="1" dirty="0" smtClean="0"/>
              <a:t>POVEZANOST KULTURNO-ISTORIJSKE I PRIRODNE BAŠTINE I TURIZMA </a:t>
            </a:r>
            <a:r>
              <a:rPr lang="sr-Latn-RS" dirty="0" smtClean="0"/>
              <a:t>(potkradanje ili unapeđivanje)</a:t>
            </a:r>
          </a:p>
          <a:p>
            <a:endParaRPr lang="sr-Latn-RS" dirty="0" smtClean="0"/>
          </a:p>
          <a:p>
            <a:endParaRPr lang="sr-Latn-RS" dirty="0" smtClean="0"/>
          </a:p>
          <a:p>
            <a:r>
              <a:rPr lang="sr-Latn-RS" b="1" dirty="0" smtClean="0"/>
              <a:t>STVARANJE KULTURNOG I KULTURNO-UMETNIČKOG AMBIJENTA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NEGATIVNI SOCIOKULTURNI EFEKTI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sr-Latn-RS" dirty="0" smtClean="0"/>
          </a:p>
          <a:p>
            <a:pPr>
              <a:buNone/>
            </a:pPr>
            <a:r>
              <a:rPr lang="sr-Latn-RS" dirty="0" smtClean="0"/>
              <a:t>U destinacijama koje su manje privredno razvijene </a:t>
            </a:r>
          </a:p>
          <a:p>
            <a:pPr>
              <a:buNone/>
            </a:pPr>
            <a:r>
              <a:rPr lang="sr-Latn-RS" dirty="0" smtClean="0"/>
              <a:t>- potrošnja domaćeg stanovništva</a:t>
            </a:r>
          </a:p>
          <a:p>
            <a:pPr>
              <a:buFontTx/>
              <a:buChar char="-"/>
            </a:pPr>
            <a:r>
              <a:rPr lang="en-US" dirty="0" smtClean="0"/>
              <a:t>M</a:t>
            </a:r>
            <a:r>
              <a:rPr lang="sr-Latn-RS" dirty="0" smtClean="0"/>
              <a:t>igracije ruralnog stanovništva</a:t>
            </a:r>
          </a:p>
          <a:p>
            <a:pPr>
              <a:buFontTx/>
              <a:buChar char="-"/>
            </a:pPr>
            <a:r>
              <a:rPr lang="en-US" dirty="0" smtClean="0"/>
              <a:t>Z</a:t>
            </a:r>
            <a:r>
              <a:rPr lang="sr-Latn-RS" dirty="0" smtClean="0"/>
              <a:t>avist i ogorčenost lokalnog stanovništva</a:t>
            </a:r>
          </a:p>
          <a:p>
            <a:pPr>
              <a:buFontTx/>
              <a:buChar char="-"/>
            </a:pPr>
            <a:r>
              <a:rPr lang="en-US" dirty="0" smtClean="0"/>
              <a:t>I</a:t>
            </a:r>
            <a:r>
              <a:rPr lang="sr-Latn-RS" dirty="0" smtClean="0"/>
              <a:t>gnorisanje lokalnih običaja i vrednosti</a:t>
            </a:r>
          </a:p>
          <a:p>
            <a:pPr>
              <a:buFontTx/>
              <a:buChar char="-"/>
            </a:pPr>
            <a:r>
              <a:rPr lang="en-US" dirty="0" smtClean="0"/>
              <a:t>N</a:t>
            </a:r>
            <a:r>
              <a:rPr lang="sr-Latn-RS" dirty="0" smtClean="0"/>
              <a:t>arušavanje tradicije</a:t>
            </a:r>
          </a:p>
          <a:p>
            <a:pPr>
              <a:buFontTx/>
              <a:buChar char="-"/>
            </a:pPr>
            <a:r>
              <a:rPr lang="en-US" dirty="0" smtClean="0"/>
              <a:t>S</a:t>
            </a:r>
            <a:r>
              <a:rPr lang="sr-Latn-RS" dirty="0" smtClean="0"/>
              <a:t>manjenje bezbednosti, porast kriminala (turisti i domaćini)</a:t>
            </a:r>
          </a:p>
          <a:p>
            <a:pPr>
              <a:buFontTx/>
              <a:buChar char="-"/>
            </a:pPr>
            <a:r>
              <a:rPr lang="en-US" dirty="0" smtClean="0"/>
              <a:t>P</a:t>
            </a:r>
            <a:r>
              <a:rPr lang="sr-Latn-RS" dirty="0" smtClean="0"/>
              <a:t>revare, prosjačenje, napadi, džeparenja, ubistva</a:t>
            </a:r>
          </a:p>
          <a:p>
            <a:pPr>
              <a:buFontTx/>
              <a:buChar char="-"/>
            </a:pPr>
            <a:r>
              <a:rPr lang="en-US" dirty="0" smtClean="0"/>
              <a:t>K</a:t>
            </a:r>
            <a:r>
              <a:rPr lang="sr-Latn-RS" dirty="0" smtClean="0"/>
              <a:t>ocka, prostitucija, trgovina ljudima, dečja radna snaga</a:t>
            </a:r>
          </a:p>
          <a:p>
            <a:pPr>
              <a:buFontTx/>
              <a:buChar char="-"/>
            </a:pPr>
            <a:r>
              <a:rPr lang="sr-Latn-RS" dirty="0" smtClean="0"/>
              <a:t>DIZNILENDIZACIJA, MEKDONALDIZACIJA, KOMODIFIKACIJA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UTICAJ TURIZMA NA ZDRAVLJE TURISTA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 smtClean="0"/>
              <a:t>Potencijalne zaraze turista na destinacijama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graničeni uslovi neposrednog lečenja</a:t>
            </a:r>
          </a:p>
          <a:p>
            <a:r>
              <a:rPr lang="en-US" dirty="0" smtClean="0"/>
              <a:t>B</a:t>
            </a:r>
            <a:r>
              <a:rPr lang="sr-Latn-RS" dirty="0" smtClean="0"/>
              <a:t>olesti koje imaju dužu inkubaciju</a:t>
            </a:r>
          </a:p>
          <a:p>
            <a:r>
              <a:rPr lang="sr-Latn-RS" dirty="0" smtClean="0"/>
              <a:t>“nekonvencionalni terorizam”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eške opekotine</a:t>
            </a:r>
          </a:p>
          <a:p>
            <a:r>
              <a:rPr lang="en-US" dirty="0" smtClean="0"/>
              <a:t>I</a:t>
            </a:r>
            <a:r>
              <a:rPr lang="sr-Latn-RS" dirty="0" smtClean="0"/>
              <a:t>zlaganje zagađenoj hrani i vodi</a:t>
            </a:r>
          </a:p>
          <a:p>
            <a:r>
              <a:rPr lang="en-US" dirty="0" smtClean="0"/>
              <a:t>E</a:t>
            </a:r>
            <a:r>
              <a:rPr lang="sr-Latn-RS" dirty="0" smtClean="0"/>
              <a:t>pidemije SARS-a, HIV/AIDS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eks turizam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ZAPOSLENOST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sr-Latn-RS" dirty="0" smtClean="0"/>
              <a:t>rava koja proizilaze iz radnog odnosa, uslovi rada</a:t>
            </a:r>
          </a:p>
          <a:p>
            <a:r>
              <a:rPr lang="en-US" dirty="0" smtClean="0"/>
              <a:t>M</a:t>
            </a:r>
            <a:r>
              <a:rPr lang="sr-Latn-RS" dirty="0" smtClean="0"/>
              <a:t>lada populacija zarađuje više od starijih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tuđenje, nove klase stanovništva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dirty="0" smtClean="0"/>
              <a:t>RESURSI </a:t>
            </a:r>
            <a:r>
              <a:rPr lang="sr-Latn-RS" sz="2200" dirty="0" smtClean="0"/>
              <a:t>(lokalno stanovništvo, ekonomski sistem, , prirodni resursi, infrastruktura)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 Inflacija cena zemljišta i nekretnina – konflikti među lokalnim stanovništvom</a:t>
            </a:r>
          </a:p>
          <a:p>
            <a:r>
              <a:rPr lang="en-US" dirty="0" smtClean="0"/>
              <a:t>N</a:t>
            </a:r>
            <a:r>
              <a:rPr lang="sr-Latn-RS" dirty="0" smtClean="0"/>
              <a:t>arušavanje prirodnog i kulturnog okruženja</a:t>
            </a:r>
            <a:endParaRPr lang="en-US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Kako sprečiti konflikte lokalna zajednica – turisti (turizam)?</a:t>
            </a:r>
            <a:endParaRPr lang="en-US" dirty="0"/>
          </a:p>
        </p:txBody>
      </p:sp>
      <p:pic>
        <p:nvPicPr>
          <p:cNvPr id="1026" name="Picture 2" descr="C:\Users\Maja\Downloads\1024px-Antigua.St.John.from_west.wm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914400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O</a:t>
            </a:r>
            <a:r>
              <a:rPr lang="sr-Latn-RS" dirty="0" smtClean="0"/>
              <a:t>jačati vezu između turizma i drugih ekonomskih sektora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održati upotrebu domaćih, lokalnihh proizvod i usluga</a:t>
            </a:r>
          </a:p>
          <a:p>
            <a:r>
              <a:rPr lang="en-US" dirty="0" smtClean="0"/>
              <a:t>F</a:t>
            </a:r>
            <a:r>
              <a:rPr lang="sr-Latn-RS" dirty="0" smtClean="0"/>
              <a:t>inansijski podržati lokalno investiranje, preduzetništvo i zapošljavanje u turizmu</a:t>
            </a:r>
          </a:p>
          <a:p>
            <a:r>
              <a:rPr lang="en-US" dirty="0" smtClean="0"/>
              <a:t>E</a:t>
            </a:r>
            <a:r>
              <a:rPr lang="sr-Latn-RS" dirty="0" smtClean="0"/>
              <a:t>dukovati lokalno stanovništvo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ovećati turističku potrošnju i multiplikovati efekte turizma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ostepen razvijati turizam da bi se izbegli nagli skokovi cena zemljišta, nekretnina i dr.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čuvati stil lokalne arhitekture, muzike, umetnosti, priredbi, događaja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graničiti broj posetilaca – carryng capacity</a:t>
            </a:r>
          </a:p>
          <a:p>
            <a:r>
              <a:rPr lang="en-US" dirty="0" smtClean="0"/>
              <a:t>D</a:t>
            </a:r>
            <a:r>
              <a:rPr lang="sr-Latn-RS" dirty="0" smtClean="0"/>
              <a:t>oneti kodekse ponašanja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smeravati marketinške aktivnosti  na turiste sa osećajem za kulturu.</a:t>
            </a:r>
          </a:p>
          <a:p>
            <a:endParaRPr lang="sr-Latn-R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9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3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4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1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4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5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6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8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9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50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2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53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54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6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57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58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0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61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62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4" dur="indefinit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65" dur="indefinit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66" dur="indefinit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4440</Words>
  <Application>Microsoft Office PowerPoint</Application>
  <PresentationFormat>On-screen Show (4:3)</PresentationFormat>
  <Paragraphs>436</Paragraphs>
  <Slides>75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Office Theme</vt:lpstr>
      <vt:lpstr>OSNOVNE FUNKCIJE I UTICAJI TURIZMA </vt:lpstr>
      <vt:lpstr>EKONOMSKE FUNKCIJE I EFEKTI TURIZMA </vt:lpstr>
      <vt:lpstr>DRUŠTVENE – NEEKONOMSKE FUNKCIJE  </vt:lpstr>
      <vt:lpstr>Ekonomske funkcije i efekti turizma</vt:lpstr>
      <vt:lpstr>Slide 5</vt:lpstr>
      <vt:lpstr>METODE MERENJA UTICAJA TURIZMA NA PRIVREDNI RAZVOJ</vt:lpstr>
      <vt:lpstr>METODE MERENJA UTICAJA TURIZMA NA PRIVREDNI RAZVOJ</vt:lpstr>
      <vt:lpstr>TURISTIČKI PROMET I TURISTIČKA POTROŠNJA </vt:lpstr>
      <vt:lpstr>Slide 9</vt:lpstr>
      <vt:lpstr>Turistička potrošnja</vt:lpstr>
      <vt:lpstr>Visina turističke potrošnje zavisi od</vt:lpstr>
      <vt:lpstr>Faktori uticaja na visinu i strukturu realizacije turističke potrošnje u turističkoj destinaciji</vt:lpstr>
      <vt:lpstr>Faktori uticaja na visinu i strukturu realizacije turističke potrošnje u turističkoj destinaciji</vt:lpstr>
      <vt:lpstr>Turistička potrošnja</vt:lpstr>
      <vt:lpstr>Turistička potrošnja</vt:lpstr>
      <vt:lpstr>Turistički promet</vt:lpstr>
      <vt:lpstr>Turistički promet se izražava:</vt:lpstr>
      <vt:lpstr>Dimenzije turističkog prometa</vt:lpstr>
      <vt:lpstr>STATISTIČKO MERENJE U TURIZMU </vt:lpstr>
      <vt:lpstr>Turistički promet obuhvata</vt:lpstr>
      <vt:lpstr>Slide 21</vt:lpstr>
      <vt:lpstr>Metode utvrđivanja turističke potrošnje</vt:lpstr>
      <vt:lpstr>Slide 23</vt:lpstr>
      <vt:lpstr>Mogućnosti za prikupljanje podataka o turističkim kretanjima</vt:lpstr>
      <vt:lpstr>Slide 25</vt:lpstr>
      <vt:lpstr>Zaključci – kvantitativni i kvalitativni- iz analize turističkog prometa i turističke potrošnje</vt:lpstr>
      <vt:lpstr>EKONOMSKI UTICAJI TURIZMA NA PRIVREDU </vt:lpstr>
      <vt:lpstr>Fizički ekonomski efekti</vt:lpstr>
      <vt:lpstr>...</vt:lpstr>
      <vt:lpstr>Finanskijski ekonomski efekti</vt:lpstr>
      <vt:lpstr>Ograničenja preciznog izračunavanja ekonomskih efekata turizma (kritični aspekti merenja)</vt:lpstr>
      <vt:lpstr>Turizam nije uvek stabilan izvor prihoda  jer</vt:lpstr>
      <vt:lpstr>Faktori od uticaja na efekte turizma</vt:lpstr>
      <vt:lpstr>Najvažniji ekonomski efekti turizma </vt:lpstr>
      <vt:lpstr>Negativni ekonomski efekti </vt:lpstr>
      <vt:lpstr>...</vt:lpstr>
      <vt:lpstr>Mikroekonomske funkcije turizma</vt:lpstr>
      <vt:lpstr>Uticaj turizma na društveni proizvod i nacionalni dohodak i njihovu teritorijalnu preraspodelu </vt:lpstr>
      <vt:lpstr>Turizam se kao uslužna delatnost u osnovi ne može smatrati stvaraocem društvenog proizvoda i nacionalnog dohodka, ali na njih vrši značajan uticaj </vt:lpstr>
      <vt:lpstr>Uticaj turizma na delatnosti turističke privrede</vt:lpstr>
      <vt:lpstr>Slide 41</vt:lpstr>
      <vt:lpstr>Uticaj turizma na platni bilans</vt:lpstr>
      <vt:lpstr>Platni bilans</vt:lpstr>
      <vt:lpstr>Turistički bilans</vt:lpstr>
      <vt:lpstr>Turistički bilans u užem smislu</vt:lpstr>
      <vt:lpstr>Turistički bilans u širem smislu</vt:lpstr>
      <vt:lpstr>Prema metodologiji NBS devizni prihod od turizma obuhvata sledeće stavke:</vt:lpstr>
      <vt:lpstr>...a devizni odliv stavke</vt:lpstr>
      <vt:lpstr>Prednosti nevidljivog u odnosu na klasičan izvoz</vt:lpstr>
      <vt:lpstr>Neto devizni efekat</vt:lpstr>
      <vt:lpstr>Uticaj turizma  na zaposlenost stanovništva</vt:lpstr>
      <vt:lpstr>Ljudski resursi u turizmu</vt:lpstr>
      <vt:lpstr>Osnovna obeležja zaposlenih</vt:lpstr>
      <vt:lpstr>Ostali direktni ekonomski uticaji turizma na privredu </vt:lpstr>
      <vt:lpstr>Indirektni uticaji turizma na privredu</vt:lpstr>
      <vt:lpstr>Poljoprivreda              turizam</vt:lpstr>
      <vt:lpstr>Građevinarstvo            turizam</vt:lpstr>
      <vt:lpstr>MULTIPLIKATIVNI EFEKTI TURIZMA NA PRIVREDU I TIPOVI MULTIPLIKATORA </vt:lpstr>
      <vt:lpstr>Slide 59</vt:lpstr>
      <vt:lpstr>Slide 60</vt:lpstr>
      <vt:lpstr>Najvažniji tipovi multiplikatora</vt:lpstr>
      <vt:lpstr>Keynesian multiplikator - K</vt:lpstr>
      <vt:lpstr>Slide 63</vt:lpstr>
      <vt:lpstr>Razrađeni model</vt:lpstr>
      <vt:lpstr>DRUŠTVENE – NEEKONOMSKE FUNKCIJE TURIZMA </vt:lpstr>
      <vt:lpstr>Slide 66</vt:lpstr>
      <vt:lpstr>FAKTORI IZ KOJIH PROISTIČU SOCIOKULTURNI UTICAJI TURIZMA</vt:lpstr>
      <vt:lpstr> POZITIVNI I NEGATIVNI EFEKTI</vt:lpstr>
      <vt:lpstr>POZITIVNI SOCIOKULTURNI EFEKTI </vt:lpstr>
      <vt:lpstr>NEGATIVNI SOCIOKULTURNI EFEKTI</vt:lpstr>
      <vt:lpstr>UTICAJ TURIZMA NA ZDRAVLJE TURISTA</vt:lpstr>
      <vt:lpstr>ZAPOSLENOST</vt:lpstr>
      <vt:lpstr>RESURSI (lokalno stanovništvo, ekonomski sistem, , prirodni resursi, infrastruktura)</vt:lpstr>
      <vt:lpstr>Kako sprečiti konflikte lokalna zajednica – turisti (turizam)?</vt:lpstr>
      <vt:lpstr>Slide 75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OSNOVNE FUNKCIJE I UTICAJI TURIZMA</dc:title>
  <dc:creator>Corporate Edition</dc:creator>
  <cp:lastModifiedBy>Maja</cp:lastModifiedBy>
  <cp:revision>52</cp:revision>
  <dcterms:created xsi:type="dcterms:W3CDTF">2011-11-04T12:27:07Z</dcterms:created>
  <dcterms:modified xsi:type="dcterms:W3CDTF">2025-04-25T11:14:15Z</dcterms:modified>
</cp:coreProperties>
</file>