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308" r:id="rId15"/>
    <p:sldId id="270" r:id="rId16"/>
    <p:sldId id="314" r:id="rId17"/>
    <p:sldId id="315" r:id="rId18"/>
    <p:sldId id="271" r:id="rId19"/>
    <p:sldId id="272" r:id="rId20"/>
    <p:sldId id="273" r:id="rId21"/>
    <p:sldId id="312" r:id="rId22"/>
    <p:sldId id="316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313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309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11" r:id="rId58"/>
    <p:sldId id="306" r:id="rId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RS"/>
          </a:p>
        </p:txBody>
      </p:sp>
      <p:pic>
        <p:nvPicPr>
          <p:cNvPr id="1026" name="Picture 2" descr="C:\Users\MAJA\Downloads\1006160_10151655859343643_699344060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42860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4000" b="1" dirty="0" smtClean="0">
                <a:solidFill>
                  <a:srgbClr val="C00000"/>
                </a:solidFill>
              </a:rPr>
              <a:t>KARAKTERISTIKE TURISTIČKE PONUDE</a:t>
            </a:r>
            <a:endParaRPr lang="sr-Latn-RS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endParaRPr lang="sr-Latn-RS" dirty="0" smtClean="0"/>
          </a:p>
          <a:p>
            <a:endParaRPr lang="sr-Latn-RS" dirty="0"/>
          </a:p>
          <a:p>
            <a:r>
              <a:rPr lang="sr-Latn-RS" dirty="0" smtClean="0"/>
              <a:t>PRETPOSTAVKE FORMIRANJA TURISTIČKE PONUDE</a:t>
            </a:r>
          </a:p>
          <a:p>
            <a:r>
              <a:rPr lang="sr-Latn-RS" dirty="0" smtClean="0"/>
              <a:t>HETEROGENOST TURISTIČKE PONUDE</a:t>
            </a:r>
          </a:p>
          <a:p>
            <a:r>
              <a:rPr lang="sr-Latn-RS" dirty="0" smtClean="0"/>
              <a:t>NEELASTIČNOST I STATIČNOST TURISTIČKE PONUDE</a:t>
            </a:r>
          </a:p>
          <a:p>
            <a:r>
              <a:rPr lang="sr-Latn-RS" dirty="0" smtClean="0"/>
              <a:t>KARAKTERISTIKE TURISTIČKE USLUGE KAO PREDMETA RAZMENE U TURIZMU</a:t>
            </a:r>
          </a:p>
          <a:p>
            <a:r>
              <a:rPr lang="sr-Latn-RS" dirty="0" smtClean="0"/>
              <a:t>SEZONSKI KARAKTER POSLOVANJA U TURIZMU</a:t>
            </a:r>
          </a:p>
          <a:p>
            <a:r>
              <a:rPr lang="sr-Latn-RS" dirty="0" smtClean="0"/>
              <a:t>FAKTORI SEZONALNOSTI</a:t>
            </a:r>
          </a:p>
          <a:p>
            <a:r>
              <a:rPr lang="sr-Latn-RS" dirty="0" smtClean="0"/>
              <a:t>UTICAJ SEZONALNOSTI NA POSLOVANJE U TURIZMU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Pitanja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koja</a:t>
            </a:r>
            <a:r>
              <a:rPr lang="en-US" dirty="0" smtClean="0"/>
              <a:t> </a:t>
            </a:r>
            <a:r>
              <a:rPr lang="en-US" dirty="0" err="1" smtClean="0"/>
              <a:t>treba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studenti</a:t>
            </a:r>
            <a:r>
              <a:rPr lang="en-US" dirty="0" smtClean="0"/>
              <a:t> </a:t>
            </a:r>
            <a:r>
              <a:rPr lang="en-US" dirty="0" err="1" smtClean="0"/>
              <a:t>dobiju</a:t>
            </a:r>
            <a:r>
              <a:rPr lang="en-US" dirty="0" smtClean="0"/>
              <a:t> </a:t>
            </a:r>
            <a:r>
              <a:rPr lang="sr-Latn-RS" dirty="0" smtClean="0"/>
              <a:t>saznanja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dirty="0" smtClean="0"/>
              <a:t>Šta čini turističku ponudu?</a:t>
            </a:r>
          </a:p>
          <a:p>
            <a:r>
              <a:rPr lang="sr-Latn-RS" dirty="0" smtClean="0"/>
              <a:t>Ko vrši konačno uobličavanje turističke ponude?</a:t>
            </a:r>
          </a:p>
          <a:p>
            <a:r>
              <a:rPr lang="sr-Latn-RS" dirty="0" smtClean="0"/>
              <a:t>Koji direktni i indirektni faktori utiču na uobličavanje turističke ponude na turističkoj destinaciji?</a:t>
            </a:r>
          </a:p>
          <a:p>
            <a:r>
              <a:rPr lang="sr-Latn-RS" dirty="0" smtClean="0"/>
              <a:t>Koji osnovni faktori čine turističku ponudu?</a:t>
            </a:r>
          </a:p>
          <a:p>
            <a:r>
              <a:rPr lang="sr-Latn-RS" dirty="0" smtClean="0"/>
              <a:t>Na čemu se zasniva a</a:t>
            </a:r>
            <a:r>
              <a:rPr lang="en-US" dirty="0" err="1" smtClean="0"/>
              <a:t>naliza</a:t>
            </a:r>
            <a:r>
              <a:rPr lang="en-US" dirty="0" smtClean="0"/>
              <a:t> </a:t>
            </a:r>
            <a:r>
              <a:rPr lang="en-US" dirty="0" err="1"/>
              <a:t>navedenih</a:t>
            </a:r>
            <a:r>
              <a:rPr lang="en-US" dirty="0"/>
              <a:t> </a:t>
            </a:r>
            <a:r>
              <a:rPr lang="en-US" dirty="0" err="1"/>
              <a:t>faktora</a:t>
            </a:r>
            <a:r>
              <a:rPr lang="en-US" dirty="0"/>
              <a:t> </a:t>
            </a:r>
            <a:r>
              <a:rPr lang="en-US" dirty="0" err="1"/>
              <a:t>formiranja</a:t>
            </a:r>
            <a:r>
              <a:rPr lang="en-US" dirty="0"/>
              <a:t> </a:t>
            </a:r>
            <a:r>
              <a:rPr lang="en-US" dirty="0" err="1"/>
              <a:t>turističke</a:t>
            </a:r>
            <a:r>
              <a:rPr lang="en-US" dirty="0"/>
              <a:t> </a:t>
            </a:r>
            <a:r>
              <a:rPr lang="en-US" dirty="0" err="1"/>
              <a:t>ponude</a:t>
            </a:r>
            <a:r>
              <a:rPr lang="en-US" dirty="0"/>
              <a:t> </a:t>
            </a:r>
            <a:r>
              <a:rPr lang="sr-Latn-RS" dirty="0" smtClean="0"/>
              <a:t>?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...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Latn-RS" dirty="0" smtClean="0"/>
              <a:t>Koja je uloga i značaj atraktivnih faktora turističke ponude?</a:t>
            </a:r>
          </a:p>
          <a:p>
            <a:r>
              <a:rPr lang="sr-Latn-RS" dirty="0" smtClean="0"/>
              <a:t>Kako se definiše atraktivnost sa ekonomskog aspekta?</a:t>
            </a:r>
          </a:p>
          <a:p>
            <a:r>
              <a:rPr lang="sr-Latn-RS" dirty="0" smtClean="0"/>
              <a:t>Šta podrazumevaju </a:t>
            </a:r>
            <a:r>
              <a:rPr lang="en-US" b="1" dirty="0" err="1"/>
              <a:t>prirodne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biotropne</a:t>
            </a:r>
            <a:r>
              <a:rPr lang="en-US" dirty="0"/>
              <a:t>) </a:t>
            </a:r>
            <a:r>
              <a:rPr lang="sr-Latn-RS" dirty="0" smtClean="0"/>
              <a:t>atraktivnosti?</a:t>
            </a:r>
          </a:p>
          <a:p>
            <a:r>
              <a:rPr lang="sr-Latn-RS" dirty="0" smtClean="0"/>
              <a:t>Šta podrazumevaju </a:t>
            </a:r>
            <a:r>
              <a:rPr lang="en-US" b="1" dirty="0" err="1"/>
              <a:t>društvene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 smtClean="0"/>
              <a:t>antropične</a:t>
            </a:r>
            <a:r>
              <a:rPr lang="sr-Latn-RS" dirty="0" smtClean="0"/>
              <a:t>) atraktivnosti?</a:t>
            </a:r>
          </a:p>
          <a:p>
            <a:r>
              <a:rPr lang="sr-Latn-RS" dirty="0" smtClean="0"/>
              <a:t>Šta su izgrađene atraktivnosti?</a:t>
            </a:r>
          </a:p>
          <a:p>
            <a:r>
              <a:rPr lang="sr-Latn-RS" dirty="0" smtClean="0"/>
              <a:t>Šta podrazumevaju komunikativni faktori i koja je njihova uloga u razvoju turizma?</a:t>
            </a:r>
          </a:p>
          <a:p>
            <a:r>
              <a:rPr lang="sr-Latn-RS" dirty="0" smtClean="0"/>
              <a:t>Koji su primeri komunikativnih faktora kao svojevrsnog atraktivnog faktora?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...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Šta podrazumevaju r</a:t>
            </a:r>
            <a:r>
              <a:rPr lang="en-US" dirty="0" err="1" smtClean="0"/>
              <a:t>eceptivni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prihvatni</a:t>
            </a:r>
            <a:r>
              <a:rPr lang="en-US" dirty="0"/>
              <a:t>) </a:t>
            </a:r>
            <a:r>
              <a:rPr lang="en-US" dirty="0" err="1"/>
              <a:t>faktori</a:t>
            </a:r>
            <a:r>
              <a:rPr lang="en-US" dirty="0"/>
              <a:t> </a:t>
            </a:r>
            <a:r>
              <a:rPr lang="sr-Latn-RS" dirty="0" smtClean="0"/>
              <a:t>?</a:t>
            </a:r>
          </a:p>
          <a:p>
            <a:r>
              <a:rPr lang="sr-Latn-RS" dirty="0" smtClean="0"/>
              <a:t>Šta spada u direktne a šta u indirektne receptivne kapacitete?</a:t>
            </a:r>
          </a:p>
          <a:p>
            <a:r>
              <a:rPr lang="sr-Latn-RS" dirty="0" smtClean="0"/>
              <a:t>Od čega zavise o</a:t>
            </a:r>
            <a:r>
              <a:rPr lang="en-US" dirty="0" err="1" smtClean="0"/>
              <a:t>bim</a:t>
            </a:r>
            <a:r>
              <a:rPr lang="en-US" dirty="0"/>
              <a:t>, </a:t>
            </a:r>
            <a:r>
              <a:rPr lang="en-US" dirty="0" err="1"/>
              <a:t>struktura</a:t>
            </a:r>
            <a:r>
              <a:rPr lang="en-US" dirty="0"/>
              <a:t>, </a:t>
            </a:r>
            <a:r>
              <a:rPr lang="en-US" dirty="0" err="1"/>
              <a:t>kvalitet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vreme</a:t>
            </a:r>
            <a:r>
              <a:rPr lang="en-US" dirty="0"/>
              <a:t> </a:t>
            </a:r>
            <a:r>
              <a:rPr lang="en-US" dirty="0" err="1"/>
              <a:t>poslovanja</a:t>
            </a:r>
            <a:r>
              <a:rPr lang="en-US" dirty="0"/>
              <a:t> </a:t>
            </a:r>
            <a:r>
              <a:rPr lang="en-US" dirty="0" err="1"/>
              <a:t>receptivnih</a:t>
            </a:r>
            <a:r>
              <a:rPr lang="en-US" dirty="0"/>
              <a:t> </a:t>
            </a:r>
            <a:r>
              <a:rPr lang="en-US" dirty="0" err="1"/>
              <a:t>kapaciteta</a:t>
            </a:r>
            <a:r>
              <a:rPr lang="en-US" dirty="0"/>
              <a:t> </a:t>
            </a:r>
            <a:r>
              <a:rPr lang="sr-Latn-RS" dirty="0" smtClean="0"/>
              <a:t>?</a:t>
            </a:r>
          </a:p>
          <a:p>
            <a:r>
              <a:rPr lang="sr-Latn-RS" dirty="0" smtClean="0"/>
              <a:t>Od kojih faktora zavisi stepen atraktivnosti pojedine destinacije?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...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Kako se objašnjava heterogenost turističke ponude?</a:t>
            </a:r>
          </a:p>
          <a:p>
            <a:r>
              <a:rPr lang="sr-Latn-RS" dirty="0" smtClean="0"/>
              <a:t>Koja je o</a:t>
            </a:r>
            <a:r>
              <a:rPr lang="en-US" dirty="0" err="1" smtClean="0"/>
              <a:t>snovna</a:t>
            </a:r>
            <a:r>
              <a:rPr lang="en-US" dirty="0" smtClean="0"/>
              <a:t> </a:t>
            </a:r>
            <a:r>
              <a:rPr lang="en-US" dirty="0" err="1"/>
              <a:t>pretpostavka</a:t>
            </a:r>
            <a:r>
              <a:rPr lang="en-US" dirty="0"/>
              <a:t> </a:t>
            </a:r>
            <a:r>
              <a:rPr lang="en-US" dirty="0" err="1"/>
              <a:t>tržišne</a:t>
            </a:r>
            <a:r>
              <a:rPr lang="en-US" dirty="0"/>
              <a:t> </a:t>
            </a:r>
            <a:r>
              <a:rPr lang="en-US" dirty="0" err="1"/>
              <a:t>ravnoteže</a:t>
            </a:r>
            <a:r>
              <a:rPr lang="en-US" dirty="0"/>
              <a:t> </a:t>
            </a:r>
            <a:r>
              <a:rPr lang="en-US" dirty="0" err="1"/>
              <a:t>između</a:t>
            </a:r>
            <a:r>
              <a:rPr lang="en-US" dirty="0"/>
              <a:t> </a:t>
            </a:r>
            <a:r>
              <a:rPr lang="en-US" dirty="0" err="1"/>
              <a:t>turističke</a:t>
            </a:r>
            <a:r>
              <a:rPr lang="en-US" dirty="0"/>
              <a:t> </a:t>
            </a:r>
            <a:r>
              <a:rPr lang="en-US" dirty="0" err="1"/>
              <a:t>tražnje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turističke</a:t>
            </a:r>
            <a:r>
              <a:rPr lang="en-US" dirty="0"/>
              <a:t> </a:t>
            </a:r>
            <a:r>
              <a:rPr lang="en-US" dirty="0" err="1" smtClean="0"/>
              <a:t>ponud</a:t>
            </a:r>
            <a:r>
              <a:rPr lang="sr-Latn-RS" dirty="0" smtClean="0"/>
              <a:t>e?</a:t>
            </a:r>
          </a:p>
          <a:p>
            <a:r>
              <a:rPr lang="sr-Latn-RS" dirty="0" smtClean="0"/>
              <a:t>Objasnite piramidalni prikaz </a:t>
            </a:r>
            <a:r>
              <a:rPr lang="sr-Latn-RS" dirty="0"/>
              <a:t>p</a:t>
            </a:r>
            <a:r>
              <a:rPr lang="en-US" dirty="0" err="1" smtClean="0"/>
              <a:t>ripadajuć</a:t>
            </a:r>
            <a:r>
              <a:rPr lang="sr-Latn-RS" dirty="0" smtClean="0"/>
              <a:t>eg</a:t>
            </a:r>
            <a:r>
              <a:rPr lang="en-US" dirty="0" smtClean="0"/>
              <a:t> segment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turističke</a:t>
            </a:r>
            <a:r>
              <a:rPr lang="en-US" dirty="0"/>
              <a:t> </a:t>
            </a:r>
            <a:r>
              <a:rPr lang="en-US" dirty="0" err="1"/>
              <a:t>tražnje</a:t>
            </a:r>
            <a:r>
              <a:rPr lang="en-US" dirty="0"/>
              <a:t> u </a:t>
            </a:r>
            <a:r>
              <a:rPr lang="en-US" dirty="0" err="1"/>
              <a:t>odnosu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određeni</a:t>
            </a:r>
            <a:r>
              <a:rPr lang="en-US" dirty="0"/>
              <a:t> segment </a:t>
            </a:r>
            <a:r>
              <a:rPr lang="en-US" dirty="0" err="1"/>
              <a:t>turističke</a:t>
            </a:r>
            <a:r>
              <a:rPr lang="en-US" dirty="0"/>
              <a:t> </a:t>
            </a:r>
            <a:r>
              <a:rPr lang="en-US" dirty="0" err="1"/>
              <a:t>ponude</a:t>
            </a:r>
            <a:endParaRPr lang="en-US" dirty="0"/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...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Latn-RS" dirty="0" smtClean="0"/>
              <a:t>Iz čega proizilazi neelastičnost turističke ponude?</a:t>
            </a:r>
          </a:p>
          <a:p>
            <a:r>
              <a:rPr lang="sr-Latn-RS" dirty="0" smtClean="0"/>
              <a:t>Koji su izvorni a koji izvedeni faktori turističke ponude?</a:t>
            </a:r>
          </a:p>
          <a:p>
            <a:r>
              <a:rPr lang="sr-Latn-RS" dirty="0" smtClean="0"/>
              <a:t>Objasnite metodu</a:t>
            </a:r>
            <a:r>
              <a:rPr lang="en-US" b="1" dirty="0" smtClean="0"/>
              <a:t> </a:t>
            </a:r>
            <a:r>
              <a:rPr lang="en-US" dirty="0" err="1"/>
              <a:t>vršnog</a:t>
            </a:r>
            <a:r>
              <a:rPr lang="en-US" dirty="0"/>
              <a:t> </a:t>
            </a:r>
            <a:r>
              <a:rPr lang="en-US" dirty="0" err="1" smtClean="0"/>
              <a:t>kapaciteta</a:t>
            </a:r>
            <a:r>
              <a:rPr lang="en-US" dirty="0" smtClean="0"/>
              <a:t> </a:t>
            </a:r>
            <a:endParaRPr lang="sr-Latn-RS" dirty="0" smtClean="0"/>
          </a:p>
          <a:p>
            <a:r>
              <a:rPr lang="sr-Latn-RS" dirty="0" smtClean="0"/>
              <a:t>Šta se postiže </a:t>
            </a:r>
            <a:r>
              <a:rPr lang="sr-Latn-RS" dirty="0"/>
              <a:t>m</a:t>
            </a:r>
            <a:r>
              <a:rPr lang="en-US" dirty="0" err="1" smtClean="0"/>
              <a:t>etodom</a:t>
            </a:r>
            <a:r>
              <a:rPr lang="en-US" dirty="0" smtClean="0"/>
              <a:t> </a:t>
            </a:r>
            <a:r>
              <a:rPr lang="en-US" dirty="0" err="1"/>
              <a:t>prosečnog</a:t>
            </a:r>
            <a:r>
              <a:rPr lang="en-US" dirty="0"/>
              <a:t> </a:t>
            </a:r>
            <a:r>
              <a:rPr lang="en-US" dirty="0" err="1"/>
              <a:t>vršnog</a:t>
            </a:r>
            <a:r>
              <a:rPr lang="en-US" dirty="0"/>
              <a:t> </a:t>
            </a:r>
            <a:r>
              <a:rPr lang="en-US" dirty="0" err="1"/>
              <a:t>opterećenja</a:t>
            </a:r>
            <a:r>
              <a:rPr lang="en-US" dirty="0"/>
              <a:t> </a:t>
            </a:r>
            <a:r>
              <a:rPr lang="en-US" dirty="0" err="1"/>
              <a:t>kapaciteta</a:t>
            </a:r>
            <a:r>
              <a:rPr lang="en-US" dirty="0"/>
              <a:t> </a:t>
            </a:r>
            <a:r>
              <a:rPr lang="sr-Latn-RS" dirty="0" smtClean="0"/>
              <a:t>?</a:t>
            </a:r>
          </a:p>
          <a:p>
            <a:r>
              <a:rPr lang="sr-Latn-RS" dirty="0" smtClean="0"/>
              <a:t>Kojim merama se može ublažiti i uticati na neelastičnost turističke ponude?</a:t>
            </a:r>
          </a:p>
          <a:p>
            <a:r>
              <a:rPr lang="sr-Latn-RS" dirty="0" smtClean="0"/>
              <a:t>Kako se objašnjava nematerijalni karakter rada u turizmu?</a:t>
            </a:r>
          </a:p>
          <a:p>
            <a:r>
              <a:rPr lang="sr-Latn-RS" dirty="0" smtClean="0"/>
              <a:t>Šta podrazumeva varijabilnost turističkih usluga?</a:t>
            </a:r>
          </a:p>
          <a:p>
            <a:r>
              <a:rPr lang="sr-Latn-RS" dirty="0" smtClean="0"/>
              <a:t>Šta podrazumeva nedeljivost turističkih usluga?</a:t>
            </a:r>
          </a:p>
          <a:p>
            <a:r>
              <a:rPr lang="sr-Latn-RS" dirty="0" smtClean="0"/>
              <a:t>Objasnite heterogenost, kvarljivost i odsustvo svojine turističkih usluga</a:t>
            </a:r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...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dirty="0" smtClean="0"/>
              <a:t>Koji su najvažniji faktori sezonalnosti u turizmu?</a:t>
            </a:r>
          </a:p>
          <a:p>
            <a:r>
              <a:rPr lang="sr-Latn-RS" dirty="0" smtClean="0"/>
              <a:t>Kako osobina sezonalnosti utiče na poslovanje subjekata u turizmu?</a:t>
            </a:r>
          </a:p>
          <a:p>
            <a:r>
              <a:rPr lang="sr-Latn-RS" dirty="0" smtClean="0"/>
              <a:t>Kojim merama subjekti na mikro i na makro nivou poslovanja u turizmu ublažavaju posledice sezonalnosti?</a:t>
            </a:r>
          </a:p>
          <a:p>
            <a:r>
              <a:rPr lang="sr-Latn-RS" dirty="0" smtClean="0"/>
              <a:t>Kako sezonalnost negativno može uticati na zaposlenost na destinaciji?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sr-Latn-RS" dirty="0" smtClean="0"/>
              <a:t>TURISTIČKA PONUDA</a:t>
            </a:r>
            <a:endParaRPr lang="sr-Latn-RS" dirty="0"/>
          </a:p>
        </p:txBody>
      </p:sp>
      <p:pic>
        <p:nvPicPr>
          <p:cNvPr id="2050" name="Picture 2" descr="C:\Users\MAJA\Downloads\Italija bell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500174"/>
            <a:ext cx="4143372" cy="535782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429124" y="1571612"/>
            <a:ext cx="414340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/>
              <a:t>KOLIČINA TURISTIČKIH DOBARA I USLUGA KOJA SE ŽELI PLASIRATI ILI SE NUDI TURISTIMA NA TURISTIČKOM TRŽIŠTU U ODREĐENO VREME NA ODREĐENOM MESTU.</a:t>
            </a:r>
          </a:p>
          <a:p>
            <a:endParaRPr lang="sr-Latn-RS" sz="2400" dirty="0"/>
          </a:p>
          <a:p>
            <a:r>
              <a:rPr lang="sr-Latn-RS" sz="2400" dirty="0" smtClean="0"/>
              <a:t>TURISTIČKI POSREDNICI SU UGLAVNOM LOCIRANI NA TRŽIŠTU TRAŽNJE.</a:t>
            </a:r>
          </a:p>
          <a:p>
            <a:endParaRPr lang="sr-Latn-RS" sz="2400" dirty="0"/>
          </a:p>
          <a:p>
            <a:r>
              <a:rPr lang="sr-Latn-RS" sz="2400" dirty="0" smtClean="0"/>
              <a:t>TURISTA KONAČNO OBLIKUJE TURISTIČKI PROIZVOD.</a:t>
            </a:r>
            <a:endParaRPr lang="sr-Latn-R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en-US" b="1" dirty="0"/>
              <a:t>PRETPOSTAVKE FORMIRANJA TURISTIČKE PONUDE</a:t>
            </a:r>
            <a:r>
              <a:rPr lang="en-US" sz="1600" dirty="0"/>
              <a:t/>
            </a:r>
            <a:br>
              <a:rPr lang="en-US" sz="1600" dirty="0"/>
            </a:br>
            <a:endParaRPr lang="sr-Latn-R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066800"/>
            <a:ext cx="85344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71612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sr-Latn-RS" b="1" dirty="0" smtClean="0"/>
              <a:t>PRETPOSTAVKE FORMIRANJA TURISTIČKE PONUDE</a:t>
            </a:r>
            <a:endParaRPr lang="sr-Latn-R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  <a:solidFill>
            <a:srgbClr val="00B0F0"/>
          </a:solidFill>
        </p:spPr>
        <p:txBody>
          <a:bodyPr/>
          <a:lstStyle/>
          <a:p>
            <a:r>
              <a:rPr lang="sr-Latn-RS" b="1" dirty="0" smtClean="0"/>
              <a:t>ATRAKTIVNI (PRIVLAČNI) FAKTORI </a:t>
            </a:r>
            <a:r>
              <a:rPr lang="sr-Latn-RS" dirty="0" smtClean="0"/>
              <a:t>– ATRAKTIVNOST PROSTORA</a:t>
            </a:r>
          </a:p>
          <a:p>
            <a:r>
              <a:rPr lang="sr-Latn-RS" b="1" dirty="0" smtClean="0"/>
              <a:t>KOMUNIKATIVNI (SAOBRAĆAJNI) FAKTORI </a:t>
            </a:r>
            <a:r>
              <a:rPr lang="sr-Latn-RS" dirty="0" smtClean="0"/>
              <a:t>– SAOBRAĆAJNA DOSTUPNOST</a:t>
            </a:r>
          </a:p>
          <a:p>
            <a:r>
              <a:rPr lang="sr-Latn-RS" b="1" dirty="0" smtClean="0"/>
              <a:t>RECEPTIVNI (PRIHVATNI) FAKTORI </a:t>
            </a:r>
            <a:r>
              <a:rPr lang="sr-Latn-RS" dirty="0" smtClean="0"/>
              <a:t>- IZGRAĐENI RECEPTIVNI KAPACITETI</a:t>
            </a:r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ATRAKTIVNI FAKTORI TURISTIČKE PONUDE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Latn-RS" dirty="0" smtClean="0"/>
              <a:t>SPOSOBNOST SPECIFIČNOG ELEMENTA ILI KOMBINACIJE ELEMENATA TURISTIČKE PONUDE U PRIVLAČENJU VEĆEG BROJA POSETILACA NA ODREĐENO PODRUČJE U CILJU EKONOMSKE VALORIZACIJE.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>
                <a:solidFill>
                  <a:srgbClr val="C00000"/>
                </a:solidFill>
              </a:rPr>
              <a:t>PRIRODNI ATRAKTIVNI FAKTOR</a:t>
            </a:r>
            <a:endParaRPr lang="sr-Latn-RS" b="1" dirty="0">
              <a:solidFill>
                <a:srgbClr val="C00000"/>
              </a:solidFill>
            </a:endParaRPr>
          </a:p>
        </p:txBody>
      </p:sp>
      <p:pic>
        <p:nvPicPr>
          <p:cNvPr id="3074" name="Picture 2" descr="C:\Users\MAJA\Downloads\Sky walking Canad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2984"/>
            <a:ext cx="9144000" cy="571501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28596" y="1500174"/>
            <a:ext cx="835824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b="1" dirty="0" smtClean="0">
                <a:solidFill>
                  <a:srgbClr val="C00000"/>
                </a:solidFill>
              </a:rPr>
              <a:t>KLIMATSKI ELEMENTI</a:t>
            </a:r>
            <a:r>
              <a:rPr lang="sr-Latn-RS" sz="3200" dirty="0" smtClean="0"/>
              <a:t>: insolacija, vlažnost, količina padavina, temperatura vazduha</a:t>
            </a:r>
          </a:p>
          <a:p>
            <a:r>
              <a:rPr lang="sr-Latn-RS" sz="3200" b="1" dirty="0" smtClean="0">
                <a:solidFill>
                  <a:srgbClr val="C00000"/>
                </a:solidFill>
              </a:rPr>
              <a:t>HIDROGRAFSKI ELEMENTI</a:t>
            </a:r>
            <a:r>
              <a:rPr lang="sr-Latn-RS" sz="3200" dirty="0" smtClean="0"/>
              <a:t>: mora, reke, jezera, kanali, termalni i termomineralni izvori, lednici, fjordovi</a:t>
            </a:r>
          </a:p>
          <a:p>
            <a:r>
              <a:rPr lang="sr-Latn-RS" sz="3200" b="1" dirty="0" smtClean="0">
                <a:solidFill>
                  <a:srgbClr val="C00000"/>
                </a:solidFill>
              </a:rPr>
              <a:t>FLORA I FAUNA</a:t>
            </a:r>
            <a:r>
              <a:rPr lang="sr-Latn-RS" sz="3200" dirty="0" smtClean="0"/>
              <a:t>: biljni i životinjski svet</a:t>
            </a:r>
            <a:endParaRPr lang="sr-Latn-R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714348" y="5715016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 smtClean="0">
                <a:solidFill>
                  <a:srgbClr val="C00000"/>
                </a:solidFill>
              </a:rPr>
              <a:t>RETKI I NEOBIČNI OBLICI PRIRODNE ATRAKTIVNOSTI KAO I NJIHOVA OČUVANOST  PRUŽAJU MOGUĆNOST BOLJE KONKURENTSKE POZICIJE</a:t>
            </a:r>
            <a:endParaRPr lang="sr-Latn-RS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sr-Latn-RS" dirty="0" smtClean="0"/>
              <a:t>SNAGA PRIVLAČNOSTI MERI SE BROJEM POSETILACA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5276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AURORA BOREALIS, FINSKA</a:t>
            </a:r>
            <a:endParaRPr lang="sr-Latn-RS" dirty="0"/>
          </a:p>
        </p:txBody>
      </p:sp>
      <p:pic>
        <p:nvPicPr>
          <p:cNvPr id="9218" name="Picture 2" descr="C:\Users\MAJA\Downloads\Aurora Borealis, Finlan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144000" cy="525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User\Desktop\11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4340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kvir za tekst 3"/>
          <p:cNvSpPr txBox="1"/>
          <p:nvPr/>
        </p:nvSpPr>
        <p:spPr>
          <a:xfrm>
            <a:off x="152400" y="5486400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Đavolji bazen, Zambija (</a:t>
            </a:r>
            <a:r>
              <a:rPr lang="sr-Latn-RS" dirty="0" err="1" smtClean="0"/>
              <a:t>Devils</a:t>
            </a:r>
            <a:r>
              <a:rPr lang="sr-Latn-RS" dirty="0" smtClean="0"/>
              <a:t> </a:t>
            </a:r>
            <a:r>
              <a:rPr lang="sr-Latn-RS" dirty="0" err="1" smtClean="0"/>
              <a:t>Pool</a:t>
            </a:r>
            <a:r>
              <a:rPr lang="sr-Latn-RS" dirty="0" smtClean="0"/>
              <a:t>, </a:t>
            </a:r>
            <a:r>
              <a:rPr lang="sr-Latn-RS" dirty="0" err="1" smtClean="0"/>
              <a:t>Victoria</a:t>
            </a:r>
            <a:r>
              <a:rPr lang="sr-Latn-RS" dirty="0" smtClean="0"/>
              <a:t> </a:t>
            </a:r>
            <a:r>
              <a:rPr lang="sr-Latn-RS" dirty="0" err="1" smtClean="0"/>
              <a:t>Falls</a:t>
            </a:r>
            <a:r>
              <a:rPr lang="sr-Latn-RS" dirty="0" smtClean="0"/>
              <a:t>, </a:t>
            </a:r>
            <a:r>
              <a:rPr lang="sr-Latn-RS" dirty="0" err="1" smtClean="0"/>
              <a:t>Livingstone</a:t>
            </a:r>
            <a:r>
              <a:rPr lang="sr-Latn-RS" dirty="0" smtClean="0"/>
              <a:t>, </a:t>
            </a:r>
            <a:r>
              <a:rPr lang="sr-Latn-RS" dirty="0" err="1" smtClean="0"/>
              <a:t>Zambia</a:t>
            </a:r>
            <a:r>
              <a:rPr lang="sr-Latn-RS" dirty="0" smtClean="0"/>
              <a:t>)</a:t>
            </a:r>
            <a:endParaRPr lang="en-US" dirty="0"/>
          </a:p>
        </p:txBody>
      </p:sp>
      <p:pic>
        <p:nvPicPr>
          <p:cNvPr id="1027" name="Picture 3" descr="C:\Users\User\Desktop\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0"/>
            <a:ext cx="3581400" cy="505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kvir za tekst 4"/>
          <p:cNvSpPr txBox="1"/>
          <p:nvPr/>
        </p:nvSpPr>
        <p:spPr>
          <a:xfrm>
            <a:off x="5181600" y="5486400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Eko-arheološki park </a:t>
            </a:r>
            <a:r>
              <a:rPr lang="sr-Latn-RS" dirty="0" err="1" smtClean="0"/>
              <a:t>Ik</a:t>
            </a:r>
            <a:r>
              <a:rPr lang="sr-Latn-RS" dirty="0" smtClean="0"/>
              <a:t> </a:t>
            </a:r>
            <a:r>
              <a:rPr lang="sr-Latn-RS" dirty="0" err="1" smtClean="0"/>
              <a:t>Kil</a:t>
            </a:r>
            <a:r>
              <a:rPr lang="sr-Latn-RS" dirty="0" smtClean="0"/>
              <a:t>, Meksiko (</a:t>
            </a:r>
            <a:r>
              <a:rPr lang="sr-Latn-RS" dirty="0" err="1" smtClean="0"/>
              <a:t>Eco</a:t>
            </a:r>
            <a:r>
              <a:rPr lang="sr-Latn-RS" dirty="0" smtClean="0"/>
              <a:t>-</a:t>
            </a:r>
            <a:r>
              <a:rPr lang="sr-Latn-RS" dirty="0" err="1" smtClean="0"/>
              <a:t>Arqueological</a:t>
            </a:r>
            <a:r>
              <a:rPr lang="sr-Latn-RS" dirty="0" smtClean="0"/>
              <a:t> Park </a:t>
            </a:r>
            <a:r>
              <a:rPr lang="sr-Latn-RS" dirty="0" err="1" smtClean="0"/>
              <a:t>Ik</a:t>
            </a:r>
            <a:r>
              <a:rPr lang="sr-Latn-RS" dirty="0" smtClean="0"/>
              <a:t> </a:t>
            </a:r>
            <a:r>
              <a:rPr lang="sr-Latn-RS" dirty="0" err="1" smtClean="0"/>
              <a:t>Kil</a:t>
            </a:r>
            <a:r>
              <a:rPr lang="sr-Latn-RS" dirty="0" smtClean="0"/>
              <a:t>, </a:t>
            </a:r>
            <a:r>
              <a:rPr lang="sr-Latn-RS" dirty="0" err="1" smtClean="0"/>
              <a:t>Chichen</a:t>
            </a:r>
            <a:r>
              <a:rPr lang="sr-Latn-RS" dirty="0" smtClean="0"/>
              <a:t> </a:t>
            </a:r>
            <a:r>
              <a:rPr lang="sr-Latn-RS" dirty="0" err="1" smtClean="0"/>
              <a:t>Itza</a:t>
            </a:r>
            <a:r>
              <a:rPr lang="sr-Latn-RS" dirty="0" smtClean="0"/>
              <a:t>, </a:t>
            </a:r>
            <a:r>
              <a:rPr lang="sr-Latn-RS" dirty="0" err="1" smtClean="0"/>
              <a:t>Mexico</a:t>
            </a:r>
            <a:r>
              <a:rPr lang="sr-Latn-R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34173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User\Desktop\8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71" y="0"/>
            <a:ext cx="4626429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kvir za tekst 4"/>
          <p:cNvSpPr txBox="1"/>
          <p:nvPr/>
        </p:nvSpPr>
        <p:spPr>
          <a:xfrm>
            <a:off x="2438400" y="228600"/>
            <a:ext cx="1828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b="1" dirty="0" err="1" smtClean="0"/>
              <a:t>Pamukale</a:t>
            </a:r>
            <a:r>
              <a:rPr lang="sr-Latn-RS" sz="2800" b="1" dirty="0" smtClean="0"/>
              <a:t> termalni bazeni, Turska</a:t>
            </a:r>
            <a:endParaRPr lang="en-US" sz="2800" b="1" dirty="0"/>
          </a:p>
        </p:txBody>
      </p:sp>
      <p:pic>
        <p:nvPicPr>
          <p:cNvPr id="2051" name="Picture 3" descr="C:\Users\User\Desktop\9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0"/>
            <a:ext cx="4343400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kvir za tekst 5"/>
          <p:cNvSpPr txBox="1"/>
          <p:nvPr/>
        </p:nvSpPr>
        <p:spPr>
          <a:xfrm>
            <a:off x="5105400" y="228600"/>
            <a:ext cx="3657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b="1" dirty="0" smtClean="0">
                <a:solidFill>
                  <a:srgbClr val="FF0000"/>
                </a:solidFill>
              </a:rPr>
              <a:t>Las </a:t>
            </a:r>
            <a:r>
              <a:rPr lang="sr-Latn-RS" sz="3200" b="1" dirty="0" err="1" smtClean="0">
                <a:solidFill>
                  <a:srgbClr val="FF0000"/>
                </a:solidFill>
              </a:rPr>
              <a:t>Grietas</a:t>
            </a:r>
            <a:r>
              <a:rPr lang="sr-Latn-RS" sz="3200" b="1" dirty="0" smtClean="0">
                <a:solidFill>
                  <a:srgbClr val="FF0000"/>
                </a:solidFill>
              </a:rPr>
              <a:t>, </a:t>
            </a:r>
            <a:r>
              <a:rPr lang="sr-Latn-RS" sz="3200" b="1" dirty="0" err="1" smtClean="0">
                <a:solidFill>
                  <a:srgbClr val="FF0000"/>
                </a:solidFill>
              </a:rPr>
              <a:t>Galapagos</a:t>
            </a:r>
            <a:r>
              <a:rPr lang="sr-Latn-RS" sz="3200" b="1" dirty="0" smtClean="0">
                <a:solidFill>
                  <a:srgbClr val="FF0000"/>
                </a:solidFill>
              </a:rPr>
              <a:t> </a:t>
            </a:r>
            <a:r>
              <a:rPr lang="sr-Latn-RS" sz="3200" b="1" dirty="0" err="1" smtClean="0">
                <a:solidFill>
                  <a:srgbClr val="FF0000"/>
                </a:solidFill>
              </a:rPr>
              <a:t>Islands</a:t>
            </a:r>
            <a:r>
              <a:rPr lang="sr-Latn-RS" sz="3200" b="1" dirty="0" smtClean="0">
                <a:solidFill>
                  <a:srgbClr val="FF0000"/>
                </a:solidFill>
              </a:rPr>
              <a:t>, </a:t>
            </a:r>
            <a:r>
              <a:rPr lang="sr-Latn-RS" sz="3200" b="1" dirty="0" err="1" smtClean="0">
                <a:solidFill>
                  <a:srgbClr val="FF0000"/>
                </a:solidFill>
              </a:rPr>
              <a:t>Ecuador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28019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1448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C00000"/>
                </a:solidFill>
              </a:rPr>
              <a:t>Antropogeni</a:t>
            </a:r>
            <a:r>
              <a:rPr lang="sr-Latn-RS" b="1" dirty="0" smtClean="0">
                <a:solidFill>
                  <a:srgbClr val="C00000"/>
                </a:solidFill>
              </a:rPr>
              <a:t> atraktivni faktori – društveni resursi</a:t>
            </a:r>
            <a:endParaRPr lang="sr-Latn-RS" b="1" dirty="0">
              <a:solidFill>
                <a:srgbClr val="C00000"/>
              </a:solidFill>
            </a:endParaRPr>
          </a:p>
        </p:txBody>
      </p:sp>
      <p:pic>
        <p:nvPicPr>
          <p:cNvPr id="4098" name="Picture 2" descr="C:\Users\MAJA\Downloads\523576_4508815320147_435937183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00174"/>
            <a:ext cx="3500430" cy="535782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500430" y="1714488"/>
            <a:ext cx="5643570" cy="489364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sr-Latn-RS" sz="2400" b="1" dirty="0" smtClean="0"/>
              <a:t>kulturno-istorijski spomenici</a:t>
            </a:r>
          </a:p>
          <a:p>
            <a:pPr>
              <a:buFontTx/>
              <a:buChar char="-"/>
            </a:pPr>
            <a:r>
              <a:rPr lang="en-US" sz="2400" b="1" dirty="0" smtClean="0"/>
              <a:t>M</a:t>
            </a:r>
            <a:r>
              <a:rPr lang="sr-Latn-RS" sz="2400" b="1" dirty="0" smtClean="0"/>
              <a:t>anifestacije (sportske, kulturne, poslovne)</a:t>
            </a:r>
          </a:p>
          <a:p>
            <a:pPr>
              <a:buFontTx/>
              <a:buChar char="-"/>
            </a:pPr>
            <a:r>
              <a:rPr lang="en-US" sz="2400" b="1" dirty="0" smtClean="0"/>
              <a:t>F</a:t>
            </a:r>
            <a:r>
              <a:rPr lang="sr-Latn-RS" sz="2400" b="1" dirty="0" smtClean="0"/>
              <a:t>olklor</a:t>
            </a:r>
          </a:p>
          <a:p>
            <a:pPr>
              <a:buFontTx/>
              <a:buChar char="-"/>
            </a:pPr>
            <a:r>
              <a:rPr lang="en-US" sz="2400" b="1" dirty="0" smtClean="0"/>
              <a:t>O</a:t>
            </a:r>
            <a:r>
              <a:rPr lang="sr-Latn-RS" sz="2400" b="1" dirty="0" smtClean="0"/>
              <a:t>bičaji</a:t>
            </a:r>
          </a:p>
          <a:p>
            <a:pPr>
              <a:buFontTx/>
              <a:buChar char="-"/>
            </a:pPr>
            <a:r>
              <a:rPr lang="sr-Latn-RS" sz="2400" b="1" dirty="0"/>
              <a:t>G</a:t>
            </a:r>
            <a:r>
              <a:rPr lang="sr-Latn-RS" sz="2400" b="1" dirty="0" smtClean="0"/>
              <a:t>astronomija</a:t>
            </a:r>
          </a:p>
          <a:p>
            <a:pPr>
              <a:buFontTx/>
              <a:buChar char="-"/>
            </a:pPr>
            <a:r>
              <a:rPr lang="en-US" sz="2400" b="1" dirty="0" smtClean="0"/>
              <a:t>U</a:t>
            </a:r>
            <a:r>
              <a:rPr lang="sr-Latn-RS" sz="2400" b="1" dirty="0" smtClean="0"/>
              <a:t>stanove</a:t>
            </a:r>
          </a:p>
          <a:p>
            <a:pPr>
              <a:buFontTx/>
              <a:buChar char="-"/>
            </a:pPr>
            <a:r>
              <a:rPr lang="en-US" sz="2400" b="1" dirty="0" smtClean="0"/>
              <a:t>G</a:t>
            </a:r>
            <a:r>
              <a:rPr lang="sr-Latn-RS" sz="2400" b="1" dirty="0" smtClean="0"/>
              <a:t>rađevine</a:t>
            </a:r>
          </a:p>
          <a:p>
            <a:pPr>
              <a:buFontTx/>
              <a:buChar char="-"/>
            </a:pPr>
            <a:r>
              <a:rPr lang="en-US" sz="2400" b="1" dirty="0" smtClean="0"/>
              <a:t>U</a:t>
            </a:r>
            <a:r>
              <a:rPr lang="sr-Latn-RS" sz="2400" b="1" dirty="0" smtClean="0"/>
              <a:t>rbalne sredine</a:t>
            </a:r>
          </a:p>
          <a:p>
            <a:pPr>
              <a:buFontTx/>
              <a:buChar char="-"/>
            </a:pPr>
            <a:r>
              <a:rPr lang="en-US" sz="2400" b="1" dirty="0" smtClean="0"/>
              <a:t>S</a:t>
            </a:r>
            <a:r>
              <a:rPr lang="sr-Latn-RS" sz="2400" b="1" dirty="0" smtClean="0"/>
              <a:t>tara gradska jezgra</a:t>
            </a:r>
          </a:p>
          <a:p>
            <a:pPr>
              <a:buFontTx/>
              <a:buChar char="-"/>
            </a:pPr>
            <a:r>
              <a:rPr lang="en-US" sz="2400" b="1" dirty="0" smtClean="0"/>
              <a:t>A</a:t>
            </a:r>
            <a:r>
              <a:rPr lang="sr-Latn-RS" sz="2400" b="1" dirty="0" smtClean="0"/>
              <a:t>rheološka nalazišta</a:t>
            </a:r>
          </a:p>
          <a:p>
            <a:pPr>
              <a:buFontTx/>
              <a:buChar char="-"/>
            </a:pPr>
            <a:r>
              <a:rPr lang="en-US" sz="2400" b="1" dirty="0" smtClean="0"/>
              <a:t>M</a:t>
            </a:r>
            <a:r>
              <a:rPr lang="sr-Latn-RS" sz="2400" b="1" dirty="0" smtClean="0"/>
              <a:t>uzeji, galerije, legati, zadužbine</a:t>
            </a:r>
          </a:p>
          <a:p>
            <a:pPr>
              <a:buFontTx/>
              <a:buChar char="-"/>
            </a:pPr>
            <a:r>
              <a:rPr lang="en-US" sz="2400" b="1" dirty="0" smtClean="0"/>
              <a:t>Z</a:t>
            </a:r>
            <a:r>
              <a:rPr lang="sr-Latn-RS" sz="2400" b="1" dirty="0" smtClean="0"/>
              <a:t>abavni, rekreativni, tematski parkovi</a:t>
            </a:r>
            <a:endParaRPr lang="sr-Latn-R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>
                <a:solidFill>
                  <a:srgbClr val="C00000"/>
                </a:solidFill>
              </a:rPr>
              <a:t>IZGRAĐENA ATRAKTIVNOST</a:t>
            </a:r>
            <a:endParaRPr lang="sr-Latn-RS" b="1" dirty="0">
              <a:solidFill>
                <a:srgbClr val="C00000"/>
              </a:solidFill>
            </a:endParaRPr>
          </a:p>
        </p:txBody>
      </p:sp>
      <p:pic>
        <p:nvPicPr>
          <p:cNvPr id="5122" name="Picture 2" descr="C:\Users\MAJA\Downloads\The world most expensive and Fast Car ferrari world Located in Abu Dhabi U.A.E. Supper Car Testing Center.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4422"/>
            <a:ext cx="4572000" cy="45259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8596" y="5929330"/>
            <a:ext cx="3929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F</a:t>
            </a:r>
            <a:r>
              <a:rPr lang="sr-Latn-RS" sz="2400" b="1" dirty="0" smtClean="0"/>
              <a:t>errari  World Abu Dhabi</a:t>
            </a:r>
            <a:endParaRPr lang="sr-Latn-RS" sz="2400" b="1" dirty="0"/>
          </a:p>
        </p:txBody>
      </p:sp>
      <p:pic>
        <p:nvPicPr>
          <p:cNvPr id="5123" name="Picture 3" descr="C:\Users\MAJA\Downloads\disneyland_m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14422"/>
            <a:ext cx="4191000" cy="450059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000628" y="5929330"/>
            <a:ext cx="285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b="1" dirty="0" smtClean="0"/>
              <a:t>Disneyland</a:t>
            </a:r>
            <a:endParaRPr lang="sr-Latn-R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>
                <a:solidFill>
                  <a:srgbClr val="C00000"/>
                </a:solidFill>
              </a:rPr>
              <a:t>IZGRAĐENA ATRAKTIVNOST</a:t>
            </a:r>
            <a:endParaRPr lang="sr-Latn-RS" dirty="0"/>
          </a:p>
        </p:txBody>
      </p:sp>
      <p:pic>
        <p:nvPicPr>
          <p:cNvPr id="6146" name="Picture 2" descr="C:\Users\MAJA\Downloads\download (7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00174"/>
            <a:ext cx="2466975" cy="1847850"/>
          </a:xfrm>
          <a:prstGeom prst="rect">
            <a:avLst/>
          </a:prstGeom>
          <a:noFill/>
        </p:spPr>
      </p:pic>
      <p:pic>
        <p:nvPicPr>
          <p:cNvPr id="6147" name="Picture 3" descr="C:\Users\MAJA\Downloads\1331029620455dd625f1134977297265_extrem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1500175"/>
            <a:ext cx="4286250" cy="1857388"/>
          </a:xfrm>
          <a:prstGeom prst="rect">
            <a:avLst/>
          </a:prstGeom>
          <a:noFill/>
        </p:spPr>
      </p:pic>
      <p:pic>
        <p:nvPicPr>
          <p:cNvPr id="6148" name="Picture 4" descr="C:\Users\MAJA\Downloads\images (6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57562"/>
            <a:ext cx="2647950" cy="3500438"/>
          </a:xfrm>
          <a:prstGeom prst="rect">
            <a:avLst/>
          </a:prstGeom>
          <a:noFill/>
        </p:spPr>
      </p:pic>
      <p:pic>
        <p:nvPicPr>
          <p:cNvPr id="6149" name="Picture 5" descr="C:\Users\MAJA\Downloads\download (8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43174" y="3429000"/>
            <a:ext cx="2833691" cy="3429000"/>
          </a:xfrm>
          <a:prstGeom prst="rect">
            <a:avLst/>
          </a:prstGeom>
          <a:noFill/>
        </p:spPr>
      </p:pic>
      <p:pic>
        <p:nvPicPr>
          <p:cNvPr id="6150" name="Picture 6" descr="C:\Users\MAJA\Downloads\downtown-graphic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29256" y="3357562"/>
            <a:ext cx="3462462" cy="3500438"/>
          </a:xfrm>
          <a:prstGeom prst="rect">
            <a:avLst/>
          </a:prstGeom>
          <a:noFill/>
        </p:spPr>
      </p:pic>
      <p:pic>
        <p:nvPicPr>
          <p:cNvPr id="6151" name="Picture 7" descr="C:\Users\MAJA\Downloads\Amazing Efteling Theme park, Netherland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72264" y="1285860"/>
            <a:ext cx="2338383" cy="26588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ANGERPARK, </a:t>
            </a:r>
            <a:r>
              <a:rPr lang="sr-Latn-RS" dirty="0" err="1" smtClean="0"/>
              <a:t>Duizburg</a:t>
            </a:r>
            <a:r>
              <a:rPr lang="sr-Latn-RS" dirty="0" smtClean="0"/>
              <a:t>, Nemačka</a:t>
            </a:r>
            <a:endParaRPr lang="en-US" dirty="0"/>
          </a:p>
        </p:txBody>
      </p:sp>
      <p:pic>
        <p:nvPicPr>
          <p:cNvPr id="1026" name="Picture 2" descr="C:\Users\User\Desktop\13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47800"/>
            <a:ext cx="39624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kvir za tekst 3"/>
          <p:cNvSpPr txBox="1"/>
          <p:nvPr/>
        </p:nvSpPr>
        <p:spPr>
          <a:xfrm>
            <a:off x="5105400" y="1905000"/>
            <a:ext cx="3200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600" dirty="0" smtClean="0"/>
              <a:t>Skulptura „Tigar i kornjača – Magično brdo“ (</a:t>
            </a:r>
            <a:r>
              <a:rPr lang="sr-Latn-RS" sz="3600" dirty="0" err="1" smtClean="0"/>
              <a:t>Tiger</a:t>
            </a:r>
            <a:r>
              <a:rPr lang="sr-Latn-RS" sz="3600" dirty="0" smtClean="0"/>
              <a:t> </a:t>
            </a:r>
            <a:r>
              <a:rPr lang="sr-Latn-RS" sz="3600" dirty="0" err="1" smtClean="0"/>
              <a:t>and</a:t>
            </a:r>
            <a:r>
              <a:rPr lang="sr-Latn-RS" sz="3600" dirty="0" smtClean="0"/>
              <a:t> </a:t>
            </a:r>
            <a:r>
              <a:rPr lang="sr-Latn-RS" sz="3600" dirty="0" err="1" smtClean="0"/>
              <a:t>Turtle</a:t>
            </a:r>
            <a:r>
              <a:rPr lang="sr-Latn-RS" sz="3600" dirty="0" smtClean="0"/>
              <a:t> – </a:t>
            </a:r>
            <a:r>
              <a:rPr lang="sr-Latn-RS" sz="3600" dirty="0" err="1" smtClean="0"/>
              <a:t>Magic</a:t>
            </a:r>
            <a:r>
              <a:rPr lang="sr-Latn-RS" sz="3600" dirty="0" smtClean="0"/>
              <a:t> </a:t>
            </a:r>
            <a:r>
              <a:rPr lang="sr-Latn-RS" sz="3600" dirty="0" err="1" smtClean="0"/>
              <a:t>Mountain</a:t>
            </a:r>
            <a:r>
              <a:rPr lang="sr-Latn-RS" sz="3600" dirty="0" smtClean="0"/>
              <a:t>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1107831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err="1"/>
              <a:t>Cite</a:t>
            </a:r>
            <a:r>
              <a:rPr lang="sr-Latn-RS" dirty="0"/>
              <a:t> de </a:t>
            </a:r>
            <a:r>
              <a:rPr lang="sr-Latn-RS" dirty="0" err="1"/>
              <a:t>l’Automobile</a:t>
            </a:r>
            <a:r>
              <a:rPr lang="sr-Latn-RS" dirty="0"/>
              <a:t>, zvanično Francuski nacionalni muzej automobila-</a:t>
            </a:r>
            <a:r>
              <a:rPr lang="sr-Latn-RS" dirty="0" err="1"/>
              <a:t>Šlumf</a:t>
            </a:r>
            <a:r>
              <a:rPr lang="sr-Latn-RS" dirty="0"/>
              <a:t> kolekcija</a:t>
            </a:r>
            <a:endParaRPr lang="en-US" dirty="0"/>
          </a:p>
        </p:txBody>
      </p:sp>
      <p:pic>
        <p:nvPicPr>
          <p:cNvPr id="1026" name="Picture 2" descr="C:\Users\User\Desktop\3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2133600"/>
            <a:ext cx="4645742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1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711779"/>
            <a:ext cx="4191000" cy="453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776913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</a:t>
            </a:r>
            <a:r>
              <a:rPr lang="sr-Latn-RS" dirty="0" smtClean="0"/>
              <a:t>sobine atraktivnosti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</a:t>
            </a:r>
            <a:r>
              <a:rPr lang="sr-Latn-RS" dirty="0" smtClean="0"/>
              <a:t>aznolikost</a:t>
            </a:r>
          </a:p>
          <a:p>
            <a:r>
              <a:rPr lang="en-US" dirty="0" smtClean="0"/>
              <a:t>E</a:t>
            </a:r>
            <a:r>
              <a:rPr lang="sr-Latn-RS" dirty="0" smtClean="0"/>
              <a:t>kskluzivnost</a:t>
            </a:r>
          </a:p>
          <a:p>
            <a:r>
              <a:rPr lang="en-US" dirty="0" smtClean="0"/>
              <a:t>U</a:t>
            </a:r>
            <a:r>
              <a:rPr lang="sr-Latn-RS" dirty="0" smtClean="0"/>
              <a:t>nikatnost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čuvanost</a:t>
            </a:r>
          </a:p>
          <a:p>
            <a:r>
              <a:rPr lang="en-US" dirty="0" smtClean="0"/>
              <a:t>A</a:t>
            </a:r>
            <a:r>
              <a:rPr lang="sr-Latn-RS" dirty="0" smtClean="0"/>
              <a:t>utentičnost</a:t>
            </a:r>
          </a:p>
        </p:txBody>
      </p:sp>
      <p:sp>
        <p:nvSpPr>
          <p:cNvPr id="4" name="Right Arrow 3"/>
          <p:cNvSpPr/>
          <p:nvPr/>
        </p:nvSpPr>
        <p:spPr>
          <a:xfrm>
            <a:off x="3857620" y="321468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5" name="TextBox 4"/>
          <p:cNvSpPr txBox="1"/>
          <p:nvPr/>
        </p:nvSpPr>
        <p:spPr>
          <a:xfrm>
            <a:off x="5357818" y="1643050"/>
            <a:ext cx="321471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000" dirty="0" smtClean="0"/>
              <a:t>REKREATIVNA</a:t>
            </a:r>
          </a:p>
          <a:p>
            <a:r>
              <a:rPr lang="sr-Latn-RS" sz="4000" dirty="0" smtClean="0"/>
              <a:t>ESTETSKA</a:t>
            </a:r>
          </a:p>
          <a:p>
            <a:r>
              <a:rPr lang="sr-Latn-RS" sz="4000" dirty="0" smtClean="0"/>
              <a:t>PSIHOLOŠKA</a:t>
            </a:r>
          </a:p>
          <a:p>
            <a:r>
              <a:rPr lang="sr-Latn-RS" sz="4000" dirty="0" smtClean="0"/>
              <a:t>SOCIOLOŠKA</a:t>
            </a:r>
          </a:p>
          <a:p>
            <a:r>
              <a:rPr lang="sr-Latn-RS" sz="4000" dirty="0" smtClean="0"/>
              <a:t>OBRAZOVNA</a:t>
            </a:r>
          </a:p>
          <a:p>
            <a:r>
              <a:rPr lang="sr-Latn-RS" sz="4000" dirty="0" smtClean="0"/>
              <a:t>KULTURNA</a:t>
            </a:r>
          </a:p>
          <a:p>
            <a:endParaRPr lang="sr-Latn-RS" sz="4000" dirty="0"/>
          </a:p>
          <a:p>
            <a:r>
              <a:rPr lang="sr-Latn-RS" sz="4000" dirty="0" smtClean="0"/>
              <a:t>DEJSTVA</a:t>
            </a:r>
            <a:endParaRPr lang="sr-Latn-R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KOMUNIKATIVNI FAKTORI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RS" dirty="0" smtClean="0"/>
              <a:t>PREVOZNA SREDSTVA</a:t>
            </a:r>
          </a:p>
          <a:p>
            <a:r>
              <a:rPr lang="sr-Latn-RS" dirty="0" smtClean="0"/>
              <a:t>SAOBRAĆAJNA INFRASTRUKTURA I SUPRASTRUKTURA</a:t>
            </a:r>
          </a:p>
          <a:p>
            <a:r>
              <a:rPr lang="sr-Latn-RS" dirty="0" smtClean="0"/>
              <a:t>RAZVIJENOST SAOBRAĆAJNIH GRANA</a:t>
            </a:r>
          </a:p>
          <a:p>
            <a:endParaRPr lang="sr-Latn-RS" dirty="0"/>
          </a:p>
          <a:p>
            <a:r>
              <a:rPr lang="sr-Latn-RS" dirty="0" smtClean="0"/>
              <a:t>PREVOZ PUTNIKA I ROBE NAMENJENE ZA TURISTIČKU POTROŠNJU</a:t>
            </a:r>
          </a:p>
          <a:p>
            <a:r>
              <a:rPr lang="sr-Latn-RS" dirty="0" smtClean="0"/>
              <a:t>JAVNI SAOBRAĆAJ I PRIVATNI PREVOZNI KAPACITETI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2800" dirty="0" smtClean="0"/>
              <a:t>PREVOZ KAO PRIMARNI SADRŽAJ TURISTIČKOG PUTOVANJA – Palace on wheels</a:t>
            </a:r>
            <a:endParaRPr lang="sr-Latn-RS" sz="2800" dirty="0"/>
          </a:p>
        </p:txBody>
      </p:sp>
      <p:pic>
        <p:nvPicPr>
          <p:cNvPr id="7170" name="Picture 2" descr="C:\Users\MAJA\Downloads\pow_map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1357298"/>
            <a:ext cx="3384726" cy="5500702"/>
          </a:xfrm>
          <a:prstGeom prst="rect">
            <a:avLst/>
          </a:prstGeom>
          <a:noFill/>
        </p:spPr>
      </p:pic>
      <p:pic>
        <p:nvPicPr>
          <p:cNvPr id="7171" name="Picture 3" descr="C:\Users\MAJA\Downloads\img_ht_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14422"/>
            <a:ext cx="3079122" cy="2286016"/>
          </a:xfrm>
          <a:prstGeom prst="rect">
            <a:avLst/>
          </a:prstGeom>
          <a:noFill/>
        </p:spPr>
      </p:pic>
      <p:pic>
        <p:nvPicPr>
          <p:cNvPr id="7172" name="Picture 4" descr="C:\Users\MAJA\Downloads\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3571876"/>
            <a:ext cx="3214678" cy="3286124"/>
          </a:xfrm>
          <a:prstGeom prst="rect">
            <a:avLst/>
          </a:prstGeom>
          <a:noFill/>
        </p:spPr>
      </p:pic>
      <p:pic>
        <p:nvPicPr>
          <p:cNvPr id="7173" name="Picture 5" descr="C:\Users\MAJA\Downloads\images (7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02" y="1214422"/>
            <a:ext cx="2800350" cy="2643206"/>
          </a:xfrm>
          <a:prstGeom prst="rect">
            <a:avLst/>
          </a:prstGeom>
          <a:noFill/>
        </p:spPr>
      </p:pic>
      <p:pic>
        <p:nvPicPr>
          <p:cNvPr id="7174" name="Picture 6" descr="C:\Users\MAJA\Downloads\images (8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3857628"/>
            <a:ext cx="2619375" cy="30003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200" dirty="0" smtClean="0"/>
              <a:t>PREVOZ KAO PRIMARNI SADRŽAJ TURISTIČKOG PUTOVANJA</a:t>
            </a:r>
            <a:endParaRPr lang="sr-Latn-RS" sz="3200" dirty="0"/>
          </a:p>
        </p:txBody>
      </p:sp>
      <p:pic>
        <p:nvPicPr>
          <p:cNvPr id="8194" name="Picture 2" descr="C:\Users\MAJA\Downloads\wather bus in Duba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736"/>
            <a:ext cx="4429124" cy="442915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20" y="6072206"/>
            <a:ext cx="3286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V</a:t>
            </a:r>
            <a:r>
              <a:rPr lang="sr-Latn-RS" sz="2000" b="1" dirty="0" smtClean="0"/>
              <a:t>odeni taxi u Dubaiu</a:t>
            </a:r>
            <a:endParaRPr lang="sr-Latn-RS" sz="2000" b="1" dirty="0"/>
          </a:p>
        </p:txBody>
      </p:sp>
      <p:pic>
        <p:nvPicPr>
          <p:cNvPr id="8195" name="Picture 3" descr="C:\Users\MAJA\Downloads\Uspinjača Rio de Janerio, Brazi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500174"/>
            <a:ext cx="4572000" cy="478632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929190" y="6429396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/>
              <a:t>USPINJAČA U RIO DE ŽANEIRU</a:t>
            </a:r>
            <a:endParaRPr lang="sr-Latn-R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PREVOZ KAO PRIMARNI SADRŽAJ TURISTIČKOG PUTOVANJA</a:t>
            </a:r>
            <a:endParaRPr lang="sr-Latn-RS" dirty="0"/>
          </a:p>
        </p:txBody>
      </p:sp>
      <p:pic>
        <p:nvPicPr>
          <p:cNvPr id="10242" name="Picture 2" descr="C:\Users\MAJA\Downloads\Alberta, Canad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571612"/>
            <a:ext cx="4429124" cy="424021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20" y="6072206"/>
            <a:ext cx="4071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dirty="0" smtClean="0"/>
              <a:t>ALBERTA, KANADA</a:t>
            </a:r>
            <a:endParaRPr lang="sr-Latn-RS" sz="2000" b="1" dirty="0"/>
          </a:p>
        </p:txBody>
      </p:sp>
      <p:pic>
        <p:nvPicPr>
          <p:cNvPr id="10243" name="Picture 3" descr="C:\Users\MAJA\Downloads\Airline Virgin Atlanti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500174"/>
            <a:ext cx="4429156" cy="421482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786314" y="5929330"/>
            <a:ext cx="38576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Virgin</a:t>
            </a:r>
            <a:r>
              <a:rPr lang="sr-Latn-RS" sz="2000" b="1" dirty="0" smtClean="0"/>
              <a:t> Atlantic</a:t>
            </a:r>
            <a:endParaRPr lang="sr-Latn-R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PREVOZ KAO PRIMARNI SADRŽAJ TURISTIČKOG PUTOVANJA</a:t>
            </a:r>
            <a:endParaRPr lang="sr-Latn-RS" dirty="0"/>
          </a:p>
        </p:txBody>
      </p:sp>
      <p:pic>
        <p:nvPicPr>
          <p:cNvPr id="11266" name="Picture 2" descr="C:\Users\MAJA\Downloads\download (9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785926"/>
            <a:ext cx="2714644" cy="421484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20" y="4643446"/>
            <a:ext cx="25003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 smtClean="0"/>
          </a:p>
          <a:p>
            <a:endParaRPr lang="sr-Latn-RS" dirty="0"/>
          </a:p>
          <a:p>
            <a:endParaRPr lang="sr-Latn-RS" dirty="0" smtClean="0"/>
          </a:p>
          <a:p>
            <a:endParaRPr lang="sr-Latn-RS" dirty="0"/>
          </a:p>
          <a:p>
            <a:endParaRPr lang="sr-Latn-RS" dirty="0" smtClean="0"/>
          </a:p>
          <a:p>
            <a:r>
              <a:rPr lang="en-US" dirty="0" smtClean="0"/>
              <a:t>London</a:t>
            </a:r>
            <a:r>
              <a:rPr lang="sr-Latn-RS" dirty="0" smtClean="0"/>
              <a:t> Double decker</a:t>
            </a:r>
            <a:endParaRPr lang="sr-Latn-RS" dirty="0"/>
          </a:p>
        </p:txBody>
      </p:sp>
      <p:pic>
        <p:nvPicPr>
          <p:cNvPr id="11267" name="Picture 3" descr="C:\Users\MAJA\Downloads\download (10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4712" y="1785926"/>
            <a:ext cx="2314575" cy="392909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571868" y="4714884"/>
            <a:ext cx="17145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 smtClean="0"/>
          </a:p>
          <a:p>
            <a:endParaRPr lang="sr-Latn-RS" dirty="0"/>
          </a:p>
          <a:p>
            <a:endParaRPr lang="sr-Latn-RS" dirty="0" smtClean="0"/>
          </a:p>
          <a:p>
            <a:endParaRPr lang="sr-Latn-RS" dirty="0"/>
          </a:p>
          <a:p>
            <a:r>
              <a:rPr lang="sr-Latn-RS" dirty="0" smtClean="0"/>
              <a:t>Rikša, Indija</a:t>
            </a:r>
            <a:endParaRPr lang="sr-Latn-RS" dirty="0"/>
          </a:p>
        </p:txBody>
      </p:sp>
      <p:pic>
        <p:nvPicPr>
          <p:cNvPr id="11268" name="Picture 4" descr="C:\Users\MAJA\Downloads\mokra-gora-sarga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1857364"/>
            <a:ext cx="3143240" cy="435771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143636" y="5143512"/>
            <a:ext cx="25717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 smtClean="0"/>
          </a:p>
          <a:p>
            <a:endParaRPr lang="sr-Latn-RS" dirty="0"/>
          </a:p>
          <a:p>
            <a:endParaRPr lang="sr-Latn-RS" dirty="0" smtClean="0"/>
          </a:p>
          <a:p>
            <a:endParaRPr lang="sr-Latn-RS" dirty="0"/>
          </a:p>
          <a:p>
            <a:r>
              <a:rPr lang="sr-Latn-RS" dirty="0" smtClean="0"/>
              <a:t>Šarganska osmica, Srbija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Južn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Afri</a:t>
            </a:r>
            <a:r>
              <a:rPr lang="sr-Latn-RS" dirty="0" smtClean="0"/>
              <a:t>ka </a:t>
            </a:r>
            <a:r>
              <a:rPr lang="en-US" dirty="0" smtClean="0"/>
              <a:t> </a:t>
            </a:r>
            <a:r>
              <a:rPr lang="en-US" i="1" dirty="0" smtClean="0"/>
              <a:t>The </a:t>
            </a:r>
            <a:r>
              <a:rPr lang="en-US" i="1" dirty="0"/>
              <a:t>Blue </a:t>
            </a:r>
            <a:r>
              <a:rPr lang="en-US" i="1" dirty="0" smtClean="0"/>
              <a:t>Train</a:t>
            </a:r>
            <a:endParaRPr lang="sr-Latn-RS" dirty="0"/>
          </a:p>
        </p:txBody>
      </p:sp>
      <p:pic>
        <p:nvPicPr>
          <p:cNvPr id="4" name="Content Placeholder 3" descr="http://www.railsnw.com/images/blue_train_maintop_suba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371600"/>
            <a:ext cx="8915400" cy="5486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The Orient Express, Eastern &amp; Oriental Express</a:t>
            </a:r>
            <a:endParaRPr lang="sr-Latn-RS" dirty="0"/>
          </a:p>
        </p:txBody>
      </p:sp>
      <p:pic>
        <p:nvPicPr>
          <p:cNvPr id="4" name="Content Placeholder 3" descr="http://www.jaunted.com/files/admin/orientexpres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00200"/>
            <a:ext cx="4343400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8" name="Picture 2" descr="http://t3.gstatic.com/images?q=tbn:ANd9GcS7M4v0l5tqeKLvzXOhmLlmXPD4Rugk0HflV0xNDa1Ktefifb9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752600"/>
            <a:ext cx="3886200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Šarganska osmica, Mokra Gora</a:t>
            </a:r>
            <a:endParaRPr lang="sr-Latn-RS" dirty="0"/>
          </a:p>
        </p:txBody>
      </p:sp>
      <p:pic>
        <p:nvPicPr>
          <p:cNvPr id="4" name="Content Placeholder 3" descr="http://www.viabalkans.com/wp-content/uploads/2010/06/sarganska-osmica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371600"/>
            <a:ext cx="8458199" cy="5105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 dirty="0"/>
          </a:p>
        </p:txBody>
      </p:sp>
      <p:pic>
        <p:nvPicPr>
          <p:cNvPr id="4" name="Content Placeholder 3" descr="http://www.vietlist.us/Images_abd5/concord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47244"/>
            <a:ext cx="8534400" cy="351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2" descr="http://www.earthinpictures.com/world/usa/seattle/inside_concor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-2667000"/>
            <a:ext cx="4572000" cy="6096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pic>
        <p:nvPicPr>
          <p:cNvPr id="4" name="Content Placeholder 3" descr="http://t2.gstatic.com/images?q=tbn:ANd9GcRjFiGYtQE9sObnKPnMrovqqKF1GeI5iPdmt1I1QSNaNS2QeOJz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05000"/>
            <a:ext cx="26289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 descr="http://www.designofdecorate.com/wp-content/uploads/2011/09/Carnival-Cruise-Ecstasy-Pictures-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1295400"/>
            <a:ext cx="4286250" cy="2886076"/>
          </a:xfrm>
          <a:prstGeom prst="rect">
            <a:avLst/>
          </a:prstGeom>
          <a:noFill/>
        </p:spPr>
      </p:pic>
      <p:pic>
        <p:nvPicPr>
          <p:cNvPr id="33796" name="Picture 4" descr="http://www.designofdecorate.com/wp-content/uploads/2011/09/Carnival-Cruise-Ecstasy-Pictures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0200" y="3810000"/>
            <a:ext cx="38100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Moskovski tramvaj</a:t>
            </a:r>
            <a:endParaRPr lang="sr-Latn-RS" dirty="0"/>
          </a:p>
        </p:txBody>
      </p:sp>
      <p:pic>
        <p:nvPicPr>
          <p:cNvPr id="4" name="Content Placeholder 3" descr="http://www.4to40.com/images/photo_gallery/Tramvay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err="1"/>
              <a:t>Controversy</a:t>
            </a:r>
            <a:r>
              <a:rPr lang="sr-Latn-RS" dirty="0"/>
              <a:t> </a:t>
            </a:r>
            <a:r>
              <a:rPr lang="sr-Latn-RS" dirty="0" err="1"/>
              <a:t>Tram</a:t>
            </a:r>
            <a:r>
              <a:rPr lang="sr-Latn-RS" dirty="0"/>
              <a:t> </a:t>
            </a:r>
            <a:r>
              <a:rPr lang="sr-Latn-RS" dirty="0" err="1" smtClean="0"/>
              <a:t>Inn</a:t>
            </a:r>
            <a:r>
              <a:rPr lang="en-US" dirty="0" smtClean="0"/>
              <a:t>, </a:t>
            </a:r>
            <a:r>
              <a:rPr lang="en-US" dirty="0" err="1" smtClean="0"/>
              <a:t>Hoogwoud</a:t>
            </a:r>
            <a:r>
              <a:rPr lang="en-US" dirty="0" smtClean="0"/>
              <a:t>, </a:t>
            </a:r>
            <a:r>
              <a:rPr lang="en-US" dirty="0" err="1" smtClean="0"/>
              <a:t>Holandija</a:t>
            </a:r>
            <a:endParaRPr lang="en-US" dirty="0"/>
          </a:p>
        </p:txBody>
      </p:sp>
      <p:pic>
        <p:nvPicPr>
          <p:cNvPr id="1026" name="Picture 2" descr="C:\Users\User\Desktop\Saveti-Preporuka-controversy-tram-inn-hote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44958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controversy-tram-in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447800"/>
            <a:ext cx="4371975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875443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RECEPTIVNI (PRIHVATNI) FAKTORI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Latn-RS" dirty="0" smtClean="0"/>
              <a:t>ORGANIZACIONE FORME ZA SMEŠTAJ, ISHRANU, ZABAVU, RAZONODU I REKREACIJU TURISTA NA TURISTIČKOJ DESTINACIJI.</a:t>
            </a:r>
          </a:p>
          <a:p>
            <a:r>
              <a:rPr lang="sr-Latn-RS" dirty="0" smtClean="0"/>
              <a:t>DIREKTNI</a:t>
            </a:r>
          </a:p>
          <a:p>
            <a:r>
              <a:rPr lang="sr-Latn-RS" dirty="0" smtClean="0"/>
              <a:t>INDIREKTNI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DIREKTNI RECEPTIVNI KAPACITETI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Latn-RS" dirty="0" smtClean="0"/>
              <a:t>SMEŠTAJNI OBJEKTI osnovni i komplementarni</a:t>
            </a:r>
          </a:p>
          <a:p>
            <a:r>
              <a:rPr lang="sr-Latn-RS" dirty="0" smtClean="0"/>
              <a:t>UGOSTITELJSKI OBJEKTI za pružanje usluga ishrane i pića</a:t>
            </a:r>
          </a:p>
          <a:p>
            <a:r>
              <a:rPr lang="sr-Latn-RS" dirty="0" smtClean="0"/>
              <a:t>OBJEKTI ZA ZABAVU, RAZONODU I REKREACIJU</a:t>
            </a:r>
          </a:p>
          <a:p>
            <a:r>
              <a:rPr lang="sr-Latn-RS" dirty="0" smtClean="0"/>
              <a:t>TRGOVINSKE (maloprodajne) RADNJE</a:t>
            </a:r>
          </a:p>
          <a:p>
            <a:r>
              <a:rPr lang="sr-Latn-RS" dirty="0" smtClean="0"/>
              <a:t>KOMUNALNA PREDUZEĆA</a:t>
            </a:r>
          </a:p>
          <a:p>
            <a:r>
              <a:rPr lang="sr-Latn-RS" dirty="0" smtClean="0"/>
              <a:t>ZANATSKE RADNJE I SERVISI</a:t>
            </a:r>
          </a:p>
          <a:p>
            <a:r>
              <a:rPr lang="sr-Latn-RS" dirty="0" smtClean="0"/>
              <a:t>USTANOVE sportske, kulturne, obrazovne</a:t>
            </a:r>
          </a:p>
          <a:p>
            <a:r>
              <a:rPr lang="sr-Latn-RS" dirty="0" smtClean="0"/>
              <a:t>POŠTA I TELEKOMUNIKACIJE</a:t>
            </a:r>
          </a:p>
          <a:p>
            <a:r>
              <a:rPr lang="sr-Latn-RS" dirty="0" smtClean="0"/>
              <a:t>TURISTIČKI BIROI</a:t>
            </a:r>
          </a:p>
          <a:p>
            <a:r>
              <a:rPr lang="sr-Latn-RS" dirty="0" smtClean="0"/>
              <a:t>SPECIJALIZOVANE TURISTIČKE DELATNOSTI</a:t>
            </a:r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INDIREKTNI RECEPTIVNI KAPACITETI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PARKOVI, ŠETALIŠTA, OBALNI PUTEVI, VIDIKOVCI</a:t>
            </a:r>
          </a:p>
          <a:p>
            <a:r>
              <a:rPr lang="sr-Latn-RS" dirty="0" smtClean="0"/>
              <a:t>JAVNI UKRASNI OBJEKTI</a:t>
            </a:r>
          </a:p>
          <a:p>
            <a:r>
              <a:rPr lang="sr-Latn-RS" dirty="0" smtClean="0"/>
              <a:t>UNUTRAŠNJI PUTEVI (mesni i međumesni), JAVNA PARKIRALIŠTA, MALA PRISTANIŠTA</a:t>
            </a:r>
          </a:p>
          <a:p>
            <a:r>
              <a:rPr lang="sr-Latn-RS" dirty="0" smtClean="0"/>
              <a:t>VODOSNABDEVANJE, ILUMINACIJA</a:t>
            </a:r>
          </a:p>
          <a:p>
            <a:r>
              <a:rPr lang="sr-Latn-RS" dirty="0" smtClean="0"/>
              <a:t>KANALIZACIONA INFRASTRUKTURA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FAKTORI OD KOJIH ZAVISI STEPEN ATRAKTIVNOSTI DESTINACIJE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RS" dirty="0" smtClean="0"/>
              <a:t>GEOGRAFSKI POLOŽAJ</a:t>
            </a:r>
          </a:p>
          <a:p>
            <a:r>
              <a:rPr lang="sr-Latn-RS" dirty="0" smtClean="0"/>
              <a:t>KLIMA</a:t>
            </a:r>
          </a:p>
          <a:p>
            <a:r>
              <a:rPr lang="sr-Latn-RS" dirty="0" smtClean="0"/>
              <a:t>TOPOGRAFIJA</a:t>
            </a:r>
          </a:p>
          <a:p>
            <a:r>
              <a:rPr lang="sr-Latn-RS" dirty="0" smtClean="0"/>
              <a:t>KONCENTRACIJA TURISTIČKE PONUDE</a:t>
            </a:r>
          </a:p>
          <a:p>
            <a:r>
              <a:rPr lang="sr-Latn-RS" dirty="0" smtClean="0"/>
              <a:t>UDALJENOST DESTINACIJE OD NAJVAŽNIJIH EMITIVNIH TRŽIŠTA</a:t>
            </a:r>
          </a:p>
          <a:p>
            <a:r>
              <a:rPr lang="sr-Latn-RS" dirty="0" smtClean="0"/>
              <a:t>OBIM I STRUKTURA VANPANSIONSKIH USLUGA</a:t>
            </a:r>
          </a:p>
          <a:p>
            <a:r>
              <a:rPr lang="sr-Latn-RS" dirty="0" smtClean="0"/>
              <a:t>MEDIJSKI UTICAJ</a:t>
            </a:r>
          </a:p>
          <a:p>
            <a:r>
              <a:rPr lang="sr-Latn-RS" dirty="0" smtClean="0"/>
              <a:t>MOTIVI TURISTIČKE TRAŽNJE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HETEROGENOST TURISTIČKE PONUDE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r-Latn-RS" dirty="0" smtClean="0"/>
              <a:t>SLOJEVITA STRUKTURA TURIZMA</a:t>
            </a:r>
          </a:p>
          <a:p>
            <a:r>
              <a:rPr lang="sr-Latn-RS" dirty="0" smtClean="0"/>
              <a:t>VELIKI BROJ SISTEMA I PODSISTEMA</a:t>
            </a:r>
          </a:p>
          <a:p>
            <a:pPr algn="ctr"/>
            <a:r>
              <a:rPr lang="sr-Latn-RS" b="1" dirty="0" smtClean="0"/>
              <a:t>PROIZILAZI IZ HETEROGENOSTI POTREBA TURISTIČKE TRAŽNJE</a:t>
            </a:r>
          </a:p>
          <a:p>
            <a:r>
              <a:rPr lang="sr-Latn-RS" dirty="0" smtClean="0"/>
              <a:t>TURIZAM NIJE SAMOSTALNA I IZDVOJENA PRIVREDNA DELATNOST</a:t>
            </a:r>
          </a:p>
          <a:p>
            <a:r>
              <a:rPr lang="sr-Latn-RS" dirty="0" smtClean="0"/>
              <a:t>USLUGE SE PRUŽAJU I DOMICILNOM STANOVNIŠTVU</a:t>
            </a:r>
          </a:p>
          <a:p>
            <a:r>
              <a:rPr lang="sr-Latn-RS" dirty="0" smtClean="0"/>
              <a:t>POVEĆANJE IZDATAKA ZA TZV. DOPUNSKE USLUGE ZNAK RAZVIJENOSTI TURISTIČKE PONUDE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err="1"/>
              <a:t>Pripadajući</a:t>
            </a:r>
            <a:r>
              <a:rPr lang="en-US" sz="3600" b="1" dirty="0"/>
              <a:t> </a:t>
            </a:r>
            <a:r>
              <a:rPr lang="en-US" sz="3600" b="1" dirty="0" err="1"/>
              <a:t>segmenti</a:t>
            </a:r>
            <a:r>
              <a:rPr lang="en-US" sz="3600" b="1" dirty="0"/>
              <a:t> </a:t>
            </a:r>
            <a:r>
              <a:rPr lang="en-US" sz="3600" b="1" dirty="0" err="1"/>
              <a:t>tržišta</a:t>
            </a:r>
            <a:r>
              <a:rPr lang="en-US" sz="3600" b="1" dirty="0"/>
              <a:t> </a:t>
            </a:r>
            <a:r>
              <a:rPr lang="en-US" sz="3600" b="1" dirty="0" err="1"/>
              <a:t>turističke</a:t>
            </a:r>
            <a:r>
              <a:rPr lang="en-US" sz="3600" b="1" dirty="0"/>
              <a:t> </a:t>
            </a:r>
            <a:r>
              <a:rPr lang="en-US" sz="3600" b="1" dirty="0" err="1"/>
              <a:t>tražnje</a:t>
            </a:r>
            <a:r>
              <a:rPr lang="en-US" sz="3600" b="1" dirty="0"/>
              <a:t> u </a:t>
            </a:r>
            <a:r>
              <a:rPr lang="en-US" sz="3600" b="1" dirty="0" err="1"/>
              <a:t>odnosu</a:t>
            </a:r>
            <a:r>
              <a:rPr lang="en-US" sz="3600" b="1" dirty="0"/>
              <a:t> </a:t>
            </a:r>
            <a:r>
              <a:rPr lang="en-US" sz="3600" b="1" dirty="0" err="1"/>
              <a:t>na</a:t>
            </a:r>
            <a:r>
              <a:rPr lang="en-US" sz="3600" b="1" dirty="0"/>
              <a:t> </a:t>
            </a:r>
            <a:r>
              <a:rPr lang="en-US" sz="3600" b="1" dirty="0" err="1"/>
              <a:t>određeni</a:t>
            </a:r>
            <a:r>
              <a:rPr lang="en-US" sz="3600" b="1" dirty="0"/>
              <a:t> segment </a:t>
            </a:r>
            <a:r>
              <a:rPr lang="en-US" sz="3600" b="1" dirty="0" err="1"/>
              <a:t>turističke</a:t>
            </a:r>
            <a:r>
              <a:rPr lang="en-US" sz="3600" b="1" dirty="0"/>
              <a:t> </a:t>
            </a:r>
            <a:r>
              <a:rPr lang="en-US" sz="3600" b="1" dirty="0" err="1"/>
              <a:t>ponude</a:t>
            </a:r>
            <a:r>
              <a:rPr lang="en-US" dirty="0"/>
              <a:t/>
            </a:r>
            <a:br>
              <a:rPr lang="en-US" dirty="0"/>
            </a:br>
            <a:endParaRPr lang="sr-Latn-R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219200"/>
            <a:ext cx="8915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PONUDA TURISTIČKIH PREDUZEĆA ZAVISI OD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</a:t>
            </a:r>
            <a:r>
              <a:rPr lang="sr-Latn-RS" dirty="0" smtClean="0"/>
              <a:t>roškova proizvodnje (cene inputa – faktora i tehnologije proizvodnje)</a:t>
            </a:r>
          </a:p>
          <a:p>
            <a:r>
              <a:rPr lang="en-US" dirty="0" smtClean="0"/>
              <a:t>C</a:t>
            </a:r>
            <a:r>
              <a:rPr lang="sr-Latn-RS" dirty="0" smtClean="0"/>
              <a:t>ene supstituta i komplemenata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rganizacije tržišta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osebnih uticaja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</a:t>
            </a:r>
            <a:r>
              <a:rPr lang="sr-Latn-RS" dirty="0" smtClean="0"/>
              <a:t>onuda je funkcija nezavisnih varijabli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endParaRPr lang="sr-Latn-RS" dirty="0" smtClean="0"/>
          </a:p>
          <a:p>
            <a:pPr algn="ctr">
              <a:buNone/>
            </a:pPr>
            <a:r>
              <a:rPr lang="sr-Latn-RS" sz="4000" b="1" dirty="0" smtClean="0"/>
              <a:t>Qsx = f(Px, Py, C, T)</a:t>
            </a:r>
          </a:p>
          <a:p>
            <a:pPr>
              <a:buNone/>
            </a:pPr>
            <a:r>
              <a:rPr lang="sr-Latn-RS" sz="4000" b="1" dirty="0" smtClean="0"/>
              <a:t>Qxs </a:t>
            </a:r>
            <a:r>
              <a:rPr lang="sr-Latn-RS" sz="4000" dirty="0" smtClean="0"/>
              <a:t>– količina ponude u vremenskom razdoblju</a:t>
            </a:r>
          </a:p>
          <a:p>
            <a:pPr>
              <a:buNone/>
            </a:pPr>
            <a:r>
              <a:rPr lang="sr-Latn-RS" sz="4000" b="1" dirty="0" smtClean="0"/>
              <a:t>Px </a:t>
            </a:r>
            <a:r>
              <a:rPr lang="sr-Latn-RS" sz="4000" dirty="0" smtClean="0"/>
              <a:t>– cena proizvoda x</a:t>
            </a:r>
          </a:p>
          <a:p>
            <a:pPr>
              <a:buNone/>
            </a:pPr>
            <a:r>
              <a:rPr lang="sr-Latn-RS" sz="4000" b="1" dirty="0" smtClean="0"/>
              <a:t>Py</a:t>
            </a:r>
            <a:r>
              <a:rPr lang="sr-Latn-RS" sz="4000" dirty="0" smtClean="0"/>
              <a:t> – cena supstituta i komplemenata proizvoda x</a:t>
            </a:r>
          </a:p>
          <a:p>
            <a:pPr>
              <a:buNone/>
            </a:pPr>
            <a:r>
              <a:rPr lang="sr-Latn-RS" sz="4000" b="1" dirty="0" smtClean="0"/>
              <a:t>C</a:t>
            </a:r>
            <a:r>
              <a:rPr lang="sr-Latn-RS" sz="4000" dirty="0" smtClean="0"/>
              <a:t> – troškovi proizvodnje</a:t>
            </a:r>
          </a:p>
          <a:p>
            <a:pPr>
              <a:buNone/>
            </a:pPr>
            <a:r>
              <a:rPr lang="sr-Latn-RS" sz="4000" b="1" dirty="0" smtClean="0"/>
              <a:t>T</a:t>
            </a:r>
            <a:r>
              <a:rPr lang="sr-Latn-RS" sz="4000" dirty="0" smtClean="0"/>
              <a:t> - vreme</a:t>
            </a:r>
            <a:endParaRPr lang="sr-Latn-R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dirty="0" smtClean="0">
                <a:latin typeface="Baskerville Old Face" pitchFamily="18" charset="0"/>
              </a:rPr>
              <a:t>Qsx i Px: </a:t>
            </a:r>
            <a:r>
              <a:rPr lang="sr-Latn-RS" dirty="0">
                <a:latin typeface="Baskerville Old Face" pitchFamily="18" charset="0"/>
              </a:rPr>
              <a:t>o</a:t>
            </a:r>
            <a:r>
              <a:rPr lang="sr-Latn-RS" dirty="0" smtClean="0">
                <a:latin typeface="Baskerville Old Face" pitchFamily="18" charset="0"/>
              </a:rPr>
              <a:t>bično direktno proporcionalan odnos povećanje cene</a:t>
            </a:r>
            <a:r>
              <a:rPr lang="sr-Latn-RS" dirty="0" smtClean="0">
                <a:latin typeface="Baskerville Old Face" pitchFamily="18" charset="0"/>
                <a:cs typeface="Times New Roman"/>
              </a:rPr>
              <a:t>→povećanje ponude</a:t>
            </a:r>
          </a:p>
          <a:p>
            <a:r>
              <a:rPr lang="sr-Latn-RS" dirty="0" smtClean="0">
                <a:latin typeface="Baskerville Old Face" pitchFamily="18" charset="0"/>
                <a:cs typeface="Times New Roman"/>
              </a:rPr>
              <a:t>Qsx i Py: </a:t>
            </a:r>
            <a:r>
              <a:rPr lang="sr-Latn-RS" dirty="0" smtClean="0">
                <a:latin typeface="Times New Roman"/>
                <a:cs typeface="Times New Roman"/>
              </a:rPr>
              <a:t>&lt; Py→ povećanje tražnje y, smanjenje tražnje x i smanjenje ponude x</a:t>
            </a:r>
          </a:p>
          <a:p>
            <a:r>
              <a:rPr lang="sr-Latn-RS" dirty="0" smtClean="0">
                <a:latin typeface="Times New Roman"/>
                <a:cs typeface="Times New Roman"/>
              </a:rPr>
              <a:t>Qsx i C: stara  i neefikasna tehnologija i visoke cene inputa →troškovi proizvodnje rastu→smanjenje ponude</a:t>
            </a:r>
          </a:p>
          <a:p>
            <a:r>
              <a:rPr lang="sr-Latn-RS" dirty="0" smtClean="0">
                <a:latin typeface="Times New Roman"/>
                <a:cs typeface="Times New Roman"/>
              </a:rPr>
              <a:t>Qsx i T: trenutna, kratkoročna i dugoročna ponuda</a:t>
            </a:r>
            <a:endParaRPr lang="sr-Latn-RS" dirty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2400" b="1" dirty="0"/>
              <a:t>NEELASTIČNOST I STATIČNOST TURISTIČKE PONUDE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sr-Latn-RS" sz="2400" dirty="0" smtClean="0"/>
              <a:t>proizilazi iz</a:t>
            </a:r>
            <a:endParaRPr lang="sr-Latn-R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err="1" smtClean="0"/>
              <a:t>sezonalnosti</a:t>
            </a:r>
            <a:r>
              <a:rPr lang="en-US" dirty="0" smtClean="0"/>
              <a:t> </a:t>
            </a:r>
            <a:r>
              <a:rPr lang="en-US" dirty="0" err="1"/>
              <a:t>poslovanja</a:t>
            </a:r>
            <a:r>
              <a:rPr lang="en-US" dirty="0"/>
              <a:t> </a:t>
            </a:r>
            <a:r>
              <a:rPr lang="en-US" dirty="0" err="1"/>
              <a:t>najvećeg</a:t>
            </a:r>
            <a:r>
              <a:rPr lang="en-US" dirty="0"/>
              <a:t> </a:t>
            </a:r>
            <a:r>
              <a:rPr lang="en-US" dirty="0" err="1"/>
              <a:t>broja</a:t>
            </a:r>
            <a:r>
              <a:rPr lang="en-US" dirty="0"/>
              <a:t> </a:t>
            </a:r>
            <a:r>
              <a:rPr lang="en-US" dirty="0" err="1"/>
              <a:t>kapaciteta</a:t>
            </a:r>
            <a:r>
              <a:rPr lang="en-US" dirty="0"/>
              <a:t> </a:t>
            </a:r>
            <a:r>
              <a:rPr lang="en-US" dirty="0" err="1"/>
              <a:t>turističke</a:t>
            </a:r>
            <a:r>
              <a:rPr lang="en-US" dirty="0"/>
              <a:t> </a:t>
            </a:r>
            <a:r>
              <a:rPr lang="en-US" dirty="0" err="1"/>
              <a:t>privrede</a:t>
            </a:r>
            <a:r>
              <a:rPr lang="en-US" dirty="0"/>
              <a:t> (</a:t>
            </a:r>
            <a:r>
              <a:rPr lang="en-US" dirty="0" err="1"/>
              <a:t>posebno</a:t>
            </a:r>
            <a:r>
              <a:rPr lang="en-US" dirty="0"/>
              <a:t> </a:t>
            </a:r>
            <a:r>
              <a:rPr lang="en-US" dirty="0" err="1"/>
              <a:t>ugostiteljstva</a:t>
            </a:r>
            <a:r>
              <a:rPr lang="en-US" dirty="0"/>
              <a:t>), </a:t>
            </a:r>
            <a:endParaRPr lang="sr-Latn-RS" dirty="0" smtClean="0"/>
          </a:p>
          <a:p>
            <a:r>
              <a:rPr lang="en-US" b="1" dirty="0" err="1" smtClean="0"/>
              <a:t>visokog</a:t>
            </a:r>
            <a:r>
              <a:rPr lang="en-US" b="1" dirty="0" smtClean="0"/>
              <a:t> </a:t>
            </a:r>
            <a:r>
              <a:rPr lang="en-US" b="1" dirty="0" err="1"/>
              <a:t>investicionog</a:t>
            </a:r>
            <a:r>
              <a:rPr lang="en-US" b="1" dirty="0"/>
              <a:t> </a:t>
            </a:r>
            <a:r>
              <a:rPr lang="en-US" b="1" dirty="0" err="1"/>
              <a:t>ulaganja</a:t>
            </a:r>
            <a:r>
              <a:rPr lang="en-US" dirty="0"/>
              <a:t> </a:t>
            </a:r>
            <a:r>
              <a:rPr lang="en-US" dirty="0" err="1"/>
              <a:t>sredstava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izgradnju</a:t>
            </a:r>
            <a:r>
              <a:rPr lang="en-US" dirty="0"/>
              <a:t> </a:t>
            </a:r>
            <a:r>
              <a:rPr lang="en-US" dirty="0" err="1"/>
              <a:t>kapaciteta</a:t>
            </a:r>
            <a:r>
              <a:rPr lang="en-US" dirty="0"/>
              <a:t> </a:t>
            </a:r>
            <a:r>
              <a:rPr lang="en-US" dirty="0" err="1"/>
              <a:t>turističke</a:t>
            </a:r>
            <a:r>
              <a:rPr lang="en-US" dirty="0"/>
              <a:t> </a:t>
            </a:r>
            <a:r>
              <a:rPr lang="en-US" dirty="0" err="1"/>
              <a:t>privrede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b="1" dirty="0" err="1" smtClean="0"/>
              <a:t>visok</a:t>
            </a:r>
            <a:r>
              <a:rPr lang="sr-Latn-RS" b="1" dirty="0" smtClean="0"/>
              <a:t>og</a:t>
            </a:r>
            <a:r>
              <a:rPr lang="en-US" b="1" dirty="0" smtClean="0"/>
              <a:t> </a:t>
            </a:r>
            <a:r>
              <a:rPr lang="en-US" b="1" dirty="0" err="1"/>
              <a:t>stepen</a:t>
            </a:r>
            <a:r>
              <a:rPr lang="en-US" b="1" dirty="0"/>
              <a:t> </a:t>
            </a:r>
            <a:r>
              <a:rPr lang="en-US" b="1" dirty="0" err="1"/>
              <a:t>učešća</a:t>
            </a:r>
            <a:r>
              <a:rPr lang="en-US" b="1" dirty="0"/>
              <a:t> </a:t>
            </a:r>
            <a:r>
              <a:rPr lang="en-US" b="1" dirty="0" err="1"/>
              <a:t>ličnog</a:t>
            </a:r>
            <a:r>
              <a:rPr lang="en-US" b="1" dirty="0"/>
              <a:t> </a:t>
            </a:r>
            <a:r>
              <a:rPr lang="en-US" b="1" dirty="0" err="1"/>
              <a:t>rada</a:t>
            </a:r>
            <a:r>
              <a:rPr lang="en-US" dirty="0"/>
              <a:t> u </a:t>
            </a:r>
            <a:r>
              <a:rPr lang="en-US" dirty="0" err="1"/>
              <a:t>pružanju</a:t>
            </a:r>
            <a:r>
              <a:rPr lang="en-US" dirty="0"/>
              <a:t> </a:t>
            </a:r>
            <a:r>
              <a:rPr lang="en-US" dirty="0" err="1"/>
              <a:t>turističkih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sr-Latn-RS" dirty="0"/>
              <a:t>Smeštajni kapaciteti su tokom jedne sezone konstantna </a:t>
            </a:r>
            <a:r>
              <a:rPr lang="sr-Latn-RS" dirty="0" err="1"/>
              <a:t>varijabla</a:t>
            </a:r>
            <a:r>
              <a:rPr lang="sr-Latn-RS" dirty="0"/>
              <a:t>.</a:t>
            </a:r>
            <a:endParaRPr lang="en-US" dirty="0"/>
          </a:p>
          <a:p>
            <a:endParaRPr lang="en-US" dirty="0"/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400 broj postelja</a:t>
            </a:r>
            <a:endParaRPr lang="en-US" dirty="0"/>
          </a:p>
        </p:txBody>
      </p:sp>
      <p:cxnSp>
        <p:nvCxnSpPr>
          <p:cNvPr id="5" name="Prava linija spajanja sa strelicom 4"/>
          <p:cNvCxnSpPr/>
          <p:nvPr/>
        </p:nvCxnSpPr>
        <p:spPr>
          <a:xfrm flipV="1">
            <a:off x="1371600" y="2209800"/>
            <a:ext cx="0" cy="2971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rava linija spajanja sa strelicom 6"/>
          <p:cNvCxnSpPr/>
          <p:nvPr/>
        </p:nvCxnSpPr>
        <p:spPr>
          <a:xfrm>
            <a:off x="1371600" y="5181600"/>
            <a:ext cx="5638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rava linija spajanja 8"/>
          <p:cNvCxnSpPr/>
          <p:nvPr/>
        </p:nvCxnSpPr>
        <p:spPr>
          <a:xfrm>
            <a:off x="1828800" y="3352800"/>
            <a:ext cx="480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rava linija spajanja 10"/>
          <p:cNvCxnSpPr/>
          <p:nvPr/>
        </p:nvCxnSpPr>
        <p:spPr>
          <a:xfrm>
            <a:off x="1143000" y="3352800"/>
            <a:ext cx="45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kvir za tekst 11"/>
          <p:cNvSpPr txBox="1"/>
          <p:nvPr/>
        </p:nvSpPr>
        <p:spPr>
          <a:xfrm>
            <a:off x="762000" y="3075801"/>
            <a:ext cx="60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dirty="0" smtClean="0"/>
              <a:t>400</a:t>
            </a:r>
            <a:endParaRPr lang="en-US" sz="1200" dirty="0"/>
          </a:p>
        </p:txBody>
      </p:sp>
      <p:sp>
        <p:nvSpPr>
          <p:cNvPr id="15" name="Slobodni oblik 14"/>
          <p:cNvSpPr/>
          <p:nvPr/>
        </p:nvSpPr>
        <p:spPr>
          <a:xfrm>
            <a:off x="1839686" y="2589199"/>
            <a:ext cx="3991413" cy="1220801"/>
          </a:xfrm>
          <a:custGeom>
            <a:avLst/>
            <a:gdLst>
              <a:gd name="connsiteX0" fmla="*/ 0 w 3991413"/>
              <a:gd name="connsiteY0" fmla="*/ 1220801 h 1220801"/>
              <a:gd name="connsiteX1" fmla="*/ 881743 w 3991413"/>
              <a:gd name="connsiteY1" fmla="*/ 1601 h 1220801"/>
              <a:gd name="connsiteX2" fmla="*/ 2307771 w 3991413"/>
              <a:gd name="connsiteY2" fmla="*/ 948658 h 1220801"/>
              <a:gd name="connsiteX3" fmla="*/ 3712028 w 3991413"/>
              <a:gd name="connsiteY3" fmla="*/ 360830 h 1220801"/>
              <a:gd name="connsiteX4" fmla="*/ 3984171 w 3991413"/>
              <a:gd name="connsiteY4" fmla="*/ 230201 h 1220801"/>
              <a:gd name="connsiteX5" fmla="*/ 3918857 w 3991413"/>
              <a:gd name="connsiteY5" fmla="*/ 284630 h 1220801"/>
              <a:gd name="connsiteX6" fmla="*/ 3918857 w 3991413"/>
              <a:gd name="connsiteY6" fmla="*/ 284630 h 1220801"/>
              <a:gd name="connsiteX7" fmla="*/ 3929743 w 3991413"/>
              <a:gd name="connsiteY7" fmla="*/ 273744 h 122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91413" h="1220801">
                <a:moveTo>
                  <a:pt x="0" y="1220801"/>
                </a:moveTo>
                <a:cubicBezTo>
                  <a:pt x="248557" y="633879"/>
                  <a:pt x="497115" y="46958"/>
                  <a:pt x="881743" y="1601"/>
                </a:cubicBezTo>
                <a:cubicBezTo>
                  <a:pt x="1266371" y="-43756"/>
                  <a:pt x="1836057" y="888787"/>
                  <a:pt x="2307771" y="948658"/>
                </a:cubicBezTo>
                <a:cubicBezTo>
                  <a:pt x="2779485" y="1008529"/>
                  <a:pt x="3432628" y="480573"/>
                  <a:pt x="3712028" y="360830"/>
                </a:cubicBezTo>
                <a:cubicBezTo>
                  <a:pt x="3991428" y="241087"/>
                  <a:pt x="3949700" y="242901"/>
                  <a:pt x="3984171" y="230201"/>
                </a:cubicBezTo>
                <a:cubicBezTo>
                  <a:pt x="4018643" y="217501"/>
                  <a:pt x="3918857" y="284630"/>
                  <a:pt x="3918857" y="284630"/>
                </a:cubicBezTo>
                <a:lnTo>
                  <a:pt x="3918857" y="284630"/>
                </a:lnTo>
                <a:lnTo>
                  <a:pt x="3929743" y="273744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kvir za tekst 15"/>
          <p:cNvSpPr txBox="1"/>
          <p:nvPr/>
        </p:nvSpPr>
        <p:spPr>
          <a:xfrm>
            <a:off x="1807029" y="5159829"/>
            <a:ext cx="55626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r-Latn-RS" sz="1400" dirty="0" smtClean="0"/>
              <a:t>Gde se krive seku – OPTIMALAN ODNOS pristiglih turista i smeštajnih kapaciteta</a:t>
            </a:r>
          </a:p>
          <a:p>
            <a:pPr marL="285750" indent="-285750">
              <a:buFontTx/>
              <a:buChar char="-"/>
            </a:pPr>
            <a:r>
              <a:rPr lang="sr-Latn-RS" sz="1400" dirty="0" smtClean="0"/>
              <a:t>Broj turista ispod nivoa smeštajnih kapaciteta je VIŠAK smeštajnih kapaciteta</a:t>
            </a:r>
          </a:p>
          <a:p>
            <a:pPr marL="285750" indent="-285750">
              <a:buFontTx/>
              <a:buChar char="-"/>
            </a:pPr>
            <a:r>
              <a:rPr lang="sr-Latn-RS" sz="1400" dirty="0" smtClean="0"/>
              <a:t>Broj turista iznad nivoa smeštajnih kapaciteta je MANJAK smeštajnih kapaciteta (prognoza buduće tražnje i proračuna kapaciteta je uspešna)</a:t>
            </a:r>
            <a:endParaRPr lang="en-US" sz="1400" dirty="0"/>
          </a:p>
        </p:txBody>
      </p:sp>
      <p:sp>
        <p:nvSpPr>
          <p:cNvPr id="17" name="Okvir za tekst 16"/>
          <p:cNvSpPr txBox="1"/>
          <p:nvPr/>
        </p:nvSpPr>
        <p:spPr>
          <a:xfrm>
            <a:off x="5715000" y="2545265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Broj turista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4069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Izvorni</a:t>
            </a:r>
            <a:r>
              <a:rPr lang="en-US" b="1" dirty="0"/>
              <a:t> </a:t>
            </a:r>
            <a:r>
              <a:rPr lang="en-US" b="1" dirty="0" err="1"/>
              <a:t>faktori</a:t>
            </a:r>
            <a:r>
              <a:rPr lang="en-US" b="1" dirty="0"/>
              <a:t> </a:t>
            </a:r>
            <a:r>
              <a:rPr lang="en-US" b="1" dirty="0" err="1"/>
              <a:t>turističke</a:t>
            </a:r>
            <a:r>
              <a:rPr lang="en-US" b="1" dirty="0"/>
              <a:t> </a:t>
            </a:r>
            <a:r>
              <a:rPr lang="en-US" b="1" dirty="0" err="1"/>
              <a:t>ponude</a:t>
            </a:r>
            <a:r>
              <a:rPr lang="en-US" b="1" dirty="0"/>
              <a:t> 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geografski</a:t>
            </a:r>
            <a:r>
              <a:rPr lang="en-US" dirty="0"/>
              <a:t> </a:t>
            </a:r>
            <a:r>
              <a:rPr lang="en-US" dirty="0" err="1"/>
              <a:t>položaj</a:t>
            </a:r>
            <a:r>
              <a:rPr lang="en-US" dirty="0"/>
              <a:t>, </a:t>
            </a:r>
            <a:r>
              <a:rPr lang="en-US" dirty="0" err="1"/>
              <a:t>vegetacija</a:t>
            </a:r>
            <a:r>
              <a:rPr lang="en-US" dirty="0"/>
              <a:t>, </a:t>
            </a:r>
            <a:r>
              <a:rPr lang="en-US" dirty="0" err="1"/>
              <a:t>klima</a:t>
            </a:r>
            <a:r>
              <a:rPr lang="en-US" dirty="0"/>
              <a:t>, </a:t>
            </a:r>
            <a:r>
              <a:rPr lang="en-US" dirty="0" err="1"/>
              <a:t>opšti</a:t>
            </a:r>
            <a:r>
              <a:rPr lang="en-US" dirty="0"/>
              <a:t> </a:t>
            </a:r>
            <a:r>
              <a:rPr lang="en-US" dirty="0" err="1"/>
              <a:t>faktori</a:t>
            </a:r>
            <a:r>
              <a:rPr lang="en-US" dirty="0"/>
              <a:t> </a:t>
            </a:r>
            <a:r>
              <a:rPr lang="en-US" dirty="0" err="1"/>
              <a:t>ljudskog</a:t>
            </a:r>
            <a:r>
              <a:rPr lang="en-US" dirty="0"/>
              <a:t> </a:t>
            </a:r>
            <a:r>
              <a:rPr lang="en-US" dirty="0" err="1"/>
              <a:t>postojanja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ponašanja</a:t>
            </a:r>
            <a:r>
              <a:rPr lang="en-US" dirty="0"/>
              <a:t> (</a:t>
            </a:r>
            <a:r>
              <a:rPr lang="en-US" dirty="0" err="1"/>
              <a:t>jezik</a:t>
            </a:r>
            <a:r>
              <a:rPr lang="en-US" dirty="0"/>
              <a:t>, </a:t>
            </a:r>
            <a:r>
              <a:rPr lang="en-US" dirty="0" err="1"/>
              <a:t>mentalitet</a:t>
            </a:r>
            <a:r>
              <a:rPr lang="en-US" dirty="0"/>
              <a:t>, </a:t>
            </a:r>
            <a:r>
              <a:rPr lang="en-US" dirty="0" err="1"/>
              <a:t>kultura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sl.)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opšta</a:t>
            </a:r>
            <a:r>
              <a:rPr lang="en-US" dirty="0"/>
              <a:t> </a:t>
            </a:r>
            <a:r>
              <a:rPr lang="en-US" dirty="0" err="1"/>
              <a:t>infrastruktura</a:t>
            </a:r>
            <a:r>
              <a:rPr lang="en-US" dirty="0"/>
              <a:t> (</a:t>
            </a:r>
            <a:r>
              <a:rPr lang="en-US" dirty="0" err="1"/>
              <a:t>saobraćajni</a:t>
            </a:r>
            <a:r>
              <a:rPr lang="en-US" dirty="0"/>
              <a:t> </a:t>
            </a:r>
            <a:r>
              <a:rPr lang="en-US" dirty="0" err="1"/>
              <a:t>položaj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povezanost</a:t>
            </a:r>
            <a:r>
              <a:rPr lang="en-US" dirty="0"/>
              <a:t>, </a:t>
            </a:r>
            <a:r>
              <a:rPr lang="en-US" dirty="0" err="1"/>
              <a:t>struktura</a:t>
            </a:r>
            <a:r>
              <a:rPr lang="en-US" dirty="0"/>
              <a:t> </a:t>
            </a:r>
            <a:r>
              <a:rPr lang="en-US" dirty="0" err="1"/>
              <a:t>naselja</a:t>
            </a:r>
            <a:r>
              <a:rPr lang="en-US" dirty="0"/>
              <a:t>, </a:t>
            </a:r>
            <a:r>
              <a:rPr lang="en-US" dirty="0" err="1"/>
              <a:t>komunalna</a:t>
            </a:r>
            <a:r>
              <a:rPr lang="en-US" dirty="0"/>
              <a:t> </a:t>
            </a:r>
            <a:r>
              <a:rPr lang="en-US" dirty="0" err="1"/>
              <a:t>opremljenost</a:t>
            </a:r>
            <a:r>
              <a:rPr lang="en-US" dirty="0"/>
              <a:t>),</a:t>
            </a:r>
            <a:endParaRPr lang="sr-Latn-RS" dirty="0"/>
          </a:p>
        </p:txBody>
      </p:sp>
      <p:sp>
        <p:nvSpPr>
          <p:cNvPr id="4" name="Down Arrow 3"/>
          <p:cNvSpPr/>
          <p:nvPr/>
        </p:nvSpPr>
        <p:spPr>
          <a:xfrm>
            <a:off x="4038600" y="4343400"/>
            <a:ext cx="484632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5" name="TextBox 4"/>
          <p:cNvSpPr txBox="1"/>
          <p:nvPr/>
        </p:nvSpPr>
        <p:spPr>
          <a:xfrm>
            <a:off x="609600" y="5029200"/>
            <a:ext cx="8305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err="1" smtClean="0"/>
              <a:t>visok</a:t>
            </a:r>
            <a:r>
              <a:rPr lang="sr-Latn-RS" sz="2800" dirty="0" smtClean="0"/>
              <a:t>a</a:t>
            </a:r>
            <a:r>
              <a:rPr lang="en-US" sz="2800" dirty="0" smtClean="0"/>
              <a:t> </a:t>
            </a:r>
            <a:r>
              <a:rPr lang="en-US" sz="2800" dirty="0" err="1"/>
              <a:t>neelastičnosti</a:t>
            </a:r>
            <a:r>
              <a:rPr lang="en-US" sz="2800" dirty="0"/>
              <a:t> </a:t>
            </a:r>
            <a:r>
              <a:rPr lang="en-US" sz="2800" dirty="0" err="1"/>
              <a:t>atraktivnih</a:t>
            </a:r>
            <a:r>
              <a:rPr lang="en-US" sz="2800" dirty="0"/>
              <a:t> </a:t>
            </a:r>
            <a:r>
              <a:rPr lang="en-US" sz="2800" dirty="0" err="1"/>
              <a:t>faktora</a:t>
            </a:r>
            <a:r>
              <a:rPr lang="en-US" sz="2800" dirty="0"/>
              <a:t> </a:t>
            </a:r>
            <a:r>
              <a:rPr lang="en-US" sz="2800" dirty="0" err="1"/>
              <a:t>turističke</a:t>
            </a:r>
            <a:r>
              <a:rPr lang="en-US" sz="2800" dirty="0"/>
              <a:t> </a:t>
            </a:r>
            <a:r>
              <a:rPr lang="en-US" sz="2800" dirty="0" err="1"/>
              <a:t>ponude</a:t>
            </a:r>
            <a:r>
              <a:rPr lang="en-US" sz="2800" dirty="0"/>
              <a:t> (</a:t>
            </a:r>
            <a:r>
              <a:rPr lang="en-US" sz="2800" dirty="0" err="1"/>
              <a:t>posebno</a:t>
            </a:r>
            <a:r>
              <a:rPr lang="en-US" sz="2800" dirty="0"/>
              <a:t> </a:t>
            </a:r>
            <a:r>
              <a:rPr lang="en-US" sz="2800" dirty="0" err="1"/>
              <a:t>prirodnih</a:t>
            </a:r>
            <a:r>
              <a:rPr lang="en-US" sz="2800" dirty="0"/>
              <a:t> </a:t>
            </a:r>
            <a:r>
              <a:rPr lang="en-US" sz="2800" dirty="0" err="1"/>
              <a:t>atraktivnih</a:t>
            </a:r>
            <a:r>
              <a:rPr lang="en-US" sz="2800" dirty="0"/>
              <a:t> </a:t>
            </a:r>
            <a:r>
              <a:rPr lang="en-US" sz="2800" dirty="0" err="1"/>
              <a:t>faktora</a:t>
            </a:r>
            <a:r>
              <a:rPr lang="en-US" sz="2800" dirty="0"/>
              <a:t>)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relativno</a:t>
            </a:r>
            <a:r>
              <a:rPr lang="en-US" sz="2800" dirty="0"/>
              <a:t> </a:t>
            </a:r>
            <a:r>
              <a:rPr lang="en-US" sz="2800" dirty="0" err="1" smtClean="0"/>
              <a:t>visoki</a:t>
            </a:r>
            <a:r>
              <a:rPr lang="en-US" sz="2800" dirty="0" smtClean="0"/>
              <a:t> </a:t>
            </a:r>
            <a:r>
              <a:rPr lang="en-US" sz="2800" dirty="0" err="1" smtClean="0"/>
              <a:t>troškovi</a:t>
            </a:r>
            <a:r>
              <a:rPr lang="en-US" sz="2800" dirty="0" smtClean="0"/>
              <a:t> </a:t>
            </a:r>
            <a:r>
              <a:rPr lang="en-US" sz="2800" dirty="0" err="1"/>
              <a:t>komunikativnih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receptivnih</a:t>
            </a:r>
            <a:r>
              <a:rPr lang="en-US" sz="2800" dirty="0"/>
              <a:t> </a:t>
            </a:r>
            <a:r>
              <a:rPr lang="en-US" sz="2800" dirty="0" err="1"/>
              <a:t>faktora</a:t>
            </a:r>
            <a:endParaRPr lang="sr-Latn-R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Izvedeni</a:t>
            </a:r>
            <a:r>
              <a:rPr lang="en-US" b="1" dirty="0"/>
              <a:t> </a:t>
            </a:r>
            <a:r>
              <a:rPr lang="en-US" b="1" dirty="0" err="1"/>
              <a:t>faktori</a:t>
            </a:r>
            <a:r>
              <a:rPr lang="en-US" b="1" dirty="0"/>
              <a:t> </a:t>
            </a:r>
            <a:r>
              <a:rPr lang="en-US" b="1" dirty="0" err="1"/>
              <a:t>turističke</a:t>
            </a:r>
            <a:r>
              <a:rPr lang="en-US" b="1" dirty="0"/>
              <a:t> </a:t>
            </a:r>
            <a:r>
              <a:rPr lang="en-US" b="1" dirty="0" err="1"/>
              <a:t>ponude</a:t>
            </a:r>
            <a:r>
              <a:rPr lang="en-US" b="1" dirty="0"/>
              <a:t> 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turistička</a:t>
            </a:r>
            <a:r>
              <a:rPr lang="en-US" dirty="0" smtClean="0"/>
              <a:t> </a:t>
            </a:r>
            <a:r>
              <a:rPr lang="en-US" dirty="0" err="1"/>
              <a:t>opremljenost</a:t>
            </a:r>
            <a:r>
              <a:rPr lang="en-US" dirty="0"/>
              <a:t>, </a:t>
            </a:r>
            <a:r>
              <a:rPr lang="en-US" dirty="0" err="1"/>
              <a:t>turistička</a:t>
            </a:r>
            <a:r>
              <a:rPr lang="en-US" dirty="0"/>
              <a:t> </a:t>
            </a:r>
            <a:r>
              <a:rPr lang="en-US" dirty="0" err="1"/>
              <a:t>infrastruktura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suprastruktura</a:t>
            </a:r>
            <a:r>
              <a:rPr lang="en-US" dirty="0"/>
              <a:t>, </a:t>
            </a:r>
            <a:r>
              <a:rPr lang="en-US" dirty="0" err="1"/>
              <a:t>organizacija</a:t>
            </a:r>
            <a:r>
              <a:rPr lang="en-US" dirty="0"/>
              <a:t> </a:t>
            </a:r>
            <a:r>
              <a:rPr lang="en-US" dirty="0" err="1"/>
              <a:t>prihvata</a:t>
            </a:r>
            <a:r>
              <a:rPr lang="en-US" dirty="0"/>
              <a:t>, </a:t>
            </a:r>
            <a:r>
              <a:rPr lang="en-US" dirty="0" err="1"/>
              <a:t>informisanje</a:t>
            </a:r>
            <a:r>
              <a:rPr lang="en-US" dirty="0"/>
              <a:t>, </a:t>
            </a:r>
            <a:r>
              <a:rPr lang="en-US" dirty="0" err="1"/>
              <a:t>snabdevanje</a:t>
            </a:r>
            <a:r>
              <a:rPr lang="en-US" dirty="0"/>
              <a:t>, </a:t>
            </a:r>
            <a:r>
              <a:rPr lang="en-US" dirty="0" err="1"/>
              <a:t>zabava</a:t>
            </a:r>
            <a:r>
              <a:rPr lang="en-US" dirty="0"/>
              <a:t>, </a:t>
            </a:r>
            <a:r>
              <a:rPr lang="en-US" dirty="0" err="1"/>
              <a:t>sportske</a:t>
            </a:r>
            <a:r>
              <a:rPr lang="en-US" dirty="0"/>
              <a:t> </a:t>
            </a:r>
            <a:r>
              <a:rPr lang="en-US" dirty="0" err="1"/>
              <a:t>aktivnosti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sl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 smtClean="0"/>
              <a:t>F</a:t>
            </a:r>
            <a:r>
              <a:rPr lang="sr-Latn-RS" dirty="0" smtClean="0"/>
              <a:t>leksibilniji su</a:t>
            </a:r>
            <a:endParaRPr lang="sr-Latn-RS" dirty="0"/>
          </a:p>
        </p:txBody>
      </p:sp>
      <p:sp>
        <p:nvSpPr>
          <p:cNvPr id="4" name="Right Arrow 3"/>
          <p:cNvSpPr/>
          <p:nvPr/>
        </p:nvSpPr>
        <p:spPr>
          <a:xfrm>
            <a:off x="3733800" y="38862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5" name="TextBox 4"/>
          <p:cNvSpPr txBox="1"/>
          <p:nvPr/>
        </p:nvSpPr>
        <p:spPr>
          <a:xfrm>
            <a:off x="1219200" y="4953000"/>
            <a:ext cx="6248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 smtClean="0"/>
              <a:t>njih</a:t>
            </a:r>
            <a:r>
              <a:rPr lang="sr-Latn-RS" sz="2400" dirty="0" smtClean="0"/>
              <a:t> se </a:t>
            </a:r>
            <a:r>
              <a:rPr lang="en-US" sz="2400" dirty="0" smtClean="0"/>
              <a:t> </a:t>
            </a:r>
            <a:r>
              <a:rPr lang="en-US" sz="2400" dirty="0"/>
              <a:t>u </a:t>
            </a:r>
            <a:r>
              <a:rPr lang="en-US" sz="2400" dirty="0" err="1"/>
              <a:t>većoj</a:t>
            </a:r>
            <a:r>
              <a:rPr lang="en-US" sz="2400" dirty="0"/>
              <a:t> </a:t>
            </a:r>
            <a:r>
              <a:rPr lang="en-US" sz="2400" dirty="0" err="1"/>
              <a:t>meri</a:t>
            </a:r>
            <a:r>
              <a:rPr lang="en-US" sz="2400" dirty="0"/>
              <a:t> </a:t>
            </a:r>
            <a:r>
              <a:rPr lang="en-US" sz="2400" dirty="0" err="1"/>
              <a:t>može</a:t>
            </a:r>
            <a:r>
              <a:rPr lang="en-US" sz="2400" dirty="0"/>
              <a:t> </a:t>
            </a:r>
            <a:r>
              <a:rPr lang="en-US" sz="2400" dirty="0" err="1"/>
              <a:t>uticati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promene</a:t>
            </a:r>
            <a:r>
              <a:rPr lang="en-US" sz="2400" dirty="0"/>
              <a:t> </a:t>
            </a:r>
            <a:r>
              <a:rPr lang="en-US" sz="2400" dirty="0" err="1"/>
              <a:t>ostvariti</a:t>
            </a:r>
            <a:r>
              <a:rPr lang="en-US" sz="2400" dirty="0"/>
              <a:t> u </a:t>
            </a:r>
            <a:r>
              <a:rPr lang="en-US" sz="2400" dirty="0" err="1"/>
              <a:t>relativno</a:t>
            </a:r>
            <a:r>
              <a:rPr lang="en-US" sz="2400" dirty="0"/>
              <a:t> </a:t>
            </a:r>
            <a:r>
              <a:rPr lang="en-US" sz="2400" dirty="0" err="1"/>
              <a:t>kraćem</a:t>
            </a:r>
            <a:r>
              <a:rPr lang="en-US" sz="2400" dirty="0"/>
              <a:t> </a:t>
            </a:r>
            <a:r>
              <a:rPr lang="en-US" sz="2400" dirty="0" err="1"/>
              <a:t>roku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to </a:t>
            </a:r>
            <a:r>
              <a:rPr lang="en-US" sz="2400" dirty="0" err="1"/>
              <a:t>kako</a:t>
            </a:r>
            <a:r>
              <a:rPr lang="en-US" sz="2400" dirty="0"/>
              <a:t> u </a:t>
            </a:r>
            <a:r>
              <a:rPr lang="en-US" sz="2400" dirty="0" err="1"/>
              <a:t>procesu</a:t>
            </a:r>
            <a:r>
              <a:rPr lang="en-US" sz="2400" dirty="0"/>
              <a:t> </a:t>
            </a:r>
            <a:r>
              <a:rPr lang="en-US" sz="2400" dirty="0" err="1"/>
              <a:t>njihove</a:t>
            </a:r>
            <a:r>
              <a:rPr lang="en-US" sz="2400" dirty="0"/>
              <a:t> </a:t>
            </a:r>
            <a:r>
              <a:rPr lang="en-US" sz="2400" dirty="0" err="1"/>
              <a:t>izgradnje</a:t>
            </a:r>
            <a:r>
              <a:rPr lang="en-US" sz="2400" dirty="0"/>
              <a:t>, </a:t>
            </a:r>
            <a:r>
              <a:rPr lang="en-US" sz="2400" dirty="0" err="1"/>
              <a:t>tako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u </a:t>
            </a:r>
            <a:r>
              <a:rPr lang="en-US" sz="2400" dirty="0" err="1"/>
              <a:t>njihovom</a:t>
            </a:r>
            <a:r>
              <a:rPr lang="en-US" sz="2400" dirty="0"/>
              <a:t> </a:t>
            </a:r>
            <a:r>
              <a:rPr lang="en-US" sz="2400" dirty="0" err="1"/>
              <a:t>kasnijem</a:t>
            </a:r>
            <a:r>
              <a:rPr lang="en-US" sz="2400" dirty="0"/>
              <a:t> </a:t>
            </a:r>
            <a:r>
              <a:rPr lang="en-US" sz="2400" dirty="0" err="1"/>
              <a:t>doterivanju</a:t>
            </a:r>
            <a:r>
              <a:rPr lang="en-US" sz="2400" dirty="0"/>
              <a:t>, </a:t>
            </a:r>
            <a:r>
              <a:rPr lang="en-US" sz="2400" dirty="0" err="1"/>
              <a:t>modernizovanju</a:t>
            </a:r>
            <a:r>
              <a:rPr lang="en-US" sz="2400" dirty="0"/>
              <a:t> </a:t>
            </a:r>
            <a:endParaRPr lang="sr-Latn-R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/>
              <a:t>SMANJENJE NELASTIČNOSTI TURISTIČKE PONUDE prilagođavanje promenama cena</a:t>
            </a:r>
            <a:endParaRPr lang="sr-Latn-R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HETEROGENOST PONUDE</a:t>
            </a:r>
          </a:p>
          <a:p>
            <a:r>
              <a:rPr lang="sr-Latn-RS" dirty="0" smtClean="0"/>
              <a:t>VREMENSKI ASPEKT ELASTIČNOSTI</a:t>
            </a:r>
          </a:p>
          <a:p>
            <a:endParaRPr lang="sr-Latn-RS" dirty="0"/>
          </a:p>
          <a:p>
            <a:pPr>
              <a:buNone/>
            </a:pPr>
            <a:r>
              <a:rPr lang="sr-Latn-RS" dirty="0" smtClean="0"/>
              <a:t>Veću elastičnost imaju subjekti koji:</a:t>
            </a:r>
          </a:p>
          <a:p>
            <a:pPr>
              <a:buFont typeface="Wingdings" pitchFamily="2" charset="2"/>
              <a:buChar char="Ø"/>
            </a:pPr>
            <a:r>
              <a:rPr lang="sr-Latn-RS" dirty="0" smtClean="0"/>
              <a:t> angažuju manje fiksnih fondova po jedinici proizvoda</a:t>
            </a:r>
          </a:p>
          <a:p>
            <a:pPr>
              <a:buFont typeface="Wingdings" pitchFamily="2" charset="2"/>
              <a:buChar char="Ø"/>
            </a:pPr>
            <a:r>
              <a:rPr lang="sr-Latn-RS" dirty="0"/>
              <a:t>m</a:t>
            </a:r>
            <a:r>
              <a:rPr lang="sr-Latn-RS" dirty="0" smtClean="0"/>
              <a:t>ogu formirati zalihe</a:t>
            </a:r>
          </a:p>
          <a:p>
            <a:pPr>
              <a:buNone/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ELASTIČNOST TURISTIČKE PONUDE NA CENE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Latn-RS" dirty="0" smtClean="0"/>
              <a:t>SAVRŠENA NEELASTIČNOST: ponuda uopšte ne reaguje na promenu cena</a:t>
            </a:r>
          </a:p>
          <a:p>
            <a:r>
              <a:rPr lang="sr-Latn-RS" dirty="0" smtClean="0"/>
              <a:t>RELATIVNA NEELASTIČNOST: promena ponude je manja od promene cena</a:t>
            </a:r>
          </a:p>
          <a:p>
            <a:r>
              <a:rPr lang="sr-Latn-RS" dirty="0" smtClean="0"/>
              <a:t>JEDINIČNA ELASTIČNOST: promena ponude je jednaka promeni cena</a:t>
            </a:r>
          </a:p>
          <a:p>
            <a:r>
              <a:rPr lang="sr-Latn-RS" dirty="0" smtClean="0"/>
              <a:t>ELASTIČNOST: ponuda se menja u većem procentu nego cene</a:t>
            </a:r>
          </a:p>
          <a:p>
            <a:r>
              <a:rPr lang="sr-Latn-RS" dirty="0" smtClean="0"/>
              <a:t>PERFEKTNA ELASTIČNOST. </a:t>
            </a:r>
            <a:r>
              <a:rPr lang="en-US" dirty="0" smtClean="0"/>
              <a:t>A</a:t>
            </a:r>
            <a:r>
              <a:rPr lang="sr-Latn-RS" dirty="0" smtClean="0"/>
              <a:t>ko cene padnu nema ponude</a:t>
            </a:r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2800" b="1" dirty="0"/>
              <a:t>KARAKTERISTIKE TURISTIČKE USLUGE KAO PREDMETA RAZMENE U TURIZMU</a:t>
            </a:r>
            <a:r>
              <a:rPr lang="en-US" sz="2800" dirty="0"/>
              <a:t/>
            </a:r>
            <a:br>
              <a:rPr lang="en-US" sz="2800" dirty="0"/>
            </a:br>
            <a:endParaRPr lang="sr-Latn-R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b="1" dirty="0" err="1"/>
              <a:t>N</a:t>
            </a:r>
            <a:r>
              <a:rPr lang="en-US" b="1" dirty="0" err="1" smtClean="0"/>
              <a:t>ematerijaln</a:t>
            </a:r>
            <a:r>
              <a:rPr lang="sr-Latn-RS" b="1" dirty="0" smtClean="0"/>
              <a:t>i</a:t>
            </a:r>
            <a:r>
              <a:rPr lang="en-US" b="1" dirty="0" smtClean="0"/>
              <a:t> </a:t>
            </a:r>
            <a:r>
              <a:rPr lang="en-US" b="1" dirty="0" err="1" smtClean="0"/>
              <a:t>karakter</a:t>
            </a:r>
            <a:r>
              <a:rPr lang="en-US" b="1" dirty="0" smtClean="0"/>
              <a:t> </a:t>
            </a:r>
            <a:r>
              <a:rPr lang="en-US" b="1" dirty="0" err="1"/>
              <a:t>rada</a:t>
            </a:r>
            <a:r>
              <a:rPr lang="en-US" b="1" dirty="0"/>
              <a:t> </a:t>
            </a:r>
            <a:r>
              <a:rPr lang="en-US" b="1" dirty="0" err="1"/>
              <a:t>turizma</a:t>
            </a:r>
            <a:r>
              <a:rPr lang="en-US" dirty="0"/>
              <a:t> </a:t>
            </a:r>
            <a:endParaRPr lang="sr-Latn-RS" dirty="0" smtClean="0"/>
          </a:p>
          <a:p>
            <a:r>
              <a:rPr lang="en-US" b="1" dirty="0" err="1"/>
              <a:t>Varijabilnost</a:t>
            </a:r>
            <a:r>
              <a:rPr lang="en-US" b="1" dirty="0"/>
              <a:t> </a:t>
            </a:r>
            <a:endParaRPr lang="sr-Latn-RS" b="1" dirty="0" smtClean="0"/>
          </a:p>
          <a:p>
            <a:r>
              <a:rPr lang="en-US" b="1" dirty="0" err="1"/>
              <a:t>Nedeljivost</a:t>
            </a:r>
            <a:r>
              <a:rPr lang="en-US" b="1" dirty="0"/>
              <a:t> </a:t>
            </a:r>
            <a:endParaRPr lang="sr-Latn-RS" b="1" dirty="0" smtClean="0"/>
          </a:p>
          <a:p>
            <a:r>
              <a:rPr lang="en-US" b="1" dirty="0" err="1" smtClean="0"/>
              <a:t>Heterogenost</a:t>
            </a:r>
            <a:endParaRPr lang="sr-Latn-RS" b="1" dirty="0" smtClean="0"/>
          </a:p>
          <a:p>
            <a:r>
              <a:rPr lang="en-US" b="1" dirty="0" err="1"/>
              <a:t>kvarljivost</a:t>
            </a:r>
            <a:r>
              <a:rPr lang="en-US" b="1" dirty="0"/>
              <a:t> (</a:t>
            </a:r>
            <a:r>
              <a:rPr lang="en-US" b="1" dirty="0" err="1"/>
              <a:t>kratkotrajnost</a:t>
            </a:r>
            <a:r>
              <a:rPr lang="en-US" b="1" dirty="0"/>
              <a:t>), </a:t>
            </a:r>
            <a:r>
              <a:rPr lang="en-US" b="1" dirty="0" err="1" smtClean="0"/>
              <a:t>nemogućnost</a:t>
            </a:r>
            <a:r>
              <a:rPr lang="en-US" b="1" dirty="0" smtClean="0"/>
              <a:t> </a:t>
            </a:r>
            <a:r>
              <a:rPr lang="en-US" b="1" dirty="0" err="1"/>
              <a:t>skladištenja</a:t>
            </a:r>
            <a:r>
              <a:rPr lang="en-US" b="1" dirty="0"/>
              <a:t>, </a:t>
            </a:r>
            <a:r>
              <a:rPr lang="en-US" b="1" dirty="0" err="1"/>
              <a:t>čuvanja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zalihama</a:t>
            </a:r>
            <a:r>
              <a:rPr lang="en-US" b="1" dirty="0"/>
              <a:t> </a:t>
            </a:r>
            <a:r>
              <a:rPr lang="en-US" b="1" dirty="0" err="1"/>
              <a:t>ili</a:t>
            </a:r>
            <a:r>
              <a:rPr lang="en-US" b="1" dirty="0"/>
              <a:t> </a:t>
            </a:r>
            <a:r>
              <a:rPr lang="en-US" b="1" dirty="0" err="1"/>
              <a:t>odlaganja</a:t>
            </a:r>
            <a:r>
              <a:rPr lang="en-US" b="1" dirty="0"/>
              <a:t> </a:t>
            </a:r>
            <a:r>
              <a:rPr lang="en-US" b="1" dirty="0" err="1" smtClean="0"/>
              <a:t>potrošnje</a:t>
            </a:r>
            <a:endParaRPr lang="sr-Latn-RS" dirty="0"/>
          </a:p>
          <a:p>
            <a:r>
              <a:rPr lang="en-US" b="1" dirty="0" smtClean="0"/>
              <a:t>O</a:t>
            </a:r>
            <a:r>
              <a:rPr lang="sr-Latn-RS" b="1" dirty="0" smtClean="0"/>
              <a:t>dsustvo svojine</a:t>
            </a:r>
            <a:r>
              <a:rPr lang="en-US" b="1" dirty="0" smtClean="0"/>
              <a:t> 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/>
            </a:r>
            <a:br>
              <a:rPr lang="en-US" dirty="0"/>
            </a:b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smtClean="0"/>
              <a:t>SEZONSKI KARAKTER POSLOVANJA U TURIZMU</a:t>
            </a:r>
            <a:endParaRPr lang="sr-Latn-R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FAKTORI SEZONALNOSTI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err="1" smtClean="0"/>
              <a:t>prirodni</a:t>
            </a:r>
            <a:r>
              <a:rPr lang="en-US" b="1" dirty="0" smtClean="0"/>
              <a:t> </a:t>
            </a:r>
            <a:r>
              <a:rPr lang="en-US" dirty="0"/>
              <a:t>(</a:t>
            </a:r>
            <a:r>
              <a:rPr lang="en-US" dirty="0" err="1"/>
              <a:t>dominantno</a:t>
            </a:r>
            <a:r>
              <a:rPr lang="en-US" dirty="0"/>
              <a:t> </a:t>
            </a:r>
            <a:r>
              <a:rPr lang="en-US" dirty="0" err="1" smtClean="0"/>
              <a:t>klimatski</a:t>
            </a:r>
            <a:r>
              <a:rPr lang="en-US" dirty="0" smtClean="0"/>
              <a:t>) </a:t>
            </a:r>
            <a:endParaRPr lang="en-US" dirty="0"/>
          </a:p>
          <a:p>
            <a:r>
              <a:rPr lang="en-US" dirty="0" err="1"/>
              <a:t>pojave</a:t>
            </a:r>
            <a:r>
              <a:rPr lang="en-US" dirty="0"/>
              <a:t>, </a:t>
            </a:r>
            <a:r>
              <a:rPr lang="en-US" dirty="0" err="1"/>
              <a:t>odnosno</a:t>
            </a:r>
            <a:r>
              <a:rPr lang="en-US" dirty="0"/>
              <a:t> </a:t>
            </a:r>
            <a:r>
              <a:rPr lang="en-US" dirty="0" err="1"/>
              <a:t>promene</a:t>
            </a:r>
            <a:r>
              <a:rPr lang="en-US" dirty="0"/>
              <a:t> u </a:t>
            </a:r>
            <a:r>
              <a:rPr lang="en-US" dirty="0" err="1"/>
              <a:t>prirodnom</a:t>
            </a:r>
            <a:r>
              <a:rPr lang="en-US" dirty="0"/>
              <a:t> </a:t>
            </a:r>
            <a:r>
              <a:rPr lang="en-US" dirty="0" err="1"/>
              <a:t>okruženju</a:t>
            </a:r>
            <a:r>
              <a:rPr lang="en-US" dirty="0"/>
              <a:t> (</a:t>
            </a:r>
            <a:r>
              <a:rPr lang="en-US" dirty="0" err="1"/>
              <a:t>klima</a:t>
            </a:r>
            <a:r>
              <a:rPr lang="en-US" dirty="0"/>
              <a:t>, </a:t>
            </a:r>
            <a:r>
              <a:rPr lang="en-US" dirty="0" err="1"/>
              <a:t>temperatura</a:t>
            </a:r>
            <a:r>
              <a:rPr lang="en-US" dirty="0"/>
              <a:t>, </a:t>
            </a:r>
            <a:r>
              <a:rPr lang="en-US" dirty="0" err="1"/>
              <a:t>osunčanost</a:t>
            </a:r>
            <a:r>
              <a:rPr lang="en-US" dirty="0"/>
              <a:t>, </a:t>
            </a:r>
            <a:r>
              <a:rPr lang="en-US" dirty="0" err="1"/>
              <a:t>snežne</a:t>
            </a:r>
            <a:r>
              <a:rPr lang="en-US" dirty="0"/>
              <a:t> </a:t>
            </a:r>
            <a:r>
              <a:rPr lang="en-US" dirty="0" err="1"/>
              <a:t>padavine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dr.)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emitivnim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receptivnim</a:t>
            </a:r>
            <a:r>
              <a:rPr lang="en-US" dirty="0"/>
              <a:t> </a:t>
            </a:r>
            <a:r>
              <a:rPr lang="en-US" dirty="0" err="1"/>
              <a:t>tržištima</a:t>
            </a:r>
            <a:endParaRPr lang="sr-Latn-R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 err="1" smtClean="0"/>
              <a:t>Institucionalni</a:t>
            </a:r>
            <a:endParaRPr lang="sr-Latn-RS" b="1" dirty="0" smtClean="0"/>
          </a:p>
          <a:p>
            <a:r>
              <a:rPr lang="en-US" dirty="0" err="1"/>
              <a:t>Institucionalni</a:t>
            </a:r>
            <a:r>
              <a:rPr lang="en-US" dirty="0"/>
              <a:t> </a:t>
            </a:r>
            <a:r>
              <a:rPr lang="en-US" dirty="0" err="1"/>
              <a:t>izvori</a:t>
            </a:r>
            <a:r>
              <a:rPr lang="en-US" dirty="0"/>
              <a:t> </a:t>
            </a:r>
            <a:r>
              <a:rPr lang="en-US" dirty="0" err="1"/>
              <a:t>sezonalnosti</a:t>
            </a:r>
            <a:r>
              <a:rPr lang="en-US" dirty="0"/>
              <a:t> se </a:t>
            </a:r>
            <a:r>
              <a:rPr lang="en-US" dirty="0" err="1"/>
              <a:t>vezuju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ustanovljene</a:t>
            </a:r>
            <a:r>
              <a:rPr lang="en-US" dirty="0"/>
              <a:t> </a:t>
            </a:r>
            <a:r>
              <a:rPr lang="en-US" dirty="0" err="1"/>
              <a:t>državne</a:t>
            </a:r>
            <a:r>
              <a:rPr lang="en-US" dirty="0"/>
              <a:t>, </a:t>
            </a:r>
            <a:r>
              <a:rPr lang="en-US" dirty="0" err="1"/>
              <a:t>verske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ostale</a:t>
            </a:r>
            <a:r>
              <a:rPr lang="en-US" dirty="0"/>
              <a:t> </a:t>
            </a:r>
            <a:r>
              <a:rPr lang="en-US" dirty="0" err="1"/>
              <a:t>odmore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praznike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2800" b="1" dirty="0"/>
              <a:t>UTICAJ SEZONALNOSTI NA POSLOVANJE U TURIZMU</a:t>
            </a:r>
            <a:r>
              <a:rPr lang="en-US" sz="2800" dirty="0"/>
              <a:t/>
            </a:r>
            <a:br>
              <a:rPr lang="en-US" sz="2800" dirty="0"/>
            </a:br>
            <a:endParaRPr lang="sr-Latn-R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Nemogućnost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se </a:t>
            </a:r>
            <a:r>
              <a:rPr lang="en-US" dirty="0" err="1"/>
              <a:t>neprodati</a:t>
            </a:r>
            <a:r>
              <a:rPr lang="en-US" dirty="0"/>
              <a:t> </a:t>
            </a:r>
            <a:r>
              <a:rPr lang="en-US" dirty="0" err="1"/>
              <a:t>kapaciteti</a:t>
            </a:r>
            <a:r>
              <a:rPr lang="en-US" dirty="0"/>
              <a:t> (</a:t>
            </a:r>
            <a:r>
              <a:rPr lang="en-US" dirty="0" err="1"/>
              <a:t>ležaji</a:t>
            </a:r>
            <a:r>
              <a:rPr lang="en-US" dirty="0"/>
              <a:t> u </a:t>
            </a:r>
            <a:r>
              <a:rPr lang="en-US" dirty="0" err="1"/>
              <a:t>hotelu</a:t>
            </a:r>
            <a:r>
              <a:rPr lang="en-US" dirty="0"/>
              <a:t>, </a:t>
            </a:r>
            <a:r>
              <a:rPr lang="en-US" dirty="0" err="1"/>
              <a:t>sedište</a:t>
            </a:r>
            <a:r>
              <a:rPr lang="en-US" dirty="0"/>
              <a:t> u </a:t>
            </a:r>
            <a:r>
              <a:rPr lang="en-US" dirty="0" err="1"/>
              <a:t>avionu</a:t>
            </a:r>
            <a:r>
              <a:rPr lang="en-US" dirty="0"/>
              <a:t>, </a:t>
            </a:r>
            <a:r>
              <a:rPr lang="en-US" dirty="0" err="1"/>
              <a:t>karte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neki</a:t>
            </a:r>
            <a:r>
              <a:rPr lang="en-US" dirty="0"/>
              <a:t> </a:t>
            </a:r>
            <a:r>
              <a:rPr lang="en-US" dirty="0" err="1"/>
              <a:t>događaj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sl.) </a:t>
            </a:r>
            <a:r>
              <a:rPr lang="en-US" dirty="0" err="1"/>
              <a:t>sačuvaju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prodaju</a:t>
            </a:r>
            <a:r>
              <a:rPr lang="en-US" dirty="0"/>
              <a:t> </a:t>
            </a:r>
            <a:r>
              <a:rPr lang="en-US" dirty="0" err="1"/>
              <a:t>kasnije</a:t>
            </a:r>
            <a:r>
              <a:rPr lang="en-US" dirty="0"/>
              <a:t> </a:t>
            </a:r>
            <a:r>
              <a:rPr lang="en-US" dirty="0" err="1"/>
              <a:t>predstavlja</a:t>
            </a:r>
            <a:r>
              <a:rPr lang="en-US" dirty="0"/>
              <a:t> problem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stanovišta</a:t>
            </a:r>
            <a:r>
              <a:rPr lang="en-US" dirty="0"/>
              <a:t> </a:t>
            </a:r>
            <a:r>
              <a:rPr lang="en-US" dirty="0" err="1"/>
              <a:t>profitabilnosti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neefikasnosti</a:t>
            </a:r>
            <a:r>
              <a:rPr lang="en-US" dirty="0"/>
              <a:t> </a:t>
            </a:r>
            <a:r>
              <a:rPr lang="en-US" dirty="0" err="1"/>
              <a:t>kapitalne</a:t>
            </a:r>
            <a:r>
              <a:rPr lang="en-US" dirty="0"/>
              <a:t> </a:t>
            </a:r>
            <a:r>
              <a:rPr lang="en-US" dirty="0" err="1" smtClean="0"/>
              <a:t>imovine</a:t>
            </a:r>
            <a:endParaRPr lang="sr-Latn-RS" dirty="0" smtClean="0"/>
          </a:p>
          <a:p>
            <a:r>
              <a:rPr lang="en-US" dirty="0"/>
              <a:t>Problem </a:t>
            </a:r>
            <a:r>
              <a:rPr lang="en-US" dirty="0" err="1"/>
              <a:t>nedovoljne</a:t>
            </a:r>
            <a:r>
              <a:rPr lang="en-US" dirty="0"/>
              <a:t> </a:t>
            </a:r>
            <a:r>
              <a:rPr lang="en-US" dirty="0" err="1"/>
              <a:t>iskorišćenosti</a:t>
            </a:r>
            <a:r>
              <a:rPr lang="en-US" dirty="0"/>
              <a:t> </a:t>
            </a:r>
            <a:r>
              <a:rPr lang="en-US" dirty="0" err="1"/>
              <a:t>kapaciteta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Stepen iskorišćenosti smeštajnih kapaciteta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r-Latn-RS" u="sng" dirty="0" smtClean="0"/>
          </a:p>
          <a:p>
            <a:pPr>
              <a:buNone/>
            </a:pPr>
            <a:endParaRPr lang="sr-Latn-RS" u="sng" dirty="0"/>
          </a:p>
          <a:p>
            <a:pPr>
              <a:buNone/>
            </a:pPr>
            <a:endParaRPr lang="sr-Latn-RS" u="sng" dirty="0" smtClean="0"/>
          </a:p>
          <a:p>
            <a:pPr algn="ctr">
              <a:buNone/>
            </a:pPr>
            <a:r>
              <a:rPr lang="sr-Latn-RS" u="sng" dirty="0" smtClean="0"/>
              <a:t>OSTVARENI BROJ NOĆENJA x 100</a:t>
            </a:r>
          </a:p>
          <a:p>
            <a:pPr algn="ctr">
              <a:buNone/>
            </a:pPr>
            <a:r>
              <a:rPr lang="sr-Latn-RS" dirty="0" smtClean="0"/>
              <a:t>         MOGUĆI BROJ NOĆENJA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Metode određivanje veličine tržišnog objekta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err="1"/>
              <a:t>Metoda</a:t>
            </a:r>
            <a:r>
              <a:rPr lang="en-US" b="1" dirty="0"/>
              <a:t> </a:t>
            </a:r>
            <a:r>
              <a:rPr lang="en-US" b="1" dirty="0" err="1"/>
              <a:t>vršnog</a:t>
            </a:r>
            <a:r>
              <a:rPr lang="en-US" b="1" dirty="0"/>
              <a:t> </a:t>
            </a:r>
            <a:r>
              <a:rPr lang="en-US" b="1" dirty="0" err="1"/>
              <a:t>kapaciteta</a:t>
            </a:r>
            <a:r>
              <a:rPr lang="en-US" dirty="0"/>
              <a:t> </a:t>
            </a:r>
            <a:r>
              <a:rPr lang="en-US" dirty="0" err="1"/>
              <a:t>podrazumeva</a:t>
            </a:r>
            <a:r>
              <a:rPr lang="en-US" dirty="0"/>
              <a:t> </a:t>
            </a:r>
            <a:r>
              <a:rPr lang="en-US" dirty="0" err="1"/>
              <a:t>izjednačavanje</a:t>
            </a:r>
            <a:r>
              <a:rPr lang="en-US" dirty="0"/>
              <a:t> </a:t>
            </a:r>
            <a:r>
              <a:rPr lang="en-US" dirty="0" err="1"/>
              <a:t>moguće</a:t>
            </a:r>
            <a:r>
              <a:rPr lang="en-US" dirty="0"/>
              <a:t> </a:t>
            </a:r>
            <a:r>
              <a:rPr lang="en-US" dirty="0" err="1"/>
              <a:t>veličine</a:t>
            </a:r>
            <a:r>
              <a:rPr lang="en-US" dirty="0"/>
              <a:t> </a:t>
            </a:r>
            <a:r>
              <a:rPr lang="en-US" dirty="0" err="1"/>
              <a:t>tražnje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se </a:t>
            </a:r>
            <a:r>
              <a:rPr lang="en-US" dirty="0" err="1"/>
              <a:t>očekuje</a:t>
            </a:r>
            <a:r>
              <a:rPr lang="en-US" dirty="0"/>
              <a:t> u </a:t>
            </a:r>
            <a:r>
              <a:rPr lang="en-US" dirty="0" err="1"/>
              <a:t>kratkom</a:t>
            </a:r>
            <a:r>
              <a:rPr lang="en-US" dirty="0"/>
              <a:t> </a:t>
            </a:r>
            <a:r>
              <a:rPr lang="en-US" smtClean="0"/>
              <a:t>vremenu</a:t>
            </a:r>
            <a:r>
              <a:rPr lang="en-US" dirty="0"/>
              <a:t>,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 </a:t>
            </a:r>
            <a:r>
              <a:rPr lang="en-US" dirty="0" err="1"/>
              <a:t>vreme</a:t>
            </a:r>
            <a:r>
              <a:rPr lang="en-US" dirty="0"/>
              <a:t> </a:t>
            </a:r>
            <a:r>
              <a:rPr lang="en-US" dirty="0" err="1"/>
              <a:t>špica</a:t>
            </a:r>
            <a:r>
              <a:rPr lang="en-US" dirty="0"/>
              <a:t> </a:t>
            </a:r>
            <a:r>
              <a:rPr lang="en-US" dirty="0" err="1"/>
              <a:t>sezone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ukupnim</a:t>
            </a:r>
            <a:r>
              <a:rPr lang="en-US" dirty="0"/>
              <a:t> </a:t>
            </a:r>
            <a:r>
              <a:rPr lang="en-US" dirty="0" err="1"/>
              <a:t>kapacitetom</a:t>
            </a:r>
            <a:r>
              <a:rPr lang="en-US" dirty="0"/>
              <a:t> </a:t>
            </a:r>
            <a:r>
              <a:rPr lang="en-US" dirty="0" err="1"/>
              <a:t>budućeg</a:t>
            </a:r>
            <a:r>
              <a:rPr lang="en-US" dirty="0"/>
              <a:t> </a:t>
            </a:r>
            <a:r>
              <a:rPr lang="en-US" dirty="0" err="1"/>
              <a:t>smeštajnog</a:t>
            </a:r>
            <a:r>
              <a:rPr lang="en-US" dirty="0"/>
              <a:t> </a:t>
            </a:r>
            <a:r>
              <a:rPr lang="en-US" dirty="0" err="1" smtClean="0"/>
              <a:t>objekta</a:t>
            </a:r>
            <a:endParaRPr lang="sr-Latn-RS" dirty="0" smtClean="0"/>
          </a:p>
          <a:p>
            <a:r>
              <a:rPr lang="en-US" b="1" dirty="0" err="1"/>
              <a:t>Metodom</a:t>
            </a:r>
            <a:r>
              <a:rPr lang="en-US" b="1" dirty="0"/>
              <a:t> </a:t>
            </a:r>
            <a:r>
              <a:rPr lang="en-US" b="1" dirty="0" err="1"/>
              <a:t>prosečnog</a:t>
            </a:r>
            <a:r>
              <a:rPr lang="en-US" b="1" dirty="0"/>
              <a:t> </a:t>
            </a:r>
            <a:r>
              <a:rPr lang="en-US" b="1" dirty="0" err="1"/>
              <a:t>vršnog</a:t>
            </a:r>
            <a:r>
              <a:rPr lang="en-US" b="1" dirty="0"/>
              <a:t> </a:t>
            </a:r>
            <a:r>
              <a:rPr lang="en-US" b="1" dirty="0" err="1"/>
              <a:t>opterećenja</a:t>
            </a:r>
            <a:r>
              <a:rPr lang="en-US" b="1" dirty="0"/>
              <a:t> </a:t>
            </a:r>
            <a:r>
              <a:rPr lang="en-US" b="1" dirty="0" err="1"/>
              <a:t>kapaciteta</a:t>
            </a:r>
            <a:r>
              <a:rPr lang="en-US" dirty="0"/>
              <a:t> </a:t>
            </a:r>
            <a:r>
              <a:rPr lang="en-US" dirty="0" err="1"/>
              <a:t>svesno</a:t>
            </a:r>
            <a:r>
              <a:rPr lang="en-US" dirty="0"/>
              <a:t> se  </a:t>
            </a:r>
            <a:r>
              <a:rPr lang="en-US" dirty="0" err="1"/>
              <a:t>odbacuje</a:t>
            </a:r>
            <a:r>
              <a:rPr lang="en-US" dirty="0"/>
              <a:t> </a:t>
            </a:r>
            <a:r>
              <a:rPr lang="en-US" dirty="0" err="1"/>
              <a:t>moguća</a:t>
            </a:r>
            <a:r>
              <a:rPr lang="en-US" dirty="0"/>
              <a:t> </a:t>
            </a:r>
            <a:r>
              <a:rPr lang="en-US" dirty="0" err="1"/>
              <a:t>maksimalna</a:t>
            </a:r>
            <a:r>
              <a:rPr lang="en-US" dirty="0"/>
              <a:t> </a:t>
            </a:r>
            <a:r>
              <a:rPr lang="en-US" dirty="0" err="1"/>
              <a:t>tražnja</a:t>
            </a:r>
            <a:r>
              <a:rPr lang="en-US" dirty="0"/>
              <a:t> u </a:t>
            </a:r>
            <a:r>
              <a:rPr lang="en-US" dirty="0" err="1"/>
              <a:t>vrhu</a:t>
            </a:r>
            <a:r>
              <a:rPr lang="en-US" dirty="0"/>
              <a:t> </a:t>
            </a:r>
            <a:r>
              <a:rPr lang="en-US" dirty="0" err="1"/>
              <a:t>turističke</a:t>
            </a:r>
            <a:r>
              <a:rPr lang="en-US" dirty="0"/>
              <a:t> </a:t>
            </a:r>
            <a:r>
              <a:rPr lang="en-US" dirty="0" err="1"/>
              <a:t>sezone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određuje</a:t>
            </a:r>
            <a:r>
              <a:rPr lang="en-US" dirty="0"/>
              <a:t> </a:t>
            </a:r>
            <a:r>
              <a:rPr lang="en-US" dirty="0" err="1"/>
              <a:t>manji</a:t>
            </a:r>
            <a:r>
              <a:rPr lang="en-US" dirty="0"/>
              <a:t> </a:t>
            </a:r>
            <a:r>
              <a:rPr lang="en-US" dirty="0" err="1"/>
              <a:t>prihvatni</a:t>
            </a:r>
            <a:r>
              <a:rPr lang="en-US" dirty="0"/>
              <a:t> </a:t>
            </a:r>
            <a:r>
              <a:rPr lang="en-US" dirty="0" err="1"/>
              <a:t>kapacitet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obezbeđuje</a:t>
            </a:r>
            <a:r>
              <a:rPr lang="en-US" dirty="0"/>
              <a:t> </a:t>
            </a:r>
            <a:r>
              <a:rPr lang="en-US" dirty="0" err="1"/>
              <a:t>viši</a:t>
            </a:r>
            <a:r>
              <a:rPr lang="en-US" dirty="0"/>
              <a:t> </a:t>
            </a:r>
            <a:r>
              <a:rPr lang="en-US" dirty="0" err="1"/>
              <a:t>godišnji</a:t>
            </a:r>
            <a:r>
              <a:rPr lang="en-US" dirty="0"/>
              <a:t> </a:t>
            </a:r>
            <a:r>
              <a:rPr lang="en-US" dirty="0" err="1"/>
              <a:t>stepen</a:t>
            </a:r>
            <a:r>
              <a:rPr lang="en-US" dirty="0"/>
              <a:t> </a:t>
            </a:r>
            <a:r>
              <a:rPr lang="en-US" dirty="0" err="1"/>
              <a:t>iskorišćenosti</a:t>
            </a:r>
            <a:r>
              <a:rPr lang="en-US" dirty="0"/>
              <a:t> </a:t>
            </a:r>
            <a:r>
              <a:rPr lang="en-US" dirty="0" err="1"/>
              <a:t>kapaciteta</a:t>
            </a:r>
            <a:r>
              <a:rPr lang="en-US" dirty="0"/>
              <a:t>, a time </a:t>
            </a:r>
            <a:r>
              <a:rPr lang="en-US" dirty="0" err="1"/>
              <a:t>utiče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smanjenje</a:t>
            </a:r>
            <a:r>
              <a:rPr lang="en-US" dirty="0"/>
              <a:t> pre </a:t>
            </a:r>
            <a:r>
              <a:rPr lang="en-US" dirty="0" err="1"/>
              <a:t>svega</a:t>
            </a:r>
            <a:r>
              <a:rPr lang="en-US" dirty="0"/>
              <a:t> </a:t>
            </a:r>
            <a:r>
              <a:rPr lang="en-US" dirty="0" err="1"/>
              <a:t>visokih</a:t>
            </a:r>
            <a:r>
              <a:rPr lang="en-US" dirty="0"/>
              <a:t> </a:t>
            </a:r>
            <a:r>
              <a:rPr lang="en-US" dirty="0" err="1"/>
              <a:t>fiksnih</a:t>
            </a:r>
            <a:r>
              <a:rPr lang="en-US" dirty="0"/>
              <a:t> </a:t>
            </a:r>
            <a:r>
              <a:rPr lang="en-US" dirty="0" err="1"/>
              <a:t>troškova</a:t>
            </a:r>
            <a:r>
              <a:rPr lang="en-US" dirty="0"/>
              <a:t> </a:t>
            </a:r>
            <a:r>
              <a:rPr lang="en-US" dirty="0" err="1"/>
              <a:t>poslovanja</a:t>
            </a:r>
            <a:r>
              <a:rPr lang="en-US" dirty="0"/>
              <a:t> </a:t>
            </a:r>
            <a:r>
              <a:rPr lang="en-US" dirty="0" err="1"/>
              <a:t>objekta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7" name="Prava linija spajanja sa strelicom 6"/>
          <p:cNvCxnSpPr/>
          <p:nvPr/>
        </p:nvCxnSpPr>
        <p:spPr>
          <a:xfrm flipV="1">
            <a:off x="1219200" y="2057400"/>
            <a:ext cx="0" cy="3276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rava linija spajanja sa strelicom 8"/>
          <p:cNvCxnSpPr/>
          <p:nvPr/>
        </p:nvCxnSpPr>
        <p:spPr>
          <a:xfrm>
            <a:off x="1219200" y="5334000"/>
            <a:ext cx="5791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Jednakokraki trougao 9"/>
          <p:cNvSpPr/>
          <p:nvPr/>
        </p:nvSpPr>
        <p:spPr>
          <a:xfrm>
            <a:off x="1524000" y="2438400"/>
            <a:ext cx="990600" cy="28956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rapez 10"/>
          <p:cNvSpPr/>
          <p:nvPr/>
        </p:nvSpPr>
        <p:spPr>
          <a:xfrm>
            <a:off x="3657600" y="3352800"/>
            <a:ext cx="762000" cy="198120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Prava linija spajanja 12"/>
          <p:cNvCxnSpPr/>
          <p:nvPr/>
        </p:nvCxnSpPr>
        <p:spPr>
          <a:xfrm flipV="1">
            <a:off x="3864428" y="2438400"/>
            <a:ext cx="152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rava linija spajanja 14"/>
          <p:cNvCxnSpPr/>
          <p:nvPr/>
        </p:nvCxnSpPr>
        <p:spPr>
          <a:xfrm flipH="1" flipV="1">
            <a:off x="4038600" y="2438400"/>
            <a:ext cx="152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rava linija spajanja 16"/>
          <p:cNvCxnSpPr/>
          <p:nvPr/>
        </p:nvCxnSpPr>
        <p:spPr>
          <a:xfrm>
            <a:off x="1219200" y="2438400"/>
            <a:ext cx="1981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rava linija spajanja 18"/>
          <p:cNvCxnSpPr/>
          <p:nvPr/>
        </p:nvCxnSpPr>
        <p:spPr>
          <a:xfrm>
            <a:off x="3200400" y="2438400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rava linija spajanja 20"/>
          <p:cNvCxnSpPr/>
          <p:nvPr/>
        </p:nvCxnSpPr>
        <p:spPr>
          <a:xfrm>
            <a:off x="3200400" y="3352800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rava linija spajanja 22"/>
          <p:cNvCxnSpPr/>
          <p:nvPr/>
        </p:nvCxnSpPr>
        <p:spPr>
          <a:xfrm>
            <a:off x="5943600" y="3352800"/>
            <a:ext cx="0" cy="1981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rava linija spajanja sa strelicom 24"/>
          <p:cNvCxnSpPr/>
          <p:nvPr/>
        </p:nvCxnSpPr>
        <p:spPr>
          <a:xfrm flipV="1">
            <a:off x="1524000" y="2209800"/>
            <a:ext cx="16764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rava linija spajanja sa strelicom 26"/>
          <p:cNvCxnSpPr/>
          <p:nvPr/>
        </p:nvCxnSpPr>
        <p:spPr>
          <a:xfrm flipV="1">
            <a:off x="2514600" y="2209800"/>
            <a:ext cx="990600" cy="990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Prava linija spajanja sa strelicom 28"/>
          <p:cNvCxnSpPr/>
          <p:nvPr/>
        </p:nvCxnSpPr>
        <p:spPr>
          <a:xfrm flipV="1">
            <a:off x="3505200" y="2209800"/>
            <a:ext cx="228600" cy="1676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Prava linija spajanja sa strelicom 30"/>
          <p:cNvCxnSpPr/>
          <p:nvPr/>
        </p:nvCxnSpPr>
        <p:spPr>
          <a:xfrm flipH="1" flipV="1">
            <a:off x="4191000" y="2209800"/>
            <a:ext cx="1295400" cy="1676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kvir za tekst 31"/>
          <p:cNvSpPr txBox="1"/>
          <p:nvPr/>
        </p:nvSpPr>
        <p:spPr>
          <a:xfrm>
            <a:off x="3369128" y="1688068"/>
            <a:ext cx="1469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Troškovi poslovanja</a:t>
            </a:r>
            <a:endParaRPr lang="en-US" dirty="0"/>
          </a:p>
        </p:txBody>
      </p:sp>
      <p:sp>
        <p:nvSpPr>
          <p:cNvPr id="34" name="Okvir za tekst 33"/>
          <p:cNvSpPr txBox="1"/>
          <p:nvPr/>
        </p:nvSpPr>
        <p:spPr>
          <a:xfrm>
            <a:off x="6591300" y="550778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meseci</a:t>
            </a:r>
            <a:endParaRPr lang="en-US" dirty="0"/>
          </a:p>
        </p:txBody>
      </p:sp>
      <p:cxnSp>
        <p:nvCxnSpPr>
          <p:cNvPr id="38" name="Prava linija spajanja 37"/>
          <p:cNvCxnSpPr/>
          <p:nvPr/>
        </p:nvCxnSpPr>
        <p:spPr>
          <a:xfrm flipH="1">
            <a:off x="762000" y="2438400"/>
            <a:ext cx="45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kvir za tekst 38"/>
          <p:cNvSpPr txBox="1"/>
          <p:nvPr/>
        </p:nvSpPr>
        <p:spPr>
          <a:xfrm>
            <a:off x="457200" y="2069068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100%</a:t>
            </a:r>
            <a:endParaRPr lang="en-US" dirty="0"/>
          </a:p>
        </p:txBody>
      </p:sp>
      <p:cxnSp>
        <p:nvCxnSpPr>
          <p:cNvPr id="41" name="Prava linija spajanja 40"/>
          <p:cNvCxnSpPr/>
          <p:nvPr/>
        </p:nvCxnSpPr>
        <p:spPr>
          <a:xfrm flipH="1">
            <a:off x="990600" y="3352800"/>
            <a:ext cx="53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kvir za tekst 42"/>
          <p:cNvSpPr txBox="1"/>
          <p:nvPr/>
        </p:nvSpPr>
        <p:spPr>
          <a:xfrm>
            <a:off x="457200" y="2971409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70%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8094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Mere koje subjekti na mikro i na makro nivou poslovanja preduzimaju u ublažavanju sezonalnosti:</a:t>
            </a:r>
          </a:p>
          <a:p>
            <a:r>
              <a:rPr lang="en-US" dirty="0" smtClean="0"/>
              <a:t>B</a:t>
            </a:r>
            <a:r>
              <a:rPr lang="sr-Latn-RS" dirty="0" smtClean="0"/>
              <a:t>eneficije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timulativne mere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slobađanje taksi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nižavanje cena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bogaćivanje asortimana ponude i sl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1658</Words>
  <Application>Microsoft Office PowerPoint</Application>
  <PresentationFormat>On-screen Show (4:3)</PresentationFormat>
  <Paragraphs>264</Paragraphs>
  <Slides>58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Office Theme</vt:lpstr>
      <vt:lpstr>Slide 1</vt:lpstr>
      <vt:lpstr>Slide 2</vt:lpstr>
      <vt:lpstr>Pitanja na koja treba da studenti dobiju saznanja</vt:lpstr>
      <vt:lpstr>...</vt:lpstr>
      <vt:lpstr>...</vt:lpstr>
      <vt:lpstr>...</vt:lpstr>
      <vt:lpstr>...</vt:lpstr>
      <vt:lpstr>...</vt:lpstr>
      <vt:lpstr>TURISTIČKA PONUDA</vt:lpstr>
      <vt:lpstr>PRETPOSTAVKE FORMIRANJA TURISTIČKE PONUDE </vt:lpstr>
      <vt:lpstr>PRETPOSTAVKE FORMIRANJA TURISTIČKE PONUDE</vt:lpstr>
      <vt:lpstr>ATRAKTIVNI FAKTORI TURISTIČKE PONUDE</vt:lpstr>
      <vt:lpstr>PRIRODNI ATRAKTIVNI FAKTOR</vt:lpstr>
      <vt:lpstr>Slide 14</vt:lpstr>
      <vt:lpstr>AURORA BOREALIS, FINSKA</vt:lpstr>
      <vt:lpstr>Slide 16</vt:lpstr>
      <vt:lpstr>Slide 17</vt:lpstr>
      <vt:lpstr>Antropogeni atraktivni faktori – društveni resursi</vt:lpstr>
      <vt:lpstr>IZGRAĐENA ATRAKTIVNOST</vt:lpstr>
      <vt:lpstr>IZGRAĐENA ATRAKTIVNOST</vt:lpstr>
      <vt:lpstr>ANGERPARK, Duizburg, Nemačka</vt:lpstr>
      <vt:lpstr>Cite de l’Automobile, zvanično Francuski nacionalni muzej automobila-Šlumf kolekcija</vt:lpstr>
      <vt:lpstr>Osobine atraktivnosti</vt:lpstr>
      <vt:lpstr>KOMUNIKATIVNI FAKTORI</vt:lpstr>
      <vt:lpstr>PREVOZ KAO PRIMARNI SADRŽAJ TURISTIČKOG PUTOVANJA – Palace on wheels</vt:lpstr>
      <vt:lpstr>PREVOZ KAO PRIMARNI SADRŽAJ TURISTIČKOG PUTOVANJA</vt:lpstr>
      <vt:lpstr>PREVOZ KAO PRIMARNI SADRŽAJ TURISTIČKOG PUTOVANJA</vt:lpstr>
      <vt:lpstr>PREVOZ KAO PRIMARNI SADRŽAJ TURISTIČKOG PUTOVANJA</vt:lpstr>
      <vt:lpstr>Južna Afrika  The Blue Train</vt:lpstr>
      <vt:lpstr>The Orient Express, Eastern &amp; Oriental Express</vt:lpstr>
      <vt:lpstr>Šarganska osmica, Mokra Gora</vt:lpstr>
      <vt:lpstr>Slide 32</vt:lpstr>
      <vt:lpstr>Slide 33</vt:lpstr>
      <vt:lpstr>Moskovski tramvaj</vt:lpstr>
      <vt:lpstr>Controversy Tram Inn, Hoogwoud, Holandija</vt:lpstr>
      <vt:lpstr>RECEPTIVNI (PRIHVATNI) FAKTORI</vt:lpstr>
      <vt:lpstr>DIREKTNI RECEPTIVNI KAPACITETI</vt:lpstr>
      <vt:lpstr>INDIREKTNI RECEPTIVNI KAPACITETI</vt:lpstr>
      <vt:lpstr>FAKTORI OD KOJIH ZAVISI STEPEN ATRAKTIVNOSTI DESTINACIJE</vt:lpstr>
      <vt:lpstr>HETEROGENOST TURISTIČKE PONUDE</vt:lpstr>
      <vt:lpstr>Pripadajući segmenti tržišta turističke tražnje u odnosu na određeni segment turističke ponude </vt:lpstr>
      <vt:lpstr>PONUDA TURISTIČKIH PREDUZEĆA ZAVISI OD</vt:lpstr>
      <vt:lpstr>Ponuda je funkcija nezavisnih varijabli</vt:lpstr>
      <vt:lpstr>Slide 44</vt:lpstr>
      <vt:lpstr>NEELASTIČNOST I STATIČNOST TURISTIČKE PONUDE proizilazi iz</vt:lpstr>
      <vt:lpstr>Slide 46</vt:lpstr>
      <vt:lpstr>Izvorni faktori turističke ponude </vt:lpstr>
      <vt:lpstr>Izvedeni faktori turističke ponude </vt:lpstr>
      <vt:lpstr>SMANJENJE NELASTIČNOSTI TURISTIČKE PONUDE prilagođavanje promenama cena</vt:lpstr>
      <vt:lpstr>ELASTIČNOST TURISTIČKE PONUDE NA CENE</vt:lpstr>
      <vt:lpstr>KARAKTERISTIKE TURISTIČKE USLUGE KAO PREDMETA RAZMENE U TURIZMU </vt:lpstr>
      <vt:lpstr> </vt:lpstr>
      <vt:lpstr>FAKTORI SEZONALNOSTI</vt:lpstr>
      <vt:lpstr>UTICAJ SEZONALNOSTI NA POSLOVANJE U TURIZMU </vt:lpstr>
      <vt:lpstr>Stepen iskorišćenosti smeštajnih kapaciteta</vt:lpstr>
      <vt:lpstr>Metode određivanje veličine tržišnog objekta</vt:lpstr>
      <vt:lpstr>Slide 57</vt:lpstr>
      <vt:lpstr>Slide 58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MAJA</dc:creator>
  <cp:lastModifiedBy>Maja</cp:lastModifiedBy>
  <cp:revision>9</cp:revision>
  <dcterms:created xsi:type="dcterms:W3CDTF">2006-08-16T00:00:00Z</dcterms:created>
  <dcterms:modified xsi:type="dcterms:W3CDTF">2025-04-25T11:10:33Z</dcterms:modified>
</cp:coreProperties>
</file>